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112"/>
  </p:notesMasterIdLst>
  <p:sldIdLst>
    <p:sldId id="257" r:id="rId2"/>
    <p:sldId id="576" r:id="rId3"/>
    <p:sldId id="578" r:id="rId4"/>
    <p:sldId id="680" r:id="rId5"/>
    <p:sldId id="681" r:id="rId6"/>
    <p:sldId id="667" r:id="rId7"/>
    <p:sldId id="595" r:id="rId8"/>
    <p:sldId id="577" r:id="rId9"/>
    <p:sldId id="268" r:id="rId10"/>
    <p:sldId id="469" r:id="rId11"/>
    <p:sldId id="267" r:id="rId12"/>
    <p:sldId id="262" r:id="rId13"/>
    <p:sldId id="470" r:id="rId14"/>
    <p:sldId id="471" r:id="rId15"/>
    <p:sldId id="473" r:id="rId16"/>
    <p:sldId id="474" r:id="rId17"/>
    <p:sldId id="475" r:id="rId18"/>
    <p:sldId id="479" r:id="rId19"/>
    <p:sldId id="583" r:id="rId20"/>
    <p:sldId id="584" r:id="rId21"/>
    <p:sldId id="481" r:id="rId22"/>
    <p:sldId id="482" r:id="rId23"/>
    <p:sldId id="489" r:id="rId24"/>
    <p:sldId id="484" r:id="rId25"/>
    <p:sldId id="582" r:id="rId26"/>
    <p:sldId id="485" r:id="rId27"/>
    <p:sldId id="486" r:id="rId28"/>
    <p:sldId id="487" r:id="rId29"/>
    <p:sldId id="488" r:id="rId30"/>
    <p:sldId id="494" r:id="rId31"/>
    <p:sldId id="495" r:id="rId32"/>
    <p:sldId id="581" r:id="rId33"/>
    <p:sldId id="476" r:id="rId34"/>
    <p:sldId id="498" r:id="rId35"/>
    <p:sldId id="499" r:id="rId36"/>
    <p:sldId id="500" r:id="rId37"/>
    <p:sldId id="501" r:id="rId38"/>
    <p:sldId id="502" r:id="rId39"/>
    <p:sldId id="503" r:id="rId40"/>
    <p:sldId id="265" r:id="rId41"/>
    <p:sldId id="505" r:id="rId42"/>
    <p:sldId id="506" r:id="rId43"/>
    <p:sldId id="507" r:id="rId44"/>
    <p:sldId id="509" r:id="rId45"/>
    <p:sldId id="508" r:id="rId46"/>
    <p:sldId id="510" r:id="rId47"/>
    <p:sldId id="512" r:id="rId48"/>
    <p:sldId id="477" r:id="rId49"/>
    <p:sldId id="511" r:id="rId50"/>
    <p:sldId id="513" r:id="rId51"/>
    <p:sldId id="522" r:id="rId52"/>
    <p:sldId id="523" r:id="rId53"/>
    <p:sldId id="517" r:id="rId54"/>
    <p:sldId id="519" r:id="rId55"/>
    <p:sldId id="520" r:id="rId56"/>
    <p:sldId id="521" r:id="rId57"/>
    <p:sldId id="524" r:id="rId58"/>
    <p:sldId id="525" r:id="rId59"/>
    <p:sldId id="526" r:id="rId60"/>
    <p:sldId id="527" r:id="rId61"/>
    <p:sldId id="528" r:id="rId62"/>
    <p:sldId id="529" r:id="rId63"/>
    <p:sldId id="530" r:id="rId64"/>
    <p:sldId id="531" r:id="rId65"/>
    <p:sldId id="532" r:id="rId66"/>
    <p:sldId id="258" r:id="rId67"/>
    <p:sldId id="534" r:id="rId68"/>
    <p:sldId id="535" r:id="rId69"/>
    <p:sldId id="536" r:id="rId70"/>
    <p:sldId id="537" r:id="rId71"/>
    <p:sldId id="538" r:id="rId72"/>
    <p:sldId id="539" r:id="rId73"/>
    <p:sldId id="540" r:id="rId74"/>
    <p:sldId id="541" r:id="rId75"/>
    <p:sldId id="542" r:id="rId76"/>
    <p:sldId id="543" r:id="rId77"/>
    <p:sldId id="256" r:id="rId78"/>
    <p:sldId id="545" r:id="rId79"/>
    <p:sldId id="544" r:id="rId80"/>
    <p:sldId id="546" r:id="rId81"/>
    <p:sldId id="547" r:id="rId82"/>
    <p:sldId id="548" r:id="rId83"/>
    <p:sldId id="552" r:id="rId84"/>
    <p:sldId id="550" r:id="rId85"/>
    <p:sldId id="551" r:id="rId86"/>
    <p:sldId id="549" r:id="rId87"/>
    <p:sldId id="553" r:id="rId88"/>
    <p:sldId id="554" r:id="rId89"/>
    <p:sldId id="555" r:id="rId90"/>
    <p:sldId id="556" r:id="rId91"/>
    <p:sldId id="557" r:id="rId92"/>
    <p:sldId id="263" r:id="rId93"/>
    <p:sldId id="558" r:id="rId94"/>
    <p:sldId id="559" r:id="rId95"/>
    <p:sldId id="560" r:id="rId96"/>
    <p:sldId id="563" r:id="rId97"/>
    <p:sldId id="564" r:id="rId98"/>
    <p:sldId id="565" r:id="rId99"/>
    <p:sldId id="566" r:id="rId100"/>
    <p:sldId id="567" r:id="rId101"/>
    <p:sldId id="568" r:id="rId102"/>
    <p:sldId id="569" r:id="rId103"/>
    <p:sldId id="570" r:id="rId104"/>
    <p:sldId id="571" r:id="rId105"/>
    <p:sldId id="572" r:id="rId106"/>
    <p:sldId id="573" r:id="rId107"/>
    <p:sldId id="574" r:id="rId108"/>
    <p:sldId id="579" r:id="rId109"/>
    <p:sldId id="580" r:id="rId110"/>
    <p:sldId id="504" r:id="rId1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E56"/>
    <a:srgbClr val="FFFFFF"/>
    <a:srgbClr val="A42A3A"/>
    <a:srgbClr val="BBBD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98" autoAdjust="0"/>
    <p:restoredTop sz="66873" autoAdjust="0"/>
  </p:normalViewPr>
  <p:slideViewPr>
    <p:cSldViewPr snapToGrid="0" snapToObjects="1">
      <p:cViewPr varScale="1">
        <p:scale>
          <a:sx n="132" d="100"/>
          <a:sy n="132" d="100"/>
        </p:scale>
        <p:origin x="2728" y="176"/>
      </p:cViewPr>
      <p:guideLst/>
    </p:cSldViewPr>
  </p:slideViewPr>
  <p:outlineViewPr>
    <p:cViewPr>
      <p:scale>
        <a:sx n="33" d="100"/>
        <a:sy n="33" d="100"/>
      </p:scale>
      <p:origin x="0" y="-24418"/>
    </p:cViewPr>
  </p:outlineViewPr>
  <p:notesTextViewPr>
    <p:cViewPr>
      <p:scale>
        <a:sx n="1" d="1"/>
        <a:sy n="1" d="1"/>
      </p:scale>
      <p:origin x="0" y="0"/>
    </p:cViewPr>
  </p:notesTextViewPr>
  <p:sorterViewPr>
    <p:cViewPr>
      <p:scale>
        <a:sx n="124" d="100"/>
        <a:sy n="124" d="100"/>
      </p:scale>
      <p:origin x="0" y="-409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24F-9347-A482-314997BF8C8A}"/>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C24F-9347-A482-314997BF8C8A}"/>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C24F-9347-A482-314997BF8C8A}"/>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C24F-9347-A482-314997BF8C8A}"/>
              </c:ext>
            </c:extLst>
          </c:dPt>
          <c:cat>
            <c:numRef>
              <c:f>Sheet1!$A$2:$A$5</c:f>
              <c:numCache>
                <c:formatCode>General</c:formatCode>
                <c:ptCount val="4"/>
              </c:numCache>
            </c:numRef>
          </c:cat>
          <c:val>
            <c:numRef>
              <c:f>Sheet1!$B$2:$B$5</c:f>
              <c:numCache>
                <c:formatCode>General</c:formatCode>
                <c:ptCount val="4"/>
                <c:pt idx="0">
                  <c:v>20</c:v>
                </c:pt>
                <c:pt idx="1">
                  <c:v>80</c:v>
                </c:pt>
              </c:numCache>
            </c:numRef>
          </c:val>
          <c:extLst>
            <c:ext xmlns:c16="http://schemas.microsoft.com/office/drawing/2014/chart" uri="{C3380CC4-5D6E-409C-BE32-E72D297353CC}">
              <c16:uniqueId val="{00000008-C24F-9347-A482-314997BF8C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A17D6A-4ADC-4990-865B-17A994827E36}"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93E461F-9AF7-40DC-BE93-7F7EF40B2EE8}">
      <dgm:prSet/>
      <dgm:spPr>
        <a:solidFill>
          <a:srgbClr val="A42A3A"/>
        </a:solidFill>
      </dgm:spPr>
      <dgm:t>
        <a:bodyPr/>
        <a:lstStyle/>
        <a:p>
          <a:r>
            <a:rPr lang="en-US"/>
            <a:t>Empathy</a:t>
          </a:r>
        </a:p>
      </dgm:t>
    </dgm:pt>
    <dgm:pt modelId="{94AF0579-8F76-4A1C-A724-EAFD11B791B2}" type="parTrans" cxnId="{4970E45F-416C-4C13-BDFB-B427303DBE3E}">
      <dgm:prSet/>
      <dgm:spPr/>
      <dgm:t>
        <a:bodyPr/>
        <a:lstStyle/>
        <a:p>
          <a:endParaRPr lang="en-US"/>
        </a:p>
      </dgm:t>
    </dgm:pt>
    <dgm:pt modelId="{A77A7AE1-2E33-4BA1-ADBB-07C440303414}" type="sibTrans" cxnId="{4970E45F-416C-4C13-BDFB-B427303DBE3E}">
      <dgm:prSet/>
      <dgm:spPr/>
      <dgm:t>
        <a:bodyPr/>
        <a:lstStyle/>
        <a:p>
          <a:endParaRPr lang="en-US"/>
        </a:p>
      </dgm:t>
    </dgm:pt>
    <dgm:pt modelId="{1890C133-0650-4ECD-9792-78362FD3F064}">
      <dgm:prSet/>
      <dgm:spPr>
        <a:solidFill>
          <a:srgbClr val="002E56"/>
        </a:solidFill>
      </dgm:spPr>
      <dgm:t>
        <a:bodyPr/>
        <a:lstStyle/>
        <a:p>
          <a:r>
            <a:rPr lang="en-US" dirty="0"/>
            <a:t>Respect</a:t>
          </a:r>
        </a:p>
      </dgm:t>
    </dgm:pt>
    <dgm:pt modelId="{5D64FE27-4547-48AE-898F-3D5FC4BDD080}" type="parTrans" cxnId="{0829DA0F-AC96-4EC3-8BF9-998059D894B3}">
      <dgm:prSet/>
      <dgm:spPr/>
      <dgm:t>
        <a:bodyPr/>
        <a:lstStyle/>
        <a:p>
          <a:endParaRPr lang="en-US"/>
        </a:p>
      </dgm:t>
    </dgm:pt>
    <dgm:pt modelId="{EDE65875-7B47-4172-BC4E-C535033C18CA}" type="sibTrans" cxnId="{0829DA0F-AC96-4EC3-8BF9-998059D894B3}">
      <dgm:prSet/>
      <dgm:spPr/>
      <dgm:t>
        <a:bodyPr/>
        <a:lstStyle/>
        <a:p>
          <a:endParaRPr lang="en-US"/>
        </a:p>
      </dgm:t>
    </dgm:pt>
    <dgm:pt modelId="{27864019-C247-4FB1-8CAA-61D026EA8320}">
      <dgm:prSet/>
      <dgm:spPr>
        <a:solidFill>
          <a:srgbClr val="A42A3A"/>
        </a:solidFill>
      </dgm:spPr>
      <dgm:t>
        <a:bodyPr/>
        <a:lstStyle/>
        <a:p>
          <a:r>
            <a:rPr lang="en-US"/>
            <a:t>Authenticity</a:t>
          </a:r>
        </a:p>
      </dgm:t>
    </dgm:pt>
    <dgm:pt modelId="{B4BFB6F7-768E-44D1-AD6A-3364463A5951}" type="parTrans" cxnId="{543F6869-78BB-4354-A3ED-232FCCFF2F73}">
      <dgm:prSet/>
      <dgm:spPr/>
      <dgm:t>
        <a:bodyPr/>
        <a:lstStyle/>
        <a:p>
          <a:endParaRPr lang="en-US"/>
        </a:p>
      </dgm:t>
    </dgm:pt>
    <dgm:pt modelId="{DB00228A-9C8D-452B-B826-675E38FAB543}" type="sibTrans" cxnId="{543F6869-78BB-4354-A3ED-232FCCFF2F73}">
      <dgm:prSet/>
      <dgm:spPr/>
      <dgm:t>
        <a:bodyPr/>
        <a:lstStyle/>
        <a:p>
          <a:endParaRPr lang="en-US"/>
        </a:p>
      </dgm:t>
    </dgm:pt>
    <dgm:pt modelId="{79004F23-6522-42F0-A328-7D01D3287146}">
      <dgm:prSet/>
      <dgm:spPr>
        <a:solidFill>
          <a:srgbClr val="002E56"/>
        </a:solidFill>
      </dgm:spPr>
      <dgm:t>
        <a:bodyPr/>
        <a:lstStyle/>
        <a:p>
          <a:r>
            <a:rPr lang="en-US" dirty="0"/>
            <a:t>Trust</a:t>
          </a:r>
        </a:p>
      </dgm:t>
    </dgm:pt>
    <dgm:pt modelId="{C278AF0E-48D3-47C3-A2F6-ACCD490A7FD9}" type="parTrans" cxnId="{E31AAF08-D1FE-453A-B10C-8AF76C202795}">
      <dgm:prSet/>
      <dgm:spPr/>
      <dgm:t>
        <a:bodyPr/>
        <a:lstStyle/>
        <a:p>
          <a:endParaRPr lang="en-US"/>
        </a:p>
      </dgm:t>
    </dgm:pt>
    <dgm:pt modelId="{209E336D-669B-44AD-8A37-06C73E8E5362}" type="sibTrans" cxnId="{E31AAF08-D1FE-453A-B10C-8AF76C202795}">
      <dgm:prSet/>
      <dgm:spPr/>
      <dgm:t>
        <a:bodyPr/>
        <a:lstStyle/>
        <a:p>
          <a:endParaRPr lang="en-US"/>
        </a:p>
      </dgm:t>
    </dgm:pt>
    <dgm:pt modelId="{B2BF5E45-F871-E342-8534-91CDAD29EC19}" type="pres">
      <dgm:prSet presAssocID="{FFA17D6A-4ADC-4990-865B-17A994827E36}" presName="linear" presStyleCnt="0">
        <dgm:presLayoutVars>
          <dgm:animLvl val="lvl"/>
          <dgm:resizeHandles val="exact"/>
        </dgm:presLayoutVars>
      </dgm:prSet>
      <dgm:spPr/>
    </dgm:pt>
    <dgm:pt modelId="{BD9D7607-38CB-6F48-ADE0-9326FB67FC30}" type="pres">
      <dgm:prSet presAssocID="{493E461F-9AF7-40DC-BE93-7F7EF40B2EE8}" presName="parentText" presStyleLbl="node1" presStyleIdx="0" presStyleCnt="4">
        <dgm:presLayoutVars>
          <dgm:chMax val="0"/>
          <dgm:bulletEnabled val="1"/>
        </dgm:presLayoutVars>
      </dgm:prSet>
      <dgm:spPr/>
    </dgm:pt>
    <dgm:pt modelId="{1B8F5C78-D1EB-7D4E-80B0-71A48A8E7CBD}" type="pres">
      <dgm:prSet presAssocID="{A77A7AE1-2E33-4BA1-ADBB-07C440303414}" presName="spacer" presStyleCnt="0"/>
      <dgm:spPr/>
    </dgm:pt>
    <dgm:pt modelId="{902BEF33-8D93-CD4D-962D-7F6EBE37B03C}" type="pres">
      <dgm:prSet presAssocID="{1890C133-0650-4ECD-9792-78362FD3F064}" presName="parentText" presStyleLbl="node1" presStyleIdx="1" presStyleCnt="4">
        <dgm:presLayoutVars>
          <dgm:chMax val="0"/>
          <dgm:bulletEnabled val="1"/>
        </dgm:presLayoutVars>
      </dgm:prSet>
      <dgm:spPr/>
    </dgm:pt>
    <dgm:pt modelId="{7C9A4C59-C47D-E64D-AC56-D9F19CFC4C65}" type="pres">
      <dgm:prSet presAssocID="{EDE65875-7B47-4172-BC4E-C535033C18CA}" presName="spacer" presStyleCnt="0"/>
      <dgm:spPr/>
    </dgm:pt>
    <dgm:pt modelId="{FAE6651B-8A6B-B444-B5B7-599464152A46}" type="pres">
      <dgm:prSet presAssocID="{27864019-C247-4FB1-8CAA-61D026EA8320}" presName="parentText" presStyleLbl="node1" presStyleIdx="2" presStyleCnt="4">
        <dgm:presLayoutVars>
          <dgm:chMax val="0"/>
          <dgm:bulletEnabled val="1"/>
        </dgm:presLayoutVars>
      </dgm:prSet>
      <dgm:spPr/>
    </dgm:pt>
    <dgm:pt modelId="{7AA168BB-4487-7F41-A719-9278AA6BFECE}" type="pres">
      <dgm:prSet presAssocID="{DB00228A-9C8D-452B-B826-675E38FAB543}" presName="spacer" presStyleCnt="0"/>
      <dgm:spPr/>
    </dgm:pt>
    <dgm:pt modelId="{394C219B-CE27-8A4B-9153-064C353A4DA8}" type="pres">
      <dgm:prSet presAssocID="{79004F23-6522-42F0-A328-7D01D3287146}" presName="parentText" presStyleLbl="node1" presStyleIdx="3" presStyleCnt="4">
        <dgm:presLayoutVars>
          <dgm:chMax val="0"/>
          <dgm:bulletEnabled val="1"/>
        </dgm:presLayoutVars>
      </dgm:prSet>
      <dgm:spPr/>
    </dgm:pt>
  </dgm:ptLst>
  <dgm:cxnLst>
    <dgm:cxn modelId="{E31AAF08-D1FE-453A-B10C-8AF76C202795}" srcId="{FFA17D6A-4ADC-4990-865B-17A994827E36}" destId="{79004F23-6522-42F0-A328-7D01D3287146}" srcOrd="3" destOrd="0" parTransId="{C278AF0E-48D3-47C3-A2F6-ACCD490A7FD9}" sibTransId="{209E336D-669B-44AD-8A37-06C73E8E5362}"/>
    <dgm:cxn modelId="{6BBAE90E-312E-974D-AE8A-C4B076656B93}" type="presOf" srcId="{FFA17D6A-4ADC-4990-865B-17A994827E36}" destId="{B2BF5E45-F871-E342-8534-91CDAD29EC19}" srcOrd="0" destOrd="0" presId="urn:microsoft.com/office/officeart/2005/8/layout/vList2"/>
    <dgm:cxn modelId="{0829DA0F-AC96-4EC3-8BF9-998059D894B3}" srcId="{FFA17D6A-4ADC-4990-865B-17A994827E36}" destId="{1890C133-0650-4ECD-9792-78362FD3F064}" srcOrd="1" destOrd="0" parTransId="{5D64FE27-4547-48AE-898F-3D5FC4BDD080}" sibTransId="{EDE65875-7B47-4172-BC4E-C535033C18CA}"/>
    <dgm:cxn modelId="{65976A56-706E-4B43-83A7-A00222B9EA2D}" type="presOf" srcId="{27864019-C247-4FB1-8CAA-61D026EA8320}" destId="{FAE6651B-8A6B-B444-B5B7-599464152A46}" srcOrd="0" destOrd="0" presId="urn:microsoft.com/office/officeart/2005/8/layout/vList2"/>
    <dgm:cxn modelId="{4970E45F-416C-4C13-BDFB-B427303DBE3E}" srcId="{FFA17D6A-4ADC-4990-865B-17A994827E36}" destId="{493E461F-9AF7-40DC-BE93-7F7EF40B2EE8}" srcOrd="0" destOrd="0" parTransId="{94AF0579-8F76-4A1C-A724-EAFD11B791B2}" sibTransId="{A77A7AE1-2E33-4BA1-ADBB-07C440303414}"/>
    <dgm:cxn modelId="{543F6869-78BB-4354-A3ED-232FCCFF2F73}" srcId="{FFA17D6A-4ADC-4990-865B-17A994827E36}" destId="{27864019-C247-4FB1-8CAA-61D026EA8320}" srcOrd="2" destOrd="0" parTransId="{B4BFB6F7-768E-44D1-AD6A-3364463A5951}" sibTransId="{DB00228A-9C8D-452B-B826-675E38FAB543}"/>
    <dgm:cxn modelId="{C25C87EE-E0BD-5443-A1E8-2630F6136591}" type="presOf" srcId="{79004F23-6522-42F0-A328-7D01D3287146}" destId="{394C219B-CE27-8A4B-9153-064C353A4DA8}" srcOrd="0" destOrd="0" presId="urn:microsoft.com/office/officeart/2005/8/layout/vList2"/>
    <dgm:cxn modelId="{D597FAF1-BCDD-4745-B587-3E63007C9BEC}" type="presOf" srcId="{1890C133-0650-4ECD-9792-78362FD3F064}" destId="{902BEF33-8D93-CD4D-962D-7F6EBE37B03C}" srcOrd="0" destOrd="0" presId="urn:microsoft.com/office/officeart/2005/8/layout/vList2"/>
    <dgm:cxn modelId="{3DB897FF-01B3-204B-A4FA-032D9FC20AC1}" type="presOf" srcId="{493E461F-9AF7-40DC-BE93-7F7EF40B2EE8}" destId="{BD9D7607-38CB-6F48-ADE0-9326FB67FC30}" srcOrd="0" destOrd="0" presId="urn:microsoft.com/office/officeart/2005/8/layout/vList2"/>
    <dgm:cxn modelId="{4E50062B-A669-854E-8247-0C63BF53E40E}" type="presParOf" srcId="{B2BF5E45-F871-E342-8534-91CDAD29EC19}" destId="{BD9D7607-38CB-6F48-ADE0-9326FB67FC30}" srcOrd="0" destOrd="0" presId="urn:microsoft.com/office/officeart/2005/8/layout/vList2"/>
    <dgm:cxn modelId="{8BAA742F-CDAC-5845-9D4C-4F2654BB3DFF}" type="presParOf" srcId="{B2BF5E45-F871-E342-8534-91CDAD29EC19}" destId="{1B8F5C78-D1EB-7D4E-80B0-71A48A8E7CBD}" srcOrd="1" destOrd="0" presId="urn:microsoft.com/office/officeart/2005/8/layout/vList2"/>
    <dgm:cxn modelId="{14EE894C-C76C-654B-883D-254F2D26ACCC}" type="presParOf" srcId="{B2BF5E45-F871-E342-8534-91CDAD29EC19}" destId="{902BEF33-8D93-CD4D-962D-7F6EBE37B03C}" srcOrd="2" destOrd="0" presId="urn:microsoft.com/office/officeart/2005/8/layout/vList2"/>
    <dgm:cxn modelId="{9D704FF0-EEE1-F345-966D-9C481C5676F6}" type="presParOf" srcId="{B2BF5E45-F871-E342-8534-91CDAD29EC19}" destId="{7C9A4C59-C47D-E64D-AC56-D9F19CFC4C65}" srcOrd="3" destOrd="0" presId="urn:microsoft.com/office/officeart/2005/8/layout/vList2"/>
    <dgm:cxn modelId="{C92E7F79-73F1-BD42-A836-D965FA18E35C}" type="presParOf" srcId="{B2BF5E45-F871-E342-8534-91CDAD29EC19}" destId="{FAE6651B-8A6B-B444-B5B7-599464152A46}" srcOrd="4" destOrd="0" presId="urn:microsoft.com/office/officeart/2005/8/layout/vList2"/>
    <dgm:cxn modelId="{FB2F8EE4-5301-2944-9ECC-8B6C461B1463}" type="presParOf" srcId="{B2BF5E45-F871-E342-8534-91CDAD29EC19}" destId="{7AA168BB-4487-7F41-A719-9278AA6BFECE}" srcOrd="5" destOrd="0" presId="urn:microsoft.com/office/officeart/2005/8/layout/vList2"/>
    <dgm:cxn modelId="{8CB67930-1B49-3B4D-89C5-291A2DF02099}" type="presParOf" srcId="{B2BF5E45-F871-E342-8534-91CDAD29EC19}" destId="{394C219B-CE27-8A4B-9153-064C353A4DA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6389F62-C2E3-43A8-B5BF-35F0F87D5AE2}"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BCA88D14-A59A-47B2-A0BC-50B6034B9B5F}">
      <dgm:prSet/>
      <dgm:spPr/>
      <dgm:t>
        <a:bodyPr/>
        <a:lstStyle/>
        <a:p>
          <a:r>
            <a:rPr lang="en-US"/>
            <a:t>Be confident and positive (you represent the union)</a:t>
          </a:r>
        </a:p>
      </dgm:t>
    </dgm:pt>
    <dgm:pt modelId="{82F9DF60-9AED-4065-AD6A-A2F07F303FB2}" type="parTrans" cxnId="{833DB92B-E66E-4F42-9908-93FA5AAA9039}">
      <dgm:prSet/>
      <dgm:spPr/>
      <dgm:t>
        <a:bodyPr/>
        <a:lstStyle/>
        <a:p>
          <a:endParaRPr lang="en-US"/>
        </a:p>
      </dgm:t>
    </dgm:pt>
    <dgm:pt modelId="{376A652F-273C-43B2-A744-EBCCE0476E56}" type="sibTrans" cxnId="{833DB92B-E66E-4F42-9908-93FA5AAA9039}">
      <dgm:prSet/>
      <dgm:spPr/>
      <dgm:t>
        <a:bodyPr/>
        <a:lstStyle/>
        <a:p>
          <a:endParaRPr lang="en-US"/>
        </a:p>
      </dgm:t>
    </dgm:pt>
    <dgm:pt modelId="{5C676695-7848-48F7-A720-60B526AAC456}">
      <dgm:prSet/>
      <dgm:spPr/>
      <dgm:t>
        <a:bodyPr/>
        <a:lstStyle/>
        <a:p>
          <a:r>
            <a:rPr lang="en-US"/>
            <a:t>Stick to the point</a:t>
          </a:r>
        </a:p>
      </dgm:t>
    </dgm:pt>
    <dgm:pt modelId="{B1F5F327-E443-45B6-9D8D-D36401CD3FFD}" type="parTrans" cxnId="{C6462CA1-9FB9-46C1-8FDB-86491238A4AC}">
      <dgm:prSet/>
      <dgm:spPr/>
      <dgm:t>
        <a:bodyPr/>
        <a:lstStyle/>
        <a:p>
          <a:endParaRPr lang="en-US"/>
        </a:p>
      </dgm:t>
    </dgm:pt>
    <dgm:pt modelId="{4F3D6A87-D0F7-4240-8615-2C95655A3F9D}" type="sibTrans" cxnId="{C6462CA1-9FB9-46C1-8FDB-86491238A4AC}">
      <dgm:prSet/>
      <dgm:spPr/>
      <dgm:t>
        <a:bodyPr/>
        <a:lstStyle/>
        <a:p>
          <a:endParaRPr lang="en-US"/>
        </a:p>
      </dgm:t>
    </dgm:pt>
    <dgm:pt modelId="{C15B875B-2118-47C4-9C16-65ADB334BB02}">
      <dgm:prSet/>
      <dgm:spPr/>
      <dgm:t>
        <a:bodyPr/>
        <a:lstStyle/>
        <a:p>
          <a:r>
            <a:rPr lang="en-US"/>
            <a:t>Be prompt</a:t>
          </a:r>
        </a:p>
      </dgm:t>
    </dgm:pt>
    <dgm:pt modelId="{B42FEFA9-B5B1-4391-84DB-070774948855}" type="parTrans" cxnId="{94A65218-FD93-4C87-82DF-84D1F7E748BA}">
      <dgm:prSet/>
      <dgm:spPr/>
      <dgm:t>
        <a:bodyPr/>
        <a:lstStyle/>
        <a:p>
          <a:endParaRPr lang="en-US"/>
        </a:p>
      </dgm:t>
    </dgm:pt>
    <dgm:pt modelId="{AAB107C6-532C-4B00-ACB8-9AD9F7C5C7D4}" type="sibTrans" cxnId="{94A65218-FD93-4C87-82DF-84D1F7E748BA}">
      <dgm:prSet/>
      <dgm:spPr/>
      <dgm:t>
        <a:bodyPr/>
        <a:lstStyle/>
        <a:p>
          <a:endParaRPr lang="en-US"/>
        </a:p>
      </dgm:t>
    </dgm:pt>
    <dgm:pt modelId="{296E3A8C-B670-4BB5-AD9C-81C7AAC35E06}">
      <dgm:prSet/>
      <dgm:spPr/>
      <dgm:t>
        <a:bodyPr/>
        <a:lstStyle/>
        <a:p>
          <a:r>
            <a:rPr lang="en-US"/>
            <a:t>Keep others informed</a:t>
          </a:r>
        </a:p>
      </dgm:t>
    </dgm:pt>
    <dgm:pt modelId="{8D7D7F02-7D11-4609-AF93-BB549D5DC8D2}" type="parTrans" cxnId="{2689B112-EFD7-4693-8F13-7D936D3AF2E1}">
      <dgm:prSet/>
      <dgm:spPr/>
      <dgm:t>
        <a:bodyPr/>
        <a:lstStyle/>
        <a:p>
          <a:endParaRPr lang="en-US"/>
        </a:p>
      </dgm:t>
    </dgm:pt>
    <dgm:pt modelId="{0716F1F6-415E-4E93-BE27-D0CA15E5D441}" type="sibTrans" cxnId="{2689B112-EFD7-4693-8F13-7D936D3AF2E1}">
      <dgm:prSet/>
      <dgm:spPr/>
      <dgm:t>
        <a:bodyPr/>
        <a:lstStyle/>
        <a:p>
          <a:endParaRPr lang="en-US"/>
        </a:p>
      </dgm:t>
    </dgm:pt>
    <dgm:pt modelId="{38C49822-A9A6-485F-A8F0-0A5DE9F75BAB}">
      <dgm:prSet/>
      <dgm:spPr/>
      <dgm:t>
        <a:bodyPr/>
        <a:lstStyle/>
        <a:p>
          <a:r>
            <a:rPr lang="en-US"/>
            <a:t>Some things to avoid…</a:t>
          </a:r>
        </a:p>
      </dgm:t>
    </dgm:pt>
    <dgm:pt modelId="{7DB8A1F5-0D7C-4E47-972B-345064958873}" type="parTrans" cxnId="{F2AE0E4D-F52F-4BEF-A40B-725B4DAB337A}">
      <dgm:prSet/>
      <dgm:spPr/>
      <dgm:t>
        <a:bodyPr/>
        <a:lstStyle/>
        <a:p>
          <a:endParaRPr lang="en-US"/>
        </a:p>
      </dgm:t>
    </dgm:pt>
    <dgm:pt modelId="{755E48BC-B97E-4818-8CDF-3A2A1F3A7A94}" type="sibTrans" cxnId="{F2AE0E4D-F52F-4BEF-A40B-725B4DAB337A}">
      <dgm:prSet/>
      <dgm:spPr/>
      <dgm:t>
        <a:bodyPr/>
        <a:lstStyle/>
        <a:p>
          <a:endParaRPr lang="en-US"/>
        </a:p>
      </dgm:t>
    </dgm:pt>
    <dgm:pt modelId="{9FEC4399-5145-014D-B1E2-7CBE83037669}" type="pres">
      <dgm:prSet presAssocID="{B6389F62-C2E3-43A8-B5BF-35F0F87D5AE2}" presName="vert0" presStyleCnt="0">
        <dgm:presLayoutVars>
          <dgm:dir/>
          <dgm:animOne val="branch"/>
          <dgm:animLvl val="lvl"/>
        </dgm:presLayoutVars>
      </dgm:prSet>
      <dgm:spPr/>
    </dgm:pt>
    <dgm:pt modelId="{037C7D65-BCDD-AB46-937F-CE00373DEAF3}" type="pres">
      <dgm:prSet presAssocID="{BCA88D14-A59A-47B2-A0BC-50B6034B9B5F}" presName="thickLine" presStyleLbl="alignNode1" presStyleIdx="0" presStyleCnt="5"/>
      <dgm:spPr/>
    </dgm:pt>
    <dgm:pt modelId="{ABC5DB83-B62D-714B-82B3-AFE421A37340}" type="pres">
      <dgm:prSet presAssocID="{BCA88D14-A59A-47B2-A0BC-50B6034B9B5F}" presName="horz1" presStyleCnt="0"/>
      <dgm:spPr/>
    </dgm:pt>
    <dgm:pt modelId="{893278C1-ECC9-D64C-9D5D-BC23A3A4C7E1}" type="pres">
      <dgm:prSet presAssocID="{BCA88D14-A59A-47B2-A0BC-50B6034B9B5F}" presName="tx1" presStyleLbl="revTx" presStyleIdx="0" presStyleCnt="5"/>
      <dgm:spPr/>
    </dgm:pt>
    <dgm:pt modelId="{FF5388BC-C282-0747-A6E5-CE48515BF3B3}" type="pres">
      <dgm:prSet presAssocID="{BCA88D14-A59A-47B2-A0BC-50B6034B9B5F}" presName="vert1" presStyleCnt="0"/>
      <dgm:spPr/>
    </dgm:pt>
    <dgm:pt modelId="{CE06BA05-B909-E643-BF58-DC7723BEE21F}" type="pres">
      <dgm:prSet presAssocID="{5C676695-7848-48F7-A720-60B526AAC456}" presName="thickLine" presStyleLbl="alignNode1" presStyleIdx="1" presStyleCnt="5"/>
      <dgm:spPr/>
    </dgm:pt>
    <dgm:pt modelId="{EEE0539D-C980-AB46-949A-E4CF83FB8EB9}" type="pres">
      <dgm:prSet presAssocID="{5C676695-7848-48F7-A720-60B526AAC456}" presName="horz1" presStyleCnt="0"/>
      <dgm:spPr/>
    </dgm:pt>
    <dgm:pt modelId="{9D8E0C10-20C9-B54D-AD3A-2B6F5495F3F2}" type="pres">
      <dgm:prSet presAssocID="{5C676695-7848-48F7-A720-60B526AAC456}" presName="tx1" presStyleLbl="revTx" presStyleIdx="1" presStyleCnt="5"/>
      <dgm:spPr/>
    </dgm:pt>
    <dgm:pt modelId="{8D90D4D8-25C7-E84A-AA69-B184EED6FF80}" type="pres">
      <dgm:prSet presAssocID="{5C676695-7848-48F7-A720-60B526AAC456}" presName="vert1" presStyleCnt="0"/>
      <dgm:spPr/>
    </dgm:pt>
    <dgm:pt modelId="{43B6511C-02B1-3E46-87CB-B057FB4C9AF2}" type="pres">
      <dgm:prSet presAssocID="{C15B875B-2118-47C4-9C16-65ADB334BB02}" presName="thickLine" presStyleLbl="alignNode1" presStyleIdx="2" presStyleCnt="5"/>
      <dgm:spPr/>
    </dgm:pt>
    <dgm:pt modelId="{EA1CD322-D1A6-2D49-BCC6-A003EAC384F5}" type="pres">
      <dgm:prSet presAssocID="{C15B875B-2118-47C4-9C16-65ADB334BB02}" presName="horz1" presStyleCnt="0"/>
      <dgm:spPr/>
    </dgm:pt>
    <dgm:pt modelId="{43BE0CF8-7F2E-CA41-8EDF-FA67E78EA6B1}" type="pres">
      <dgm:prSet presAssocID="{C15B875B-2118-47C4-9C16-65ADB334BB02}" presName="tx1" presStyleLbl="revTx" presStyleIdx="2" presStyleCnt="5"/>
      <dgm:spPr/>
    </dgm:pt>
    <dgm:pt modelId="{A3EE22CC-C89A-1C4C-9928-02DD302292AA}" type="pres">
      <dgm:prSet presAssocID="{C15B875B-2118-47C4-9C16-65ADB334BB02}" presName="vert1" presStyleCnt="0"/>
      <dgm:spPr/>
    </dgm:pt>
    <dgm:pt modelId="{153AF295-3543-7747-8174-715E41DF9E75}" type="pres">
      <dgm:prSet presAssocID="{296E3A8C-B670-4BB5-AD9C-81C7AAC35E06}" presName="thickLine" presStyleLbl="alignNode1" presStyleIdx="3" presStyleCnt="5"/>
      <dgm:spPr/>
    </dgm:pt>
    <dgm:pt modelId="{9A5932C8-7224-4945-8159-86C703234C39}" type="pres">
      <dgm:prSet presAssocID="{296E3A8C-B670-4BB5-AD9C-81C7AAC35E06}" presName="horz1" presStyleCnt="0"/>
      <dgm:spPr/>
    </dgm:pt>
    <dgm:pt modelId="{FCBCE924-C644-CD45-8A2B-A870567197A1}" type="pres">
      <dgm:prSet presAssocID="{296E3A8C-B670-4BB5-AD9C-81C7AAC35E06}" presName="tx1" presStyleLbl="revTx" presStyleIdx="3" presStyleCnt="5"/>
      <dgm:spPr/>
    </dgm:pt>
    <dgm:pt modelId="{F3AD50C0-9917-EC43-9D59-EACA435695D5}" type="pres">
      <dgm:prSet presAssocID="{296E3A8C-B670-4BB5-AD9C-81C7AAC35E06}" presName="vert1" presStyleCnt="0"/>
      <dgm:spPr/>
    </dgm:pt>
    <dgm:pt modelId="{D8994A77-493D-1842-950E-61FF5FBD7307}" type="pres">
      <dgm:prSet presAssocID="{38C49822-A9A6-485F-A8F0-0A5DE9F75BAB}" presName="thickLine" presStyleLbl="alignNode1" presStyleIdx="4" presStyleCnt="5"/>
      <dgm:spPr/>
    </dgm:pt>
    <dgm:pt modelId="{3802E5B1-F3E2-5847-A02C-11000D677210}" type="pres">
      <dgm:prSet presAssocID="{38C49822-A9A6-485F-A8F0-0A5DE9F75BAB}" presName="horz1" presStyleCnt="0"/>
      <dgm:spPr/>
    </dgm:pt>
    <dgm:pt modelId="{8106FF1B-5068-0949-BDF1-E8D6E6C1B2BA}" type="pres">
      <dgm:prSet presAssocID="{38C49822-A9A6-485F-A8F0-0A5DE9F75BAB}" presName="tx1" presStyleLbl="revTx" presStyleIdx="4" presStyleCnt="5"/>
      <dgm:spPr/>
    </dgm:pt>
    <dgm:pt modelId="{ABD450F2-7E35-A04C-9284-BD91F6EC2CD7}" type="pres">
      <dgm:prSet presAssocID="{38C49822-A9A6-485F-A8F0-0A5DE9F75BAB}" presName="vert1" presStyleCnt="0"/>
      <dgm:spPr/>
    </dgm:pt>
  </dgm:ptLst>
  <dgm:cxnLst>
    <dgm:cxn modelId="{2689B112-EFD7-4693-8F13-7D936D3AF2E1}" srcId="{B6389F62-C2E3-43A8-B5BF-35F0F87D5AE2}" destId="{296E3A8C-B670-4BB5-AD9C-81C7AAC35E06}" srcOrd="3" destOrd="0" parTransId="{8D7D7F02-7D11-4609-AF93-BB549D5DC8D2}" sibTransId="{0716F1F6-415E-4E93-BE27-D0CA15E5D441}"/>
    <dgm:cxn modelId="{A6A3FD12-1DE4-9D47-BCB2-3731121F131A}" type="presOf" srcId="{5C676695-7848-48F7-A720-60B526AAC456}" destId="{9D8E0C10-20C9-B54D-AD3A-2B6F5495F3F2}" srcOrd="0" destOrd="0" presId="urn:microsoft.com/office/officeart/2008/layout/LinedList"/>
    <dgm:cxn modelId="{94A65218-FD93-4C87-82DF-84D1F7E748BA}" srcId="{B6389F62-C2E3-43A8-B5BF-35F0F87D5AE2}" destId="{C15B875B-2118-47C4-9C16-65ADB334BB02}" srcOrd="2" destOrd="0" parTransId="{B42FEFA9-B5B1-4391-84DB-070774948855}" sibTransId="{AAB107C6-532C-4B00-ACB8-9AD9F7C5C7D4}"/>
    <dgm:cxn modelId="{833DB92B-E66E-4F42-9908-93FA5AAA9039}" srcId="{B6389F62-C2E3-43A8-B5BF-35F0F87D5AE2}" destId="{BCA88D14-A59A-47B2-A0BC-50B6034B9B5F}" srcOrd="0" destOrd="0" parTransId="{82F9DF60-9AED-4065-AD6A-A2F07F303FB2}" sibTransId="{376A652F-273C-43B2-A744-EBCCE0476E56}"/>
    <dgm:cxn modelId="{CEDBF533-F85D-9F46-BE6E-6A6141335438}" type="presOf" srcId="{C15B875B-2118-47C4-9C16-65ADB334BB02}" destId="{43BE0CF8-7F2E-CA41-8EDF-FA67E78EA6B1}" srcOrd="0" destOrd="0" presId="urn:microsoft.com/office/officeart/2008/layout/LinedList"/>
    <dgm:cxn modelId="{4B9DB743-7CB5-4A41-82A0-E7FA6D5874FD}" type="presOf" srcId="{B6389F62-C2E3-43A8-B5BF-35F0F87D5AE2}" destId="{9FEC4399-5145-014D-B1E2-7CBE83037669}" srcOrd="0" destOrd="0" presId="urn:microsoft.com/office/officeart/2008/layout/LinedList"/>
    <dgm:cxn modelId="{F2AE0E4D-F52F-4BEF-A40B-725B4DAB337A}" srcId="{B6389F62-C2E3-43A8-B5BF-35F0F87D5AE2}" destId="{38C49822-A9A6-485F-A8F0-0A5DE9F75BAB}" srcOrd="4" destOrd="0" parTransId="{7DB8A1F5-0D7C-4E47-972B-345064958873}" sibTransId="{755E48BC-B97E-4818-8CDF-3A2A1F3A7A94}"/>
    <dgm:cxn modelId="{F6DD325D-03DA-044D-85F4-6316B211812F}" type="presOf" srcId="{38C49822-A9A6-485F-A8F0-0A5DE9F75BAB}" destId="{8106FF1B-5068-0949-BDF1-E8D6E6C1B2BA}" srcOrd="0" destOrd="0" presId="urn:microsoft.com/office/officeart/2008/layout/LinedList"/>
    <dgm:cxn modelId="{C6462CA1-9FB9-46C1-8FDB-86491238A4AC}" srcId="{B6389F62-C2E3-43A8-B5BF-35F0F87D5AE2}" destId="{5C676695-7848-48F7-A720-60B526AAC456}" srcOrd="1" destOrd="0" parTransId="{B1F5F327-E443-45B6-9D8D-D36401CD3FFD}" sibTransId="{4F3D6A87-D0F7-4240-8615-2C95655A3F9D}"/>
    <dgm:cxn modelId="{7FC715B3-14C8-DB4C-9FF7-939B1724087F}" type="presOf" srcId="{296E3A8C-B670-4BB5-AD9C-81C7AAC35E06}" destId="{FCBCE924-C644-CD45-8A2B-A870567197A1}" srcOrd="0" destOrd="0" presId="urn:microsoft.com/office/officeart/2008/layout/LinedList"/>
    <dgm:cxn modelId="{B311A8C3-B48F-6545-88DA-61AA6687FE6F}" type="presOf" srcId="{BCA88D14-A59A-47B2-A0BC-50B6034B9B5F}" destId="{893278C1-ECC9-D64C-9D5D-BC23A3A4C7E1}" srcOrd="0" destOrd="0" presId="urn:microsoft.com/office/officeart/2008/layout/LinedList"/>
    <dgm:cxn modelId="{DB8B64F0-339B-9D4F-AE27-D02793090E6A}" type="presParOf" srcId="{9FEC4399-5145-014D-B1E2-7CBE83037669}" destId="{037C7D65-BCDD-AB46-937F-CE00373DEAF3}" srcOrd="0" destOrd="0" presId="urn:microsoft.com/office/officeart/2008/layout/LinedList"/>
    <dgm:cxn modelId="{8E840341-32B1-094C-9C9D-B3C3189DF6EE}" type="presParOf" srcId="{9FEC4399-5145-014D-B1E2-7CBE83037669}" destId="{ABC5DB83-B62D-714B-82B3-AFE421A37340}" srcOrd="1" destOrd="0" presId="urn:microsoft.com/office/officeart/2008/layout/LinedList"/>
    <dgm:cxn modelId="{93CAAEFF-A645-904E-8BED-1020F33212DF}" type="presParOf" srcId="{ABC5DB83-B62D-714B-82B3-AFE421A37340}" destId="{893278C1-ECC9-D64C-9D5D-BC23A3A4C7E1}" srcOrd="0" destOrd="0" presId="urn:microsoft.com/office/officeart/2008/layout/LinedList"/>
    <dgm:cxn modelId="{D65ABA12-9785-8649-A182-DB5AD04E0314}" type="presParOf" srcId="{ABC5DB83-B62D-714B-82B3-AFE421A37340}" destId="{FF5388BC-C282-0747-A6E5-CE48515BF3B3}" srcOrd="1" destOrd="0" presId="urn:microsoft.com/office/officeart/2008/layout/LinedList"/>
    <dgm:cxn modelId="{0B1BFE9C-72A4-F742-9C6D-415CD1098E04}" type="presParOf" srcId="{9FEC4399-5145-014D-B1E2-7CBE83037669}" destId="{CE06BA05-B909-E643-BF58-DC7723BEE21F}" srcOrd="2" destOrd="0" presId="urn:microsoft.com/office/officeart/2008/layout/LinedList"/>
    <dgm:cxn modelId="{9ACC2B76-0A8C-0C46-B3DC-69E6819F999C}" type="presParOf" srcId="{9FEC4399-5145-014D-B1E2-7CBE83037669}" destId="{EEE0539D-C980-AB46-949A-E4CF83FB8EB9}" srcOrd="3" destOrd="0" presId="urn:microsoft.com/office/officeart/2008/layout/LinedList"/>
    <dgm:cxn modelId="{A874B65B-FAEA-FD42-88F8-CD35A104287D}" type="presParOf" srcId="{EEE0539D-C980-AB46-949A-E4CF83FB8EB9}" destId="{9D8E0C10-20C9-B54D-AD3A-2B6F5495F3F2}" srcOrd="0" destOrd="0" presId="urn:microsoft.com/office/officeart/2008/layout/LinedList"/>
    <dgm:cxn modelId="{ADFAAF46-8656-6A4D-A341-27EE4BA1DBDF}" type="presParOf" srcId="{EEE0539D-C980-AB46-949A-E4CF83FB8EB9}" destId="{8D90D4D8-25C7-E84A-AA69-B184EED6FF80}" srcOrd="1" destOrd="0" presId="urn:microsoft.com/office/officeart/2008/layout/LinedList"/>
    <dgm:cxn modelId="{EAB12712-8BCC-4B4A-B615-4AF16E54E51A}" type="presParOf" srcId="{9FEC4399-5145-014D-B1E2-7CBE83037669}" destId="{43B6511C-02B1-3E46-87CB-B057FB4C9AF2}" srcOrd="4" destOrd="0" presId="urn:microsoft.com/office/officeart/2008/layout/LinedList"/>
    <dgm:cxn modelId="{539486DD-B79A-E947-890C-A74C49E6FB6E}" type="presParOf" srcId="{9FEC4399-5145-014D-B1E2-7CBE83037669}" destId="{EA1CD322-D1A6-2D49-BCC6-A003EAC384F5}" srcOrd="5" destOrd="0" presId="urn:microsoft.com/office/officeart/2008/layout/LinedList"/>
    <dgm:cxn modelId="{CC29D962-458F-5F4F-A981-25A15617D498}" type="presParOf" srcId="{EA1CD322-D1A6-2D49-BCC6-A003EAC384F5}" destId="{43BE0CF8-7F2E-CA41-8EDF-FA67E78EA6B1}" srcOrd="0" destOrd="0" presId="urn:microsoft.com/office/officeart/2008/layout/LinedList"/>
    <dgm:cxn modelId="{B143E329-F29E-2E4D-8426-161C3822D415}" type="presParOf" srcId="{EA1CD322-D1A6-2D49-BCC6-A003EAC384F5}" destId="{A3EE22CC-C89A-1C4C-9928-02DD302292AA}" srcOrd="1" destOrd="0" presId="urn:microsoft.com/office/officeart/2008/layout/LinedList"/>
    <dgm:cxn modelId="{C5E47448-AE25-4B4D-A606-CE91F322E5A1}" type="presParOf" srcId="{9FEC4399-5145-014D-B1E2-7CBE83037669}" destId="{153AF295-3543-7747-8174-715E41DF9E75}" srcOrd="6" destOrd="0" presId="urn:microsoft.com/office/officeart/2008/layout/LinedList"/>
    <dgm:cxn modelId="{7ADC67CB-229C-DC41-8061-6D56E176CDCC}" type="presParOf" srcId="{9FEC4399-5145-014D-B1E2-7CBE83037669}" destId="{9A5932C8-7224-4945-8159-86C703234C39}" srcOrd="7" destOrd="0" presId="urn:microsoft.com/office/officeart/2008/layout/LinedList"/>
    <dgm:cxn modelId="{88CD787D-8585-464C-9BDA-4C4F3717928B}" type="presParOf" srcId="{9A5932C8-7224-4945-8159-86C703234C39}" destId="{FCBCE924-C644-CD45-8A2B-A870567197A1}" srcOrd="0" destOrd="0" presId="urn:microsoft.com/office/officeart/2008/layout/LinedList"/>
    <dgm:cxn modelId="{F5DEAE9A-FB44-2941-A4EC-9776E19170A0}" type="presParOf" srcId="{9A5932C8-7224-4945-8159-86C703234C39}" destId="{F3AD50C0-9917-EC43-9D59-EACA435695D5}" srcOrd="1" destOrd="0" presId="urn:microsoft.com/office/officeart/2008/layout/LinedList"/>
    <dgm:cxn modelId="{E24A6020-8CB9-634F-A33E-7956E9D9510A}" type="presParOf" srcId="{9FEC4399-5145-014D-B1E2-7CBE83037669}" destId="{D8994A77-493D-1842-950E-61FF5FBD7307}" srcOrd="8" destOrd="0" presId="urn:microsoft.com/office/officeart/2008/layout/LinedList"/>
    <dgm:cxn modelId="{EF030BA3-E803-5E41-AFB4-DA29E42D9943}" type="presParOf" srcId="{9FEC4399-5145-014D-B1E2-7CBE83037669}" destId="{3802E5B1-F3E2-5847-A02C-11000D677210}" srcOrd="9" destOrd="0" presId="urn:microsoft.com/office/officeart/2008/layout/LinedList"/>
    <dgm:cxn modelId="{19AFECF8-9E39-9743-B5F9-E74D72E9558B}" type="presParOf" srcId="{3802E5B1-F3E2-5847-A02C-11000D677210}" destId="{8106FF1B-5068-0949-BDF1-E8D6E6C1B2BA}" srcOrd="0" destOrd="0" presId="urn:microsoft.com/office/officeart/2008/layout/LinedList"/>
    <dgm:cxn modelId="{2D96E56D-4CA8-B749-87C3-B0EBA7AF9595}" type="presParOf" srcId="{3802E5B1-F3E2-5847-A02C-11000D677210}" destId="{ABD450F2-7E35-A04C-9284-BD91F6EC2CD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AF8E20D-B53D-47F6-8422-C2752CD6A356}" type="doc">
      <dgm:prSet loTypeId="urn:microsoft.com/office/officeart/2005/8/layout/list1" loCatId="list" qsTypeId="urn:microsoft.com/office/officeart/2005/8/quickstyle/simple4" qsCatId="simple" csTypeId="urn:microsoft.com/office/officeart/2005/8/colors/colorful1" csCatId="colorful"/>
      <dgm:spPr/>
      <dgm:t>
        <a:bodyPr/>
        <a:lstStyle/>
        <a:p>
          <a:endParaRPr lang="en-US"/>
        </a:p>
      </dgm:t>
    </dgm:pt>
    <dgm:pt modelId="{598DF5B7-94A7-413C-AC26-A232A906F440}">
      <dgm:prSet/>
      <dgm:spPr/>
      <dgm:t>
        <a:bodyPr/>
        <a:lstStyle/>
        <a:p>
          <a:r>
            <a:rPr lang="en-US"/>
            <a:t>Dispute of time claim</a:t>
          </a:r>
        </a:p>
      </dgm:t>
    </dgm:pt>
    <dgm:pt modelId="{919CD2CF-EF04-4AD7-B123-2CF757322275}" type="parTrans" cxnId="{0927E4FC-DF56-489A-B5A9-411072EDFB31}">
      <dgm:prSet/>
      <dgm:spPr/>
      <dgm:t>
        <a:bodyPr/>
        <a:lstStyle/>
        <a:p>
          <a:endParaRPr lang="en-US"/>
        </a:p>
      </dgm:t>
    </dgm:pt>
    <dgm:pt modelId="{B123EE71-F8A7-4116-8333-125E9996451D}" type="sibTrans" cxnId="{0927E4FC-DF56-489A-B5A9-411072EDFB31}">
      <dgm:prSet/>
      <dgm:spPr/>
      <dgm:t>
        <a:bodyPr/>
        <a:lstStyle/>
        <a:p>
          <a:endParaRPr lang="en-US"/>
        </a:p>
      </dgm:t>
    </dgm:pt>
    <dgm:pt modelId="{242F1160-072A-4EFB-AC12-647F176CE3A9}">
      <dgm:prSet/>
      <dgm:spPr/>
      <dgm:t>
        <a:bodyPr/>
        <a:lstStyle/>
        <a:p>
          <a:r>
            <a:rPr lang="en-US"/>
            <a:t>Without precedent or prejudice</a:t>
          </a:r>
        </a:p>
      </dgm:t>
    </dgm:pt>
    <dgm:pt modelId="{486CC580-DF0F-4F1E-9A86-F8AECCFD2369}" type="parTrans" cxnId="{0BC6BDFC-B06B-4142-BD08-A077CB99EF9D}">
      <dgm:prSet/>
      <dgm:spPr/>
      <dgm:t>
        <a:bodyPr/>
        <a:lstStyle/>
        <a:p>
          <a:endParaRPr lang="en-US"/>
        </a:p>
      </dgm:t>
    </dgm:pt>
    <dgm:pt modelId="{6010C446-7506-4B47-ACF3-60759F3785AE}" type="sibTrans" cxnId="{0BC6BDFC-B06B-4142-BD08-A077CB99EF9D}">
      <dgm:prSet/>
      <dgm:spPr/>
      <dgm:t>
        <a:bodyPr/>
        <a:lstStyle/>
        <a:p>
          <a:endParaRPr lang="en-US"/>
        </a:p>
      </dgm:t>
    </dgm:pt>
    <dgm:pt modelId="{A90335F8-762E-6848-A3DE-A3031D6724CD}" type="pres">
      <dgm:prSet presAssocID="{2AF8E20D-B53D-47F6-8422-C2752CD6A356}" presName="linear" presStyleCnt="0">
        <dgm:presLayoutVars>
          <dgm:dir/>
          <dgm:animLvl val="lvl"/>
          <dgm:resizeHandles val="exact"/>
        </dgm:presLayoutVars>
      </dgm:prSet>
      <dgm:spPr/>
    </dgm:pt>
    <dgm:pt modelId="{B7FBA0A8-AAC8-DD4B-88D8-E5A90FE05127}" type="pres">
      <dgm:prSet presAssocID="{598DF5B7-94A7-413C-AC26-A232A906F440}" presName="parentLin" presStyleCnt="0"/>
      <dgm:spPr/>
    </dgm:pt>
    <dgm:pt modelId="{0F601608-79DE-E246-A069-C447A652B6C3}" type="pres">
      <dgm:prSet presAssocID="{598DF5B7-94A7-413C-AC26-A232A906F440}" presName="parentLeftMargin" presStyleLbl="node1" presStyleIdx="0" presStyleCnt="2"/>
      <dgm:spPr/>
    </dgm:pt>
    <dgm:pt modelId="{81A8BFC3-F3E1-3146-B52F-9DDE92162D38}" type="pres">
      <dgm:prSet presAssocID="{598DF5B7-94A7-413C-AC26-A232A906F440}" presName="parentText" presStyleLbl="node1" presStyleIdx="0" presStyleCnt="2">
        <dgm:presLayoutVars>
          <dgm:chMax val="0"/>
          <dgm:bulletEnabled val="1"/>
        </dgm:presLayoutVars>
      </dgm:prSet>
      <dgm:spPr/>
    </dgm:pt>
    <dgm:pt modelId="{1A115A0E-4B65-DF44-A6A8-A646BBF5758D}" type="pres">
      <dgm:prSet presAssocID="{598DF5B7-94A7-413C-AC26-A232A906F440}" presName="negativeSpace" presStyleCnt="0"/>
      <dgm:spPr/>
    </dgm:pt>
    <dgm:pt modelId="{0A4955EE-50B3-D14D-9D90-D8A66C83E832}" type="pres">
      <dgm:prSet presAssocID="{598DF5B7-94A7-413C-AC26-A232A906F440}" presName="childText" presStyleLbl="conFgAcc1" presStyleIdx="0" presStyleCnt="2">
        <dgm:presLayoutVars>
          <dgm:bulletEnabled val="1"/>
        </dgm:presLayoutVars>
      </dgm:prSet>
      <dgm:spPr/>
    </dgm:pt>
    <dgm:pt modelId="{884A5DDA-269F-4448-92F3-56EE6F8D8B8B}" type="pres">
      <dgm:prSet presAssocID="{B123EE71-F8A7-4116-8333-125E9996451D}" presName="spaceBetweenRectangles" presStyleCnt="0"/>
      <dgm:spPr/>
    </dgm:pt>
    <dgm:pt modelId="{97870604-413C-2344-97A1-1954F2DA1ACA}" type="pres">
      <dgm:prSet presAssocID="{242F1160-072A-4EFB-AC12-647F176CE3A9}" presName="parentLin" presStyleCnt="0"/>
      <dgm:spPr/>
    </dgm:pt>
    <dgm:pt modelId="{9F678B18-4BB7-4941-8A9D-F21138369099}" type="pres">
      <dgm:prSet presAssocID="{242F1160-072A-4EFB-AC12-647F176CE3A9}" presName="parentLeftMargin" presStyleLbl="node1" presStyleIdx="0" presStyleCnt="2"/>
      <dgm:spPr/>
    </dgm:pt>
    <dgm:pt modelId="{8032FDE6-C923-9147-8672-0DF20A9BE31D}" type="pres">
      <dgm:prSet presAssocID="{242F1160-072A-4EFB-AC12-647F176CE3A9}" presName="parentText" presStyleLbl="node1" presStyleIdx="1" presStyleCnt="2">
        <dgm:presLayoutVars>
          <dgm:chMax val="0"/>
          <dgm:bulletEnabled val="1"/>
        </dgm:presLayoutVars>
      </dgm:prSet>
      <dgm:spPr/>
    </dgm:pt>
    <dgm:pt modelId="{69376960-E66D-AA4A-8AA8-689BF2EBCA2D}" type="pres">
      <dgm:prSet presAssocID="{242F1160-072A-4EFB-AC12-647F176CE3A9}" presName="negativeSpace" presStyleCnt="0"/>
      <dgm:spPr/>
    </dgm:pt>
    <dgm:pt modelId="{F8E1D57E-95E0-A848-8F6B-856DDC2B43FB}" type="pres">
      <dgm:prSet presAssocID="{242F1160-072A-4EFB-AC12-647F176CE3A9}" presName="childText" presStyleLbl="conFgAcc1" presStyleIdx="1" presStyleCnt="2">
        <dgm:presLayoutVars>
          <dgm:bulletEnabled val="1"/>
        </dgm:presLayoutVars>
      </dgm:prSet>
      <dgm:spPr/>
    </dgm:pt>
  </dgm:ptLst>
  <dgm:cxnLst>
    <dgm:cxn modelId="{8D2F090F-600E-D147-9A7A-4D3023999173}" type="presOf" srcId="{242F1160-072A-4EFB-AC12-647F176CE3A9}" destId="{8032FDE6-C923-9147-8672-0DF20A9BE31D}" srcOrd="1" destOrd="0" presId="urn:microsoft.com/office/officeart/2005/8/layout/list1"/>
    <dgm:cxn modelId="{83A6C47A-E8E7-E249-84B0-C94503748AE0}" type="presOf" srcId="{598DF5B7-94A7-413C-AC26-A232A906F440}" destId="{81A8BFC3-F3E1-3146-B52F-9DDE92162D38}" srcOrd="1" destOrd="0" presId="urn:microsoft.com/office/officeart/2005/8/layout/list1"/>
    <dgm:cxn modelId="{9B4E8A87-24FB-8746-82B1-CA7679566ED3}" type="presOf" srcId="{242F1160-072A-4EFB-AC12-647F176CE3A9}" destId="{9F678B18-4BB7-4941-8A9D-F21138369099}" srcOrd="0" destOrd="0" presId="urn:microsoft.com/office/officeart/2005/8/layout/list1"/>
    <dgm:cxn modelId="{04EAC7A5-29DB-774B-BB57-071BB517EF7C}" type="presOf" srcId="{2AF8E20D-B53D-47F6-8422-C2752CD6A356}" destId="{A90335F8-762E-6848-A3DE-A3031D6724CD}" srcOrd="0" destOrd="0" presId="urn:microsoft.com/office/officeart/2005/8/layout/list1"/>
    <dgm:cxn modelId="{0E082CEE-561D-6942-86A3-F7F800A4C055}" type="presOf" srcId="{598DF5B7-94A7-413C-AC26-A232A906F440}" destId="{0F601608-79DE-E246-A069-C447A652B6C3}" srcOrd="0" destOrd="0" presId="urn:microsoft.com/office/officeart/2005/8/layout/list1"/>
    <dgm:cxn modelId="{0BC6BDFC-B06B-4142-BD08-A077CB99EF9D}" srcId="{2AF8E20D-B53D-47F6-8422-C2752CD6A356}" destId="{242F1160-072A-4EFB-AC12-647F176CE3A9}" srcOrd="1" destOrd="0" parTransId="{486CC580-DF0F-4F1E-9A86-F8AECCFD2369}" sibTransId="{6010C446-7506-4B47-ACF3-60759F3785AE}"/>
    <dgm:cxn modelId="{0927E4FC-DF56-489A-B5A9-411072EDFB31}" srcId="{2AF8E20D-B53D-47F6-8422-C2752CD6A356}" destId="{598DF5B7-94A7-413C-AC26-A232A906F440}" srcOrd="0" destOrd="0" parTransId="{919CD2CF-EF04-4AD7-B123-2CF757322275}" sibTransId="{B123EE71-F8A7-4116-8333-125E9996451D}"/>
    <dgm:cxn modelId="{712A62F6-D606-6C4D-AD44-4B9A9F06E540}" type="presParOf" srcId="{A90335F8-762E-6848-A3DE-A3031D6724CD}" destId="{B7FBA0A8-AAC8-DD4B-88D8-E5A90FE05127}" srcOrd="0" destOrd="0" presId="urn:microsoft.com/office/officeart/2005/8/layout/list1"/>
    <dgm:cxn modelId="{2B4268A4-9A25-5443-A32E-8FE08E42BAD0}" type="presParOf" srcId="{B7FBA0A8-AAC8-DD4B-88D8-E5A90FE05127}" destId="{0F601608-79DE-E246-A069-C447A652B6C3}" srcOrd="0" destOrd="0" presId="urn:microsoft.com/office/officeart/2005/8/layout/list1"/>
    <dgm:cxn modelId="{BE380140-0518-FF49-8C12-A735FBFFA6FB}" type="presParOf" srcId="{B7FBA0A8-AAC8-DD4B-88D8-E5A90FE05127}" destId="{81A8BFC3-F3E1-3146-B52F-9DDE92162D38}" srcOrd="1" destOrd="0" presId="urn:microsoft.com/office/officeart/2005/8/layout/list1"/>
    <dgm:cxn modelId="{D0862229-9CF8-4945-A24A-0B5A243DA37D}" type="presParOf" srcId="{A90335F8-762E-6848-A3DE-A3031D6724CD}" destId="{1A115A0E-4B65-DF44-A6A8-A646BBF5758D}" srcOrd="1" destOrd="0" presId="urn:microsoft.com/office/officeart/2005/8/layout/list1"/>
    <dgm:cxn modelId="{8785F4E4-8347-8B46-A935-B42384EA625C}" type="presParOf" srcId="{A90335F8-762E-6848-A3DE-A3031D6724CD}" destId="{0A4955EE-50B3-D14D-9D90-D8A66C83E832}" srcOrd="2" destOrd="0" presId="urn:microsoft.com/office/officeart/2005/8/layout/list1"/>
    <dgm:cxn modelId="{5B2B249C-682F-C140-BC70-98DF4F481F30}" type="presParOf" srcId="{A90335F8-762E-6848-A3DE-A3031D6724CD}" destId="{884A5DDA-269F-4448-92F3-56EE6F8D8B8B}" srcOrd="3" destOrd="0" presId="urn:microsoft.com/office/officeart/2005/8/layout/list1"/>
    <dgm:cxn modelId="{6A811AE7-B986-BC49-8998-919C3E0028C9}" type="presParOf" srcId="{A90335F8-762E-6848-A3DE-A3031D6724CD}" destId="{97870604-413C-2344-97A1-1954F2DA1ACA}" srcOrd="4" destOrd="0" presId="urn:microsoft.com/office/officeart/2005/8/layout/list1"/>
    <dgm:cxn modelId="{5D5F762B-AC32-2648-8F44-61E45292E107}" type="presParOf" srcId="{97870604-413C-2344-97A1-1954F2DA1ACA}" destId="{9F678B18-4BB7-4941-8A9D-F21138369099}" srcOrd="0" destOrd="0" presId="urn:microsoft.com/office/officeart/2005/8/layout/list1"/>
    <dgm:cxn modelId="{A8C3D965-A9EC-A84E-8DF0-DEBF3056443F}" type="presParOf" srcId="{97870604-413C-2344-97A1-1954F2DA1ACA}" destId="{8032FDE6-C923-9147-8672-0DF20A9BE31D}" srcOrd="1" destOrd="0" presId="urn:microsoft.com/office/officeart/2005/8/layout/list1"/>
    <dgm:cxn modelId="{3890A045-BE6A-7A40-80CB-416456398EF4}" type="presParOf" srcId="{A90335F8-762E-6848-A3DE-A3031D6724CD}" destId="{69376960-E66D-AA4A-8AA8-689BF2EBCA2D}" srcOrd="5" destOrd="0" presId="urn:microsoft.com/office/officeart/2005/8/layout/list1"/>
    <dgm:cxn modelId="{1CCBE2B5-B871-D44B-8395-7572268C4E78}" type="presParOf" srcId="{A90335F8-762E-6848-A3DE-A3031D6724CD}" destId="{F8E1D57E-95E0-A848-8F6B-856DDC2B43F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419A7AF-EFF9-4508-B827-B622E0C3010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B9FC4F5-F5E3-47F0-93D6-6F605C038CC1}">
      <dgm:prSet/>
      <dgm:spPr/>
      <dgm:t>
        <a:bodyPr/>
        <a:lstStyle/>
        <a:p>
          <a:r>
            <a:rPr lang="en-US"/>
            <a:t>a matter which has already been conclusively decided by a court between the parties</a:t>
          </a:r>
          <a:r>
            <a:rPr lang="en-CA"/>
            <a:t> </a:t>
          </a:r>
          <a:endParaRPr lang="en-US"/>
        </a:p>
      </dgm:t>
    </dgm:pt>
    <dgm:pt modelId="{4A19D3EF-C2EA-4AD5-94F8-2A8C816FD138}" type="parTrans" cxnId="{5A77C119-D94A-41D5-84F9-00995AD4CC49}">
      <dgm:prSet/>
      <dgm:spPr/>
      <dgm:t>
        <a:bodyPr/>
        <a:lstStyle/>
        <a:p>
          <a:endParaRPr lang="en-US"/>
        </a:p>
      </dgm:t>
    </dgm:pt>
    <dgm:pt modelId="{A53424A7-BA9D-4CF6-8261-E25E0808FE57}" type="sibTrans" cxnId="{5A77C119-D94A-41D5-84F9-00995AD4CC49}">
      <dgm:prSet/>
      <dgm:spPr/>
      <dgm:t>
        <a:bodyPr/>
        <a:lstStyle/>
        <a:p>
          <a:endParaRPr lang="en-US"/>
        </a:p>
      </dgm:t>
    </dgm:pt>
    <dgm:pt modelId="{0101987A-C1C8-436F-9D37-FE91BB154816}">
      <dgm:prSet/>
      <dgm:spPr>
        <a:solidFill>
          <a:srgbClr val="A42A3A"/>
        </a:solidFill>
      </dgm:spPr>
      <dgm:t>
        <a:bodyPr/>
        <a:lstStyle/>
        <a:p>
          <a:r>
            <a:rPr lang="en-US" dirty="0"/>
            <a:t>a final judgment that prevents any re-examination or re-trial of the same dispute</a:t>
          </a:r>
        </a:p>
      </dgm:t>
    </dgm:pt>
    <dgm:pt modelId="{4E34027A-0D36-41DC-9394-5D1B49F85BA5}" type="parTrans" cxnId="{54BA9214-8F00-4A72-B8B4-604403D39FCF}">
      <dgm:prSet/>
      <dgm:spPr/>
      <dgm:t>
        <a:bodyPr/>
        <a:lstStyle/>
        <a:p>
          <a:endParaRPr lang="en-US"/>
        </a:p>
      </dgm:t>
    </dgm:pt>
    <dgm:pt modelId="{E18AE034-4FFB-4A22-A820-7D91E058A7EE}" type="sibTrans" cxnId="{54BA9214-8F00-4A72-B8B4-604403D39FCF}">
      <dgm:prSet/>
      <dgm:spPr/>
      <dgm:t>
        <a:bodyPr/>
        <a:lstStyle/>
        <a:p>
          <a:endParaRPr lang="en-US"/>
        </a:p>
      </dgm:t>
    </dgm:pt>
    <dgm:pt modelId="{EBA28926-295D-43C9-91A1-2D27EA702F86}">
      <dgm:prSet/>
      <dgm:spPr>
        <a:solidFill>
          <a:srgbClr val="BBBDBF"/>
        </a:solidFill>
      </dgm:spPr>
      <dgm:t>
        <a:bodyPr/>
        <a:lstStyle/>
        <a:p>
          <a:r>
            <a:rPr lang="en-US"/>
            <a:t>does not apply to discipline and discharge cases</a:t>
          </a:r>
          <a:r>
            <a:rPr lang="en-CA"/>
            <a:t>  </a:t>
          </a:r>
          <a:endParaRPr lang="en-US"/>
        </a:p>
      </dgm:t>
    </dgm:pt>
    <dgm:pt modelId="{B26834C8-F9B8-4B53-96E5-F218064CE603}" type="parTrans" cxnId="{3A434E67-77E8-45B8-8309-70532C7C482C}">
      <dgm:prSet/>
      <dgm:spPr/>
      <dgm:t>
        <a:bodyPr/>
        <a:lstStyle/>
        <a:p>
          <a:endParaRPr lang="en-US"/>
        </a:p>
      </dgm:t>
    </dgm:pt>
    <dgm:pt modelId="{FA6225F8-ECA9-400F-9960-E5AF5CAF76E4}" type="sibTrans" cxnId="{3A434E67-77E8-45B8-8309-70532C7C482C}">
      <dgm:prSet/>
      <dgm:spPr/>
      <dgm:t>
        <a:bodyPr/>
        <a:lstStyle/>
        <a:p>
          <a:endParaRPr lang="en-US"/>
        </a:p>
      </dgm:t>
    </dgm:pt>
    <dgm:pt modelId="{E26718FA-C0F8-1A4E-8A39-71309F7D0947}" type="pres">
      <dgm:prSet presAssocID="{6419A7AF-EFF9-4508-B827-B622E0C3010E}" presName="linear" presStyleCnt="0">
        <dgm:presLayoutVars>
          <dgm:animLvl val="lvl"/>
          <dgm:resizeHandles val="exact"/>
        </dgm:presLayoutVars>
      </dgm:prSet>
      <dgm:spPr/>
    </dgm:pt>
    <dgm:pt modelId="{735E945A-7585-1549-8266-E1DE2C1AFD51}" type="pres">
      <dgm:prSet presAssocID="{EB9FC4F5-F5E3-47F0-93D6-6F605C038CC1}" presName="parentText" presStyleLbl="node1" presStyleIdx="0" presStyleCnt="3">
        <dgm:presLayoutVars>
          <dgm:chMax val="0"/>
          <dgm:bulletEnabled val="1"/>
        </dgm:presLayoutVars>
      </dgm:prSet>
      <dgm:spPr/>
    </dgm:pt>
    <dgm:pt modelId="{0304A085-D13A-C34B-9C3F-A08C72B3D205}" type="pres">
      <dgm:prSet presAssocID="{A53424A7-BA9D-4CF6-8261-E25E0808FE57}" presName="spacer" presStyleCnt="0"/>
      <dgm:spPr/>
    </dgm:pt>
    <dgm:pt modelId="{040B5804-8F9C-1447-932B-3B9EC15A6320}" type="pres">
      <dgm:prSet presAssocID="{0101987A-C1C8-436F-9D37-FE91BB154816}" presName="parentText" presStyleLbl="node1" presStyleIdx="1" presStyleCnt="3">
        <dgm:presLayoutVars>
          <dgm:chMax val="0"/>
          <dgm:bulletEnabled val="1"/>
        </dgm:presLayoutVars>
      </dgm:prSet>
      <dgm:spPr/>
    </dgm:pt>
    <dgm:pt modelId="{6E441960-5ED8-7A4D-935A-372608F6475E}" type="pres">
      <dgm:prSet presAssocID="{E18AE034-4FFB-4A22-A820-7D91E058A7EE}" presName="spacer" presStyleCnt="0"/>
      <dgm:spPr/>
    </dgm:pt>
    <dgm:pt modelId="{6F9ADAD7-17E2-D349-89A4-95E0305FEB5B}" type="pres">
      <dgm:prSet presAssocID="{EBA28926-295D-43C9-91A1-2D27EA702F86}" presName="parentText" presStyleLbl="node1" presStyleIdx="2" presStyleCnt="3">
        <dgm:presLayoutVars>
          <dgm:chMax val="0"/>
          <dgm:bulletEnabled val="1"/>
        </dgm:presLayoutVars>
      </dgm:prSet>
      <dgm:spPr/>
    </dgm:pt>
  </dgm:ptLst>
  <dgm:cxnLst>
    <dgm:cxn modelId="{54BA9214-8F00-4A72-B8B4-604403D39FCF}" srcId="{6419A7AF-EFF9-4508-B827-B622E0C3010E}" destId="{0101987A-C1C8-436F-9D37-FE91BB154816}" srcOrd="1" destOrd="0" parTransId="{4E34027A-0D36-41DC-9394-5D1B49F85BA5}" sibTransId="{E18AE034-4FFB-4A22-A820-7D91E058A7EE}"/>
    <dgm:cxn modelId="{5A77C119-D94A-41D5-84F9-00995AD4CC49}" srcId="{6419A7AF-EFF9-4508-B827-B622E0C3010E}" destId="{EB9FC4F5-F5E3-47F0-93D6-6F605C038CC1}" srcOrd="0" destOrd="0" parTransId="{4A19D3EF-C2EA-4AD5-94F8-2A8C816FD138}" sibTransId="{A53424A7-BA9D-4CF6-8261-E25E0808FE57}"/>
    <dgm:cxn modelId="{0409BC2A-3C5A-A04F-914A-15A04D6235C1}" type="presOf" srcId="{EBA28926-295D-43C9-91A1-2D27EA702F86}" destId="{6F9ADAD7-17E2-D349-89A4-95E0305FEB5B}" srcOrd="0" destOrd="0" presId="urn:microsoft.com/office/officeart/2005/8/layout/vList2"/>
    <dgm:cxn modelId="{3A434E67-77E8-45B8-8309-70532C7C482C}" srcId="{6419A7AF-EFF9-4508-B827-B622E0C3010E}" destId="{EBA28926-295D-43C9-91A1-2D27EA702F86}" srcOrd="2" destOrd="0" parTransId="{B26834C8-F9B8-4B53-96E5-F218064CE603}" sibTransId="{FA6225F8-ECA9-400F-9960-E5AF5CAF76E4}"/>
    <dgm:cxn modelId="{970DD774-2EC3-2941-826A-2934052F68FB}" type="presOf" srcId="{0101987A-C1C8-436F-9D37-FE91BB154816}" destId="{040B5804-8F9C-1447-932B-3B9EC15A6320}" srcOrd="0" destOrd="0" presId="urn:microsoft.com/office/officeart/2005/8/layout/vList2"/>
    <dgm:cxn modelId="{69A82987-2B37-214A-8258-AD0AB6053C22}" type="presOf" srcId="{6419A7AF-EFF9-4508-B827-B622E0C3010E}" destId="{E26718FA-C0F8-1A4E-8A39-71309F7D0947}" srcOrd="0" destOrd="0" presId="urn:microsoft.com/office/officeart/2005/8/layout/vList2"/>
    <dgm:cxn modelId="{D74AF5EC-3A51-DE4C-A19F-81CD36ACC139}" type="presOf" srcId="{EB9FC4F5-F5E3-47F0-93D6-6F605C038CC1}" destId="{735E945A-7585-1549-8266-E1DE2C1AFD51}" srcOrd="0" destOrd="0" presId="urn:microsoft.com/office/officeart/2005/8/layout/vList2"/>
    <dgm:cxn modelId="{8072207B-8E8A-E248-A6D3-09476F99E0C9}" type="presParOf" srcId="{E26718FA-C0F8-1A4E-8A39-71309F7D0947}" destId="{735E945A-7585-1549-8266-E1DE2C1AFD51}" srcOrd="0" destOrd="0" presId="urn:microsoft.com/office/officeart/2005/8/layout/vList2"/>
    <dgm:cxn modelId="{E1CD5BC6-124E-ED43-981A-781ACA2B7CE7}" type="presParOf" srcId="{E26718FA-C0F8-1A4E-8A39-71309F7D0947}" destId="{0304A085-D13A-C34B-9C3F-A08C72B3D205}" srcOrd="1" destOrd="0" presId="urn:microsoft.com/office/officeart/2005/8/layout/vList2"/>
    <dgm:cxn modelId="{94151FCA-B91C-4B4F-BE2E-6B821B7B1863}" type="presParOf" srcId="{E26718FA-C0F8-1A4E-8A39-71309F7D0947}" destId="{040B5804-8F9C-1447-932B-3B9EC15A6320}" srcOrd="2" destOrd="0" presId="urn:microsoft.com/office/officeart/2005/8/layout/vList2"/>
    <dgm:cxn modelId="{60491EB5-F308-DE46-B3E2-234195E72A30}" type="presParOf" srcId="{E26718FA-C0F8-1A4E-8A39-71309F7D0947}" destId="{6E441960-5ED8-7A4D-935A-372608F6475E}" srcOrd="3" destOrd="0" presId="urn:microsoft.com/office/officeart/2005/8/layout/vList2"/>
    <dgm:cxn modelId="{53973C15-C8A1-1A47-B53C-B523B52FDED8}" type="presParOf" srcId="{E26718FA-C0F8-1A4E-8A39-71309F7D0947}" destId="{6F9ADAD7-17E2-D349-89A4-95E0305FEB5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A17D6A-4ADC-4990-865B-17A994827E36}"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93E461F-9AF7-40DC-BE93-7F7EF40B2EE8}">
      <dgm:prSet/>
      <dgm:spPr>
        <a:solidFill>
          <a:srgbClr val="A42A3A"/>
        </a:solidFill>
      </dgm:spPr>
      <dgm:t>
        <a:bodyPr/>
        <a:lstStyle/>
        <a:p>
          <a:r>
            <a:rPr lang="en-US" dirty="0"/>
            <a:t>Initial contact</a:t>
          </a:r>
        </a:p>
      </dgm:t>
    </dgm:pt>
    <dgm:pt modelId="{94AF0579-8F76-4A1C-A724-EAFD11B791B2}" type="parTrans" cxnId="{4970E45F-416C-4C13-BDFB-B427303DBE3E}">
      <dgm:prSet/>
      <dgm:spPr/>
      <dgm:t>
        <a:bodyPr/>
        <a:lstStyle/>
        <a:p>
          <a:endParaRPr lang="en-US"/>
        </a:p>
      </dgm:t>
    </dgm:pt>
    <dgm:pt modelId="{A77A7AE1-2E33-4BA1-ADBB-07C440303414}" type="sibTrans" cxnId="{4970E45F-416C-4C13-BDFB-B427303DBE3E}">
      <dgm:prSet/>
      <dgm:spPr/>
      <dgm:t>
        <a:bodyPr/>
        <a:lstStyle/>
        <a:p>
          <a:endParaRPr lang="en-US"/>
        </a:p>
      </dgm:t>
    </dgm:pt>
    <dgm:pt modelId="{1890C133-0650-4ECD-9792-78362FD3F064}">
      <dgm:prSet/>
      <dgm:spPr>
        <a:solidFill>
          <a:srgbClr val="002E56"/>
        </a:solidFill>
      </dgm:spPr>
      <dgm:t>
        <a:bodyPr/>
        <a:lstStyle/>
        <a:p>
          <a:r>
            <a:rPr lang="en-US" dirty="0"/>
            <a:t>Listening</a:t>
          </a:r>
        </a:p>
      </dgm:t>
    </dgm:pt>
    <dgm:pt modelId="{5D64FE27-4547-48AE-898F-3D5FC4BDD080}" type="parTrans" cxnId="{0829DA0F-AC96-4EC3-8BF9-998059D894B3}">
      <dgm:prSet/>
      <dgm:spPr/>
      <dgm:t>
        <a:bodyPr/>
        <a:lstStyle/>
        <a:p>
          <a:endParaRPr lang="en-US"/>
        </a:p>
      </dgm:t>
    </dgm:pt>
    <dgm:pt modelId="{EDE65875-7B47-4172-BC4E-C535033C18CA}" type="sibTrans" cxnId="{0829DA0F-AC96-4EC3-8BF9-998059D894B3}">
      <dgm:prSet/>
      <dgm:spPr/>
      <dgm:t>
        <a:bodyPr/>
        <a:lstStyle/>
        <a:p>
          <a:endParaRPr lang="en-US"/>
        </a:p>
      </dgm:t>
    </dgm:pt>
    <dgm:pt modelId="{27864019-C247-4FB1-8CAA-61D026EA8320}">
      <dgm:prSet/>
      <dgm:spPr>
        <a:solidFill>
          <a:srgbClr val="A42A3A"/>
        </a:solidFill>
      </dgm:spPr>
      <dgm:t>
        <a:bodyPr/>
        <a:lstStyle/>
        <a:p>
          <a:r>
            <a:rPr lang="en-US" dirty="0"/>
            <a:t>Respecting members</a:t>
          </a:r>
        </a:p>
      </dgm:t>
    </dgm:pt>
    <dgm:pt modelId="{B4BFB6F7-768E-44D1-AD6A-3364463A5951}" type="parTrans" cxnId="{543F6869-78BB-4354-A3ED-232FCCFF2F73}">
      <dgm:prSet/>
      <dgm:spPr/>
      <dgm:t>
        <a:bodyPr/>
        <a:lstStyle/>
        <a:p>
          <a:endParaRPr lang="en-US"/>
        </a:p>
      </dgm:t>
    </dgm:pt>
    <dgm:pt modelId="{DB00228A-9C8D-452B-B826-675E38FAB543}" type="sibTrans" cxnId="{543F6869-78BB-4354-A3ED-232FCCFF2F73}">
      <dgm:prSet/>
      <dgm:spPr/>
      <dgm:t>
        <a:bodyPr/>
        <a:lstStyle/>
        <a:p>
          <a:endParaRPr lang="en-US"/>
        </a:p>
      </dgm:t>
    </dgm:pt>
    <dgm:pt modelId="{79004F23-6522-42F0-A328-7D01D3287146}">
      <dgm:prSet/>
      <dgm:spPr>
        <a:solidFill>
          <a:srgbClr val="002E56"/>
        </a:solidFill>
      </dgm:spPr>
      <dgm:t>
        <a:bodyPr/>
        <a:lstStyle/>
        <a:p>
          <a:r>
            <a:rPr lang="en-US" dirty="0"/>
            <a:t>Raising awareness</a:t>
          </a:r>
        </a:p>
      </dgm:t>
    </dgm:pt>
    <dgm:pt modelId="{C278AF0E-48D3-47C3-A2F6-ACCD490A7FD9}" type="parTrans" cxnId="{E31AAF08-D1FE-453A-B10C-8AF76C202795}">
      <dgm:prSet/>
      <dgm:spPr/>
      <dgm:t>
        <a:bodyPr/>
        <a:lstStyle/>
        <a:p>
          <a:endParaRPr lang="en-US"/>
        </a:p>
      </dgm:t>
    </dgm:pt>
    <dgm:pt modelId="{209E336D-669B-44AD-8A37-06C73E8E5362}" type="sibTrans" cxnId="{E31AAF08-D1FE-453A-B10C-8AF76C202795}">
      <dgm:prSet/>
      <dgm:spPr/>
      <dgm:t>
        <a:bodyPr/>
        <a:lstStyle/>
        <a:p>
          <a:endParaRPr lang="en-US"/>
        </a:p>
      </dgm:t>
    </dgm:pt>
    <dgm:pt modelId="{5848A22F-D68B-874E-86CA-9DA897DE2BCB}">
      <dgm:prSet/>
      <dgm:spPr>
        <a:solidFill>
          <a:srgbClr val="A42A3A"/>
        </a:solidFill>
      </dgm:spPr>
      <dgm:t>
        <a:bodyPr/>
        <a:lstStyle/>
        <a:p>
          <a:r>
            <a:rPr lang="en-US" dirty="0"/>
            <a:t>Taking the time</a:t>
          </a:r>
        </a:p>
      </dgm:t>
    </dgm:pt>
    <dgm:pt modelId="{CFAB3168-9A9B-9446-A44C-0E3967ED9B6B}" type="parTrans" cxnId="{0B312332-D702-754B-ADEC-169BB7F60508}">
      <dgm:prSet/>
      <dgm:spPr/>
      <dgm:t>
        <a:bodyPr/>
        <a:lstStyle/>
        <a:p>
          <a:endParaRPr lang="en-US"/>
        </a:p>
      </dgm:t>
    </dgm:pt>
    <dgm:pt modelId="{E12FAA73-7C5B-1C43-B051-CAE4126F3273}" type="sibTrans" cxnId="{0B312332-D702-754B-ADEC-169BB7F60508}">
      <dgm:prSet/>
      <dgm:spPr/>
      <dgm:t>
        <a:bodyPr/>
        <a:lstStyle/>
        <a:p>
          <a:endParaRPr lang="en-US"/>
        </a:p>
      </dgm:t>
    </dgm:pt>
    <dgm:pt modelId="{B2BF5E45-F871-E342-8534-91CDAD29EC19}" type="pres">
      <dgm:prSet presAssocID="{FFA17D6A-4ADC-4990-865B-17A994827E36}" presName="linear" presStyleCnt="0">
        <dgm:presLayoutVars>
          <dgm:animLvl val="lvl"/>
          <dgm:resizeHandles val="exact"/>
        </dgm:presLayoutVars>
      </dgm:prSet>
      <dgm:spPr/>
    </dgm:pt>
    <dgm:pt modelId="{BD9D7607-38CB-6F48-ADE0-9326FB67FC30}" type="pres">
      <dgm:prSet presAssocID="{493E461F-9AF7-40DC-BE93-7F7EF40B2EE8}" presName="parentText" presStyleLbl="node1" presStyleIdx="0" presStyleCnt="5">
        <dgm:presLayoutVars>
          <dgm:chMax val="0"/>
          <dgm:bulletEnabled val="1"/>
        </dgm:presLayoutVars>
      </dgm:prSet>
      <dgm:spPr/>
    </dgm:pt>
    <dgm:pt modelId="{1B8F5C78-D1EB-7D4E-80B0-71A48A8E7CBD}" type="pres">
      <dgm:prSet presAssocID="{A77A7AE1-2E33-4BA1-ADBB-07C440303414}" presName="spacer" presStyleCnt="0"/>
      <dgm:spPr/>
    </dgm:pt>
    <dgm:pt modelId="{902BEF33-8D93-CD4D-962D-7F6EBE37B03C}" type="pres">
      <dgm:prSet presAssocID="{1890C133-0650-4ECD-9792-78362FD3F064}" presName="parentText" presStyleLbl="node1" presStyleIdx="1" presStyleCnt="5">
        <dgm:presLayoutVars>
          <dgm:chMax val="0"/>
          <dgm:bulletEnabled val="1"/>
        </dgm:presLayoutVars>
      </dgm:prSet>
      <dgm:spPr/>
    </dgm:pt>
    <dgm:pt modelId="{7C9A4C59-C47D-E64D-AC56-D9F19CFC4C65}" type="pres">
      <dgm:prSet presAssocID="{EDE65875-7B47-4172-BC4E-C535033C18CA}" presName="spacer" presStyleCnt="0"/>
      <dgm:spPr/>
    </dgm:pt>
    <dgm:pt modelId="{FAE6651B-8A6B-B444-B5B7-599464152A46}" type="pres">
      <dgm:prSet presAssocID="{27864019-C247-4FB1-8CAA-61D026EA8320}" presName="parentText" presStyleLbl="node1" presStyleIdx="2" presStyleCnt="5">
        <dgm:presLayoutVars>
          <dgm:chMax val="0"/>
          <dgm:bulletEnabled val="1"/>
        </dgm:presLayoutVars>
      </dgm:prSet>
      <dgm:spPr/>
    </dgm:pt>
    <dgm:pt modelId="{7AA168BB-4487-7F41-A719-9278AA6BFECE}" type="pres">
      <dgm:prSet presAssocID="{DB00228A-9C8D-452B-B826-675E38FAB543}" presName="spacer" presStyleCnt="0"/>
      <dgm:spPr/>
    </dgm:pt>
    <dgm:pt modelId="{394C219B-CE27-8A4B-9153-064C353A4DA8}" type="pres">
      <dgm:prSet presAssocID="{79004F23-6522-42F0-A328-7D01D3287146}" presName="parentText" presStyleLbl="node1" presStyleIdx="3" presStyleCnt="5">
        <dgm:presLayoutVars>
          <dgm:chMax val="0"/>
          <dgm:bulletEnabled val="1"/>
        </dgm:presLayoutVars>
      </dgm:prSet>
      <dgm:spPr/>
    </dgm:pt>
    <dgm:pt modelId="{43E54AE9-859B-D74C-9788-C95F1DE817EC}" type="pres">
      <dgm:prSet presAssocID="{209E336D-669B-44AD-8A37-06C73E8E5362}" presName="spacer" presStyleCnt="0"/>
      <dgm:spPr/>
    </dgm:pt>
    <dgm:pt modelId="{EA2FC938-A71C-4A4C-B786-5047B624B4E9}" type="pres">
      <dgm:prSet presAssocID="{5848A22F-D68B-874E-86CA-9DA897DE2BCB}" presName="parentText" presStyleLbl="node1" presStyleIdx="4" presStyleCnt="5">
        <dgm:presLayoutVars>
          <dgm:chMax val="0"/>
          <dgm:bulletEnabled val="1"/>
        </dgm:presLayoutVars>
      </dgm:prSet>
      <dgm:spPr/>
    </dgm:pt>
  </dgm:ptLst>
  <dgm:cxnLst>
    <dgm:cxn modelId="{E31AAF08-D1FE-453A-B10C-8AF76C202795}" srcId="{FFA17D6A-4ADC-4990-865B-17A994827E36}" destId="{79004F23-6522-42F0-A328-7D01D3287146}" srcOrd="3" destOrd="0" parTransId="{C278AF0E-48D3-47C3-A2F6-ACCD490A7FD9}" sibTransId="{209E336D-669B-44AD-8A37-06C73E8E5362}"/>
    <dgm:cxn modelId="{6BBAE90E-312E-974D-AE8A-C4B076656B93}" type="presOf" srcId="{FFA17D6A-4ADC-4990-865B-17A994827E36}" destId="{B2BF5E45-F871-E342-8534-91CDAD29EC19}" srcOrd="0" destOrd="0" presId="urn:microsoft.com/office/officeart/2005/8/layout/vList2"/>
    <dgm:cxn modelId="{0829DA0F-AC96-4EC3-8BF9-998059D894B3}" srcId="{FFA17D6A-4ADC-4990-865B-17A994827E36}" destId="{1890C133-0650-4ECD-9792-78362FD3F064}" srcOrd="1" destOrd="0" parTransId="{5D64FE27-4547-48AE-898F-3D5FC4BDD080}" sibTransId="{EDE65875-7B47-4172-BC4E-C535033C18CA}"/>
    <dgm:cxn modelId="{0B312332-D702-754B-ADEC-169BB7F60508}" srcId="{FFA17D6A-4ADC-4990-865B-17A994827E36}" destId="{5848A22F-D68B-874E-86CA-9DA897DE2BCB}" srcOrd="4" destOrd="0" parTransId="{CFAB3168-9A9B-9446-A44C-0E3967ED9B6B}" sibTransId="{E12FAA73-7C5B-1C43-B051-CAE4126F3273}"/>
    <dgm:cxn modelId="{65976A56-706E-4B43-83A7-A00222B9EA2D}" type="presOf" srcId="{27864019-C247-4FB1-8CAA-61D026EA8320}" destId="{FAE6651B-8A6B-B444-B5B7-599464152A46}" srcOrd="0" destOrd="0" presId="urn:microsoft.com/office/officeart/2005/8/layout/vList2"/>
    <dgm:cxn modelId="{4970E45F-416C-4C13-BDFB-B427303DBE3E}" srcId="{FFA17D6A-4ADC-4990-865B-17A994827E36}" destId="{493E461F-9AF7-40DC-BE93-7F7EF40B2EE8}" srcOrd="0" destOrd="0" parTransId="{94AF0579-8F76-4A1C-A724-EAFD11B791B2}" sibTransId="{A77A7AE1-2E33-4BA1-ADBB-07C440303414}"/>
    <dgm:cxn modelId="{543F6869-78BB-4354-A3ED-232FCCFF2F73}" srcId="{FFA17D6A-4ADC-4990-865B-17A994827E36}" destId="{27864019-C247-4FB1-8CAA-61D026EA8320}" srcOrd="2" destOrd="0" parTransId="{B4BFB6F7-768E-44D1-AD6A-3364463A5951}" sibTransId="{DB00228A-9C8D-452B-B826-675E38FAB543}"/>
    <dgm:cxn modelId="{4EABAB9D-147C-694D-A844-9141467493E1}" type="presOf" srcId="{5848A22F-D68B-874E-86CA-9DA897DE2BCB}" destId="{EA2FC938-A71C-4A4C-B786-5047B624B4E9}" srcOrd="0" destOrd="0" presId="urn:microsoft.com/office/officeart/2005/8/layout/vList2"/>
    <dgm:cxn modelId="{C25C87EE-E0BD-5443-A1E8-2630F6136591}" type="presOf" srcId="{79004F23-6522-42F0-A328-7D01D3287146}" destId="{394C219B-CE27-8A4B-9153-064C353A4DA8}" srcOrd="0" destOrd="0" presId="urn:microsoft.com/office/officeart/2005/8/layout/vList2"/>
    <dgm:cxn modelId="{D597FAF1-BCDD-4745-B587-3E63007C9BEC}" type="presOf" srcId="{1890C133-0650-4ECD-9792-78362FD3F064}" destId="{902BEF33-8D93-CD4D-962D-7F6EBE37B03C}" srcOrd="0" destOrd="0" presId="urn:microsoft.com/office/officeart/2005/8/layout/vList2"/>
    <dgm:cxn modelId="{3DB897FF-01B3-204B-A4FA-032D9FC20AC1}" type="presOf" srcId="{493E461F-9AF7-40DC-BE93-7F7EF40B2EE8}" destId="{BD9D7607-38CB-6F48-ADE0-9326FB67FC30}" srcOrd="0" destOrd="0" presId="urn:microsoft.com/office/officeart/2005/8/layout/vList2"/>
    <dgm:cxn modelId="{4E50062B-A669-854E-8247-0C63BF53E40E}" type="presParOf" srcId="{B2BF5E45-F871-E342-8534-91CDAD29EC19}" destId="{BD9D7607-38CB-6F48-ADE0-9326FB67FC30}" srcOrd="0" destOrd="0" presId="urn:microsoft.com/office/officeart/2005/8/layout/vList2"/>
    <dgm:cxn modelId="{8BAA742F-CDAC-5845-9D4C-4F2654BB3DFF}" type="presParOf" srcId="{B2BF5E45-F871-E342-8534-91CDAD29EC19}" destId="{1B8F5C78-D1EB-7D4E-80B0-71A48A8E7CBD}" srcOrd="1" destOrd="0" presId="urn:microsoft.com/office/officeart/2005/8/layout/vList2"/>
    <dgm:cxn modelId="{14EE894C-C76C-654B-883D-254F2D26ACCC}" type="presParOf" srcId="{B2BF5E45-F871-E342-8534-91CDAD29EC19}" destId="{902BEF33-8D93-CD4D-962D-7F6EBE37B03C}" srcOrd="2" destOrd="0" presId="urn:microsoft.com/office/officeart/2005/8/layout/vList2"/>
    <dgm:cxn modelId="{9D704FF0-EEE1-F345-966D-9C481C5676F6}" type="presParOf" srcId="{B2BF5E45-F871-E342-8534-91CDAD29EC19}" destId="{7C9A4C59-C47D-E64D-AC56-D9F19CFC4C65}" srcOrd="3" destOrd="0" presId="urn:microsoft.com/office/officeart/2005/8/layout/vList2"/>
    <dgm:cxn modelId="{C92E7F79-73F1-BD42-A836-D965FA18E35C}" type="presParOf" srcId="{B2BF5E45-F871-E342-8534-91CDAD29EC19}" destId="{FAE6651B-8A6B-B444-B5B7-599464152A46}" srcOrd="4" destOrd="0" presId="urn:microsoft.com/office/officeart/2005/8/layout/vList2"/>
    <dgm:cxn modelId="{FB2F8EE4-5301-2944-9ECC-8B6C461B1463}" type="presParOf" srcId="{B2BF5E45-F871-E342-8534-91CDAD29EC19}" destId="{7AA168BB-4487-7F41-A719-9278AA6BFECE}" srcOrd="5" destOrd="0" presId="urn:microsoft.com/office/officeart/2005/8/layout/vList2"/>
    <dgm:cxn modelId="{8CB67930-1B49-3B4D-89C5-291A2DF02099}" type="presParOf" srcId="{B2BF5E45-F871-E342-8534-91CDAD29EC19}" destId="{394C219B-CE27-8A4B-9153-064C353A4DA8}" srcOrd="6" destOrd="0" presId="urn:microsoft.com/office/officeart/2005/8/layout/vList2"/>
    <dgm:cxn modelId="{2A329988-294E-1B4F-BD49-568E6D892DB0}" type="presParOf" srcId="{B2BF5E45-F871-E342-8534-91CDAD29EC19}" destId="{43E54AE9-859B-D74C-9788-C95F1DE817EC}" srcOrd="7" destOrd="0" presId="urn:microsoft.com/office/officeart/2005/8/layout/vList2"/>
    <dgm:cxn modelId="{49858FA3-1FE5-5740-B1DE-87BD914529E8}" type="presParOf" srcId="{B2BF5E45-F871-E342-8534-91CDAD29EC19}" destId="{EA2FC938-A71C-4A4C-B786-5047B624B4E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A9A947-F8F3-433E-9EF1-AFF13FD5E5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CAB2651-99E1-4230-991B-14F292690976}">
      <dgm:prSet/>
      <dgm:spPr/>
      <dgm:t>
        <a:bodyPr/>
        <a:lstStyle/>
        <a:p>
          <a:pPr>
            <a:lnSpc>
              <a:spcPct val="100000"/>
            </a:lnSpc>
          </a:pPr>
          <a:r>
            <a:rPr lang="en-US" dirty="0"/>
            <a:t>Who is the member involved?</a:t>
          </a:r>
        </a:p>
      </dgm:t>
    </dgm:pt>
    <dgm:pt modelId="{0C986280-F80C-45B8-8AC2-4C31299345C0}" type="parTrans" cxnId="{360C5F2C-00F3-4E1E-81ED-7496EF8DD1CC}">
      <dgm:prSet/>
      <dgm:spPr/>
      <dgm:t>
        <a:bodyPr/>
        <a:lstStyle/>
        <a:p>
          <a:endParaRPr lang="en-US"/>
        </a:p>
      </dgm:t>
    </dgm:pt>
    <dgm:pt modelId="{0AC39EBA-4069-42AE-BB1A-02EA3CEE3164}" type="sibTrans" cxnId="{360C5F2C-00F3-4E1E-81ED-7496EF8DD1CC}">
      <dgm:prSet/>
      <dgm:spPr/>
      <dgm:t>
        <a:bodyPr/>
        <a:lstStyle/>
        <a:p>
          <a:endParaRPr lang="en-US"/>
        </a:p>
      </dgm:t>
    </dgm:pt>
    <dgm:pt modelId="{5E10336E-955E-42D1-B311-4E53041C03B3}">
      <dgm:prSet/>
      <dgm:spPr/>
      <dgm:t>
        <a:bodyPr/>
        <a:lstStyle/>
        <a:p>
          <a:pPr>
            <a:lnSpc>
              <a:spcPct val="100000"/>
            </a:lnSpc>
          </a:pPr>
          <a:r>
            <a:rPr lang="en-US" dirty="0"/>
            <a:t>Are there any witnesses involved? (customer, employee)</a:t>
          </a:r>
        </a:p>
      </dgm:t>
    </dgm:pt>
    <dgm:pt modelId="{4B645D82-0562-4CBA-A010-9F1C880EE159}" type="parTrans" cxnId="{6A9D110C-ADD3-4A8E-AC97-D99989570F20}">
      <dgm:prSet/>
      <dgm:spPr/>
      <dgm:t>
        <a:bodyPr/>
        <a:lstStyle/>
        <a:p>
          <a:endParaRPr lang="en-US"/>
        </a:p>
      </dgm:t>
    </dgm:pt>
    <dgm:pt modelId="{379C2D27-95F1-4925-BCC5-EA3B8983FA5A}" type="sibTrans" cxnId="{6A9D110C-ADD3-4A8E-AC97-D99989570F20}">
      <dgm:prSet/>
      <dgm:spPr/>
      <dgm:t>
        <a:bodyPr/>
        <a:lstStyle/>
        <a:p>
          <a:endParaRPr lang="en-US"/>
        </a:p>
      </dgm:t>
    </dgm:pt>
    <dgm:pt modelId="{970F4828-7F08-4E24-A559-FDE13543AD8D}">
      <dgm:prSet/>
      <dgm:spPr/>
      <dgm:t>
        <a:bodyPr/>
        <a:lstStyle/>
        <a:p>
          <a:pPr>
            <a:lnSpc>
              <a:spcPct val="100000"/>
            </a:lnSpc>
          </a:pPr>
          <a:r>
            <a:rPr lang="en-US" dirty="0"/>
            <a:t>Who is the manager involved?</a:t>
          </a:r>
        </a:p>
      </dgm:t>
    </dgm:pt>
    <dgm:pt modelId="{6AACB150-6715-475E-BA75-7402D978D1F0}" type="parTrans" cxnId="{427ED125-AC41-4CC8-B80B-8FFC285F1796}">
      <dgm:prSet/>
      <dgm:spPr/>
      <dgm:t>
        <a:bodyPr/>
        <a:lstStyle/>
        <a:p>
          <a:endParaRPr lang="en-US"/>
        </a:p>
      </dgm:t>
    </dgm:pt>
    <dgm:pt modelId="{51DC9992-165D-4790-85F0-FF96DDC07A42}" type="sibTrans" cxnId="{427ED125-AC41-4CC8-B80B-8FFC285F1796}">
      <dgm:prSet/>
      <dgm:spPr/>
      <dgm:t>
        <a:bodyPr/>
        <a:lstStyle/>
        <a:p>
          <a:endParaRPr lang="en-US"/>
        </a:p>
      </dgm:t>
    </dgm:pt>
    <dgm:pt modelId="{700559D6-D67B-3048-B51D-CC61C873E984}" type="pres">
      <dgm:prSet presAssocID="{97A9A947-F8F3-433E-9EF1-AFF13FD5E520}" presName="vert0" presStyleCnt="0">
        <dgm:presLayoutVars>
          <dgm:dir/>
          <dgm:animOne val="branch"/>
          <dgm:animLvl val="lvl"/>
        </dgm:presLayoutVars>
      </dgm:prSet>
      <dgm:spPr/>
    </dgm:pt>
    <dgm:pt modelId="{D1FBBB83-AEA1-3A40-98E9-EE6296636CBF}" type="pres">
      <dgm:prSet presAssocID="{9CAB2651-99E1-4230-991B-14F292690976}" presName="thickLine" presStyleLbl="alignNode1" presStyleIdx="0" presStyleCnt="3"/>
      <dgm:spPr/>
    </dgm:pt>
    <dgm:pt modelId="{9303CFD3-451E-4D47-9A0D-10969C1C8599}" type="pres">
      <dgm:prSet presAssocID="{9CAB2651-99E1-4230-991B-14F292690976}" presName="horz1" presStyleCnt="0"/>
      <dgm:spPr/>
    </dgm:pt>
    <dgm:pt modelId="{A04B9680-0D86-4C49-B387-C4391C132D26}" type="pres">
      <dgm:prSet presAssocID="{9CAB2651-99E1-4230-991B-14F292690976}" presName="tx1" presStyleLbl="revTx" presStyleIdx="0" presStyleCnt="3"/>
      <dgm:spPr/>
    </dgm:pt>
    <dgm:pt modelId="{E6ACFBA2-FD08-6B44-8495-35A2D355551B}" type="pres">
      <dgm:prSet presAssocID="{9CAB2651-99E1-4230-991B-14F292690976}" presName="vert1" presStyleCnt="0"/>
      <dgm:spPr/>
    </dgm:pt>
    <dgm:pt modelId="{D30848C1-33AC-414A-9C5C-1B002F710D44}" type="pres">
      <dgm:prSet presAssocID="{5E10336E-955E-42D1-B311-4E53041C03B3}" presName="thickLine" presStyleLbl="alignNode1" presStyleIdx="1" presStyleCnt="3"/>
      <dgm:spPr/>
    </dgm:pt>
    <dgm:pt modelId="{9473776C-2671-CB4D-9FA3-C589EA43306D}" type="pres">
      <dgm:prSet presAssocID="{5E10336E-955E-42D1-B311-4E53041C03B3}" presName="horz1" presStyleCnt="0"/>
      <dgm:spPr/>
    </dgm:pt>
    <dgm:pt modelId="{0601D5FF-3538-BE4D-9AEA-8F4813F9660C}" type="pres">
      <dgm:prSet presAssocID="{5E10336E-955E-42D1-B311-4E53041C03B3}" presName="tx1" presStyleLbl="revTx" presStyleIdx="1" presStyleCnt="3"/>
      <dgm:spPr/>
    </dgm:pt>
    <dgm:pt modelId="{FA7D000E-8E18-6549-86EA-0D92D5F9C147}" type="pres">
      <dgm:prSet presAssocID="{5E10336E-955E-42D1-B311-4E53041C03B3}" presName="vert1" presStyleCnt="0"/>
      <dgm:spPr/>
    </dgm:pt>
    <dgm:pt modelId="{27BDEC42-6550-534B-9659-3FE9E6B74057}" type="pres">
      <dgm:prSet presAssocID="{970F4828-7F08-4E24-A559-FDE13543AD8D}" presName="thickLine" presStyleLbl="alignNode1" presStyleIdx="2" presStyleCnt="3"/>
      <dgm:spPr/>
    </dgm:pt>
    <dgm:pt modelId="{9B6C5CF7-20BD-B749-8DF0-02A9015FE076}" type="pres">
      <dgm:prSet presAssocID="{970F4828-7F08-4E24-A559-FDE13543AD8D}" presName="horz1" presStyleCnt="0"/>
      <dgm:spPr/>
    </dgm:pt>
    <dgm:pt modelId="{2B6D14BE-6957-5840-8B64-CEB4276BB010}" type="pres">
      <dgm:prSet presAssocID="{970F4828-7F08-4E24-A559-FDE13543AD8D}" presName="tx1" presStyleLbl="revTx" presStyleIdx="2" presStyleCnt="3"/>
      <dgm:spPr/>
    </dgm:pt>
    <dgm:pt modelId="{E457904A-E5E9-0C47-BBFB-A43D7DAE4100}" type="pres">
      <dgm:prSet presAssocID="{970F4828-7F08-4E24-A559-FDE13543AD8D}" presName="vert1" presStyleCnt="0"/>
      <dgm:spPr/>
    </dgm:pt>
  </dgm:ptLst>
  <dgm:cxnLst>
    <dgm:cxn modelId="{72795902-8F20-D546-8553-E0FBC274A083}" type="presOf" srcId="{9CAB2651-99E1-4230-991B-14F292690976}" destId="{A04B9680-0D86-4C49-B387-C4391C132D26}" srcOrd="0" destOrd="0" presId="urn:microsoft.com/office/officeart/2008/layout/LinedList"/>
    <dgm:cxn modelId="{6A9D110C-ADD3-4A8E-AC97-D99989570F20}" srcId="{97A9A947-F8F3-433E-9EF1-AFF13FD5E520}" destId="{5E10336E-955E-42D1-B311-4E53041C03B3}" srcOrd="1" destOrd="0" parTransId="{4B645D82-0562-4CBA-A010-9F1C880EE159}" sibTransId="{379C2D27-95F1-4925-BCC5-EA3B8983FA5A}"/>
    <dgm:cxn modelId="{427ED125-AC41-4CC8-B80B-8FFC285F1796}" srcId="{97A9A947-F8F3-433E-9EF1-AFF13FD5E520}" destId="{970F4828-7F08-4E24-A559-FDE13543AD8D}" srcOrd="2" destOrd="0" parTransId="{6AACB150-6715-475E-BA75-7402D978D1F0}" sibTransId="{51DC9992-165D-4790-85F0-FF96DDC07A42}"/>
    <dgm:cxn modelId="{360C5F2C-00F3-4E1E-81ED-7496EF8DD1CC}" srcId="{97A9A947-F8F3-433E-9EF1-AFF13FD5E520}" destId="{9CAB2651-99E1-4230-991B-14F292690976}" srcOrd="0" destOrd="0" parTransId="{0C986280-F80C-45B8-8AC2-4C31299345C0}" sibTransId="{0AC39EBA-4069-42AE-BB1A-02EA3CEE3164}"/>
    <dgm:cxn modelId="{3473F375-23F9-9F4D-8E61-7A974BF8FFE2}" type="presOf" srcId="{97A9A947-F8F3-433E-9EF1-AFF13FD5E520}" destId="{700559D6-D67B-3048-B51D-CC61C873E984}" srcOrd="0" destOrd="0" presId="urn:microsoft.com/office/officeart/2008/layout/LinedList"/>
    <dgm:cxn modelId="{5E34A2A4-5097-ED41-AB34-01E21ADBD895}" type="presOf" srcId="{5E10336E-955E-42D1-B311-4E53041C03B3}" destId="{0601D5FF-3538-BE4D-9AEA-8F4813F9660C}" srcOrd="0" destOrd="0" presId="urn:microsoft.com/office/officeart/2008/layout/LinedList"/>
    <dgm:cxn modelId="{F3F3E0CC-911D-EE42-B857-C67BCB6AF637}" type="presOf" srcId="{970F4828-7F08-4E24-A559-FDE13543AD8D}" destId="{2B6D14BE-6957-5840-8B64-CEB4276BB010}" srcOrd="0" destOrd="0" presId="urn:microsoft.com/office/officeart/2008/layout/LinedList"/>
    <dgm:cxn modelId="{C130D484-A041-BA47-89FA-B3AF5DCD6619}" type="presParOf" srcId="{700559D6-D67B-3048-B51D-CC61C873E984}" destId="{D1FBBB83-AEA1-3A40-98E9-EE6296636CBF}" srcOrd="0" destOrd="0" presId="urn:microsoft.com/office/officeart/2008/layout/LinedList"/>
    <dgm:cxn modelId="{E6E3D608-4244-1D4D-AA01-287764B399BD}" type="presParOf" srcId="{700559D6-D67B-3048-B51D-CC61C873E984}" destId="{9303CFD3-451E-4D47-9A0D-10969C1C8599}" srcOrd="1" destOrd="0" presId="urn:microsoft.com/office/officeart/2008/layout/LinedList"/>
    <dgm:cxn modelId="{1796E8A8-0CBC-F848-9967-78155D2CAD3A}" type="presParOf" srcId="{9303CFD3-451E-4D47-9A0D-10969C1C8599}" destId="{A04B9680-0D86-4C49-B387-C4391C132D26}" srcOrd="0" destOrd="0" presId="urn:microsoft.com/office/officeart/2008/layout/LinedList"/>
    <dgm:cxn modelId="{FE2702B6-117C-CE4B-99BE-B471B89A5A3B}" type="presParOf" srcId="{9303CFD3-451E-4D47-9A0D-10969C1C8599}" destId="{E6ACFBA2-FD08-6B44-8495-35A2D355551B}" srcOrd="1" destOrd="0" presId="urn:microsoft.com/office/officeart/2008/layout/LinedList"/>
    <dgm:cxn modelId="{59AD4640-F4BA-A042-A62E-041540C2348A}" type="presParOf" srcId="{700559D6-D67B-3048-B51D-CC61C873E984}" destId="{D30848C1-33AC-414A-9C5C-1B002F710D44}" srcOrd="2" destOrd="0" presId="urn:microsoft.com/office/officeart/2008/layout/LinedList"/>
    <dgm:cxn modelId="{6CF564EC-3BBB-3E4F-8C86-E8470086D386}" type="presParOf" srcId="{700559D6-D67B-3048-B51D-CC61C873E984}" destId="{9473776C-2671-CB4D-9FA3-C589EA43306D}" srcOrd="3" destOrd="0" presId="urn:microsoft.com/office/officeart/2008/layout/LinedList"/>
    <dgm:cxn modelId="{7F8C4FE6-19A8-8E46-BB32-0469686B7E56}" type="presParOf" srcId="{9473776C-2671-CB4D-9FA3-C589EA43306D}" destId="{0601D5FF-3538-BE4D-9AEA-8F4813F9660C}" srcOrd="0" destOrd="0" presId="urn:microsoft.com/office/officeart/2008/layout/LinedList"/>
    <dgm:cxn modelId="{137B33E2-9693-F040-9A80-0BA5CE70D828}" type="presParOf" srcId="{9473776C-2671-CB4D-9FA3-C589EA43306D}" destId="{FA7D000E-8E18-6549-86EA-0D92D5F9C147}" srcOrd="1" destOrd="0" presId="urn:microsoft.com/office/officeart/2008/layout/LinedList"/>
    <dgm:cxn modelId="{0ABFFC8A-447D-E645-9A7F-C0B0D3CF6E5C}" type="presParOf" srcId="{700559D6-D67B-3048-B51D-CC61C873E984}" destId="{27BDEC42-6550-534B-9659-3FE9E6B74057}" srcOrd="4" destOrd="0" presId="urn:microsoft.com/office/officeart/2008/layout/LinedList"/>
    <dgm:cxn modelId="{2730CE23-DCED-FE4A-8093-DCDF170BEE65}" type="presParOf" srcId="{700559D6-D67B-3048-B51D-CC61C873E984}" destId="{9B6C5CF7-20BD-B749-8DF0-02A9015FE076}" srcOrd="5" destOrd="0" presId="urn:microsoft.com/office/officeart/2008/layout/LinedList"/>
    <dgm:cxn modelId="{FE5B9F20-37E4-3D41-96D6-573044C461B9}" type="presParOf" srcId="{9B6C5CF7-20BD-B749-8DF0-02A9015FE076}" destId="{2B6D14BE-6957-5840-8B64-CEB4276BB010}" srcOrd="0" destOrd="0" presId="urn:microsoft.com/office/officeart/2008/layout/LinedList"/>
    <dgm:cxn modelId="{D4F5AD37-3261-FF42-B194-1A361763E1F0}" type="presParOf" srcId="{9B6C5CF7-20BD-B749-8DF0-02A9015FE076}" destId="{E457904A-E5E9-0C47-BBFB-A43D7DAE410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A9A947-F8F3-433E-9EF1-AFF13FD5E5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CAB2651-99E1-4230-991B-14F292690976}">
      <dgm:prSet/>
      <dgm:spPr/>
      <dgm:t>
        <a:bodyPr/>
        <a:lstStyle/>
        <a:p>
          <a:pPr>
            <a:lnSpc>
              <a:spcPct val="100000"/>
            </a:lnSpc>
          </a:pPr>
          <a:r>
            <a:rPr lang="en-US" dirty="0"/>
            <a:t>What happened?</a:t>
          </a:r>
        </a:p>
      </dgm:t>
    </dgm:pt>
    <dgm:pt modelId="{0C986280-F80C-45B8-8AC2-4C31299345C0}" type="parTrans" cxnId="{360C5F2C-00F3-4E1E-81ED-7496EF8DD1CC}">
      <dgm:prSet/>
      <dgm:spPr/>
      <dgm:t>
        <a:bodyPr/>
        <a:lstStyle/>
        <a:p>
          <a:endParaRPr lang="en-US"/>
        </a:p>
      </dgm:t>
    </dgm:pt>
    <dgm:pt modelId="{0AC39EBA-4069-42AE-BB1A-02EA3CEE3164}" type="sibTrans" cxnId="{360C5F2C-00F3-4E1E-81ED-7496EF8DD1CC}">
      <dgm:prSet/>
      <dgm:spPr/>
      <dgm:t>
        <a:bodyPr/>
        <a:lstStyle/>
        <a:p>
          <a:endParaRPr lang="en-US"/>
        </a:p>
      </dgm:t>
    </dgm:pt>
    <dgm:pt modelId="{5E10336E-955E-42D1-B311-4E53041C03B3}">
      <dgm:prSet/>
      <dgm:spPr/>
      <dgm:t>
        <a:bodyPr/>
        <a:lstStyle/>
        <a:p>
          <a:pPr>
            <a:lnSpc>
              <a:spcPct val="100000"/>
            </a:lnSpc>
          </a:pPr>
          <a:r>
            <a:rPr lang="en-US" dirty="0"/>
            <a:t>Is there a specific clause, practice, regulation or law that applies?</a:t>
          </a:r>
        </a:p>
      </dgm:t>
    </dgm:pt>
    <dgm:pt modelId="{4B645D82-0562-4CBA-A010-9F1C880EE159}" type="parTrans" cxnId="{6A9D110C-ADD3-4A8E-AC97-D99989570F20}">
      <dgm:prSet/>
      <dgm:spPr/>
      <dgm:t>
        <a:bodyPr/>
        <a:lstStyle/>
        <a:p>
          <a:endParaRPr lang="en-US"/>
        </a:p>
      </dgm:t>
    </dgm:pt>
    <dgm:pt modelId="{379C2D27-95F1-4925-BCC5-EA3B8983FA5A}" type="sibTrans" cxnId="{6A9D110C-ADD3-4A8E-AC97-D99989570F20}">
      <dgm:prSet/>
      <dgm:spPr/>
      <dgm:t>
        <a:bodyPr/>
        <a:lstStyle/>
        <a:p>
          <a:endParaRPr lang="en-US"/>
        </a:p>
      </dgm:t>
    </dgm:pt>
    <dgm:pt modelId="{970F4828-7F08-4E24-A559-FDE13543AD8D}">
      <dgm:prSet/>
      <dgm:spPr/>
      <dgm:t>
        <a:bodyPr/>
        <a:lstStyle/>
        <a:p>
          <a:pPr>
            <a:lnSpc>
              <a:spcPct val="100000"/>
            </a:lnSpc>
          </a:pPr>
          <a:r>
            <a:rPr lang="en-US" dirty="0"/>
            <a:t>What is the monetary claim, if any?</a:t>
          </a:r>
        </a:p>
      </dgm:t>
    </dgm:pt>
    <dgm:pt modelId="{6AACB150-6715-475E-BA75-7402D978D1F0}" type="parTrans" cxnId="{427ED125-AC41-4CC8-B80B-8FFC285F1796}">
      <dgm:prSet/>
      <dgm:spPr/>
      <dgm:t>
        <a:bodyPr/>
        <a:lstStyle/>
        <a:p>
          <a:endParaRPr lang="en-US"/>
        </a:p>
      </dgm:t>
    </dgm:pt>
    <dgm:pt modelId="{51DC9992-165D-4790-85F0-FF96DDC07A42}" type="sibTrans" cxnId="{427ED125-AC41-4CC8-B80B-8FFC285F1796}">
      <dgm:prSet/>
      <dgm:spPr/>
      <dgm:t>
        <a:bodyPr/>
        <a:lstStyle/>
        <a:p>
          <a:endParaRPr lang="en-US"/>
        </a:p>
      </dgm:t>
    </dgm:pt>
    <dgm:pt modelId="{E7B03975-A152-479F-8AF2-C826A2CEDDAF}">
      <dgm:prSet/>
      <dgm:spPr/>
      <dgm:t>
        <a:bodyPr/>
        <a:lstStyle/>
        <a:p>
          <a:pPr>
            <a:lnSpc>
              <a:spcPct val="100000"/>
            </a:lnSpc>
          </a:pPr>
          <a:r>
            <a:rPr lang="en-US" dirty="0"/>
            <a:t>What are the relevant time limits? (Do you need an extension?)</a:t>
          </a:r>
        </a:p>
      </dgm:t>
    </dgm:pt>
    <dgm:pt modelId="{C38E4729-C96B-41FE-BDDA-38EFC25756F2}" type="parTrans" cxnId="{EA8E6F8B-8806-4ADB-B5F8-BF4D3E0B6F10}">
      <dgm:prSet/>
      <dgm:spPr/>
      <dgm:t>
        <a:bodyPr/>
        <a:lstStyle/>
        <a:p>
          <a:endParaRPr lang="en-US"/>
        </a:p>
      </dgm:t>
    </dgm:pt>
    <dgm:pt modelId="{AF344368-C338-4E4C-8ACF-2B8CDD92194A}" type="sibTrans" cxnId="{EA8E6F8B-8806-4ADB-B5F8-BF4D3E0B6F10}">
      <dgm:prSet/>
      <dgm:spPr/>
      <dgm:t>
        <a:bodyPr/>
        <a:lstStyle/>
        <a:p>
          <a:endParaRPr lang="en-US"/>
        </a:p>
      </dgm:t>
    </dgm:pt>
    <dgm:pt modelId="{700559D6-D67B-3048-B51D-CC61C873E984}" type="pres">
      <dgm:prSet presAssocID="{97A9A947-F8F3-433E-9EF1-AFF13FD5E520}" presName="vert0" presStyleCnt="0">
        <dgm:presLayoutVars>
          <dgm:dir/>
          <dgm:animOne val="branch"/>
          <dgm:animLvl val="lvl"/>
        </dgm:presLayoutVars>
      </dgm:prSet>
      <dgm:spPr/>
    </dgm:pt>
    <dgm:pt modelId="{D1FBBB83-AEA1-3A40-98E9-EE6296636CBF}" type="pres">
      <dgm:prSet presAssocID="{9CAB2651-99E1-4230-991B-14F292690976}" presName="thickLine" presStyleLbl="alignNode1" presStyleIdx="0" presStyleCnt="4"/>
      <dgm:spPr/>
    </dgm:pt>
    <dgm:pt modelId="{9303CFD3-451E-4D47-9A0D-10969C1C8599}" type="pres">
      <dgm:prSet presAssocID="{9CAB2651-99E1-4230-991B-14F292690976}" presName="horz1" presStyleCnt="0"/>
      <dgm:spPr/>
    </dgm:pt>
    <dgm:pt modelId="{A04B9680-0D86-4C49-B387-C4391C132D26}" type="pres">
      <dgm:prSet presAssocID="{9CAB2651-99E1-4230-991B-14F292690976}" presName="tx1" presStyleLbl="revTx" presStyleIdx="0" presStyleCnt="4"/>
      <dgm:spPr/>
    </dgm:pt>
    <dgm:pt modelId="{E6ACFBA2-FD08-6B44-8495-35A2D355551B}" type="pres">
      <dgm:prSet presAssocID="{9CAB2651-99E1-4230-991B-14F292690976}" presName="vert1" presStyleCnt="0"/>
      <dgm:spPr/>
    </dgm:pt>
    <dgm:pt modelId="{D30848C1-33AC-414A-9C5C-1B002F710D44}" type="pres">
      <dgm:prSet presAssocID="{5E10336E-955E-42D1-B311-4E53041C03B3}" presName="thickLine" presStyleLbl="alignNode1" presStyleIdx="1" presStyleCnt="4"/>
      <dgm:spPr/>
    </dgm:pt>
    <dgm:pt modelId="{9473776C-2671-CB4D-9FA3-C589EA43306D}" type="pres">
      <dgm:prSet presAssocID="{5E10336E-955E-42D1-B311-4E53041C03B3}" presName="horz1" presStyleCnt="0"/>
      <dgm:spPr/>
    </dgm:pt>
    <dgm:pt modelId="{0601D5FF-3538-BE4D-9AEA-8F4813F9660C}" type="pres">
      <dgm:prSet presAssocID="{5E10336E-955E-42D1-B311-4E53041C03B3}" presName="tx1" presStyleLbl="revTx" presStyleIdx="1" presStyleCnt="4"/>
      <dgm:spPr/>
    </dgm:pt>
    <dgm:pt modelId="{FA7D000E-8E18-6549-86EA-0D92D5F9C147}" type="pres">
      <dgm:prSet presAssocID="{5E10336E-955E-42D1-B311-4E53041C03B3}" presName="vert1" presStyleCnt="0"/>
      <dgm:spPr/>
    </dgm:pt>
    <dgm:pt modelId="{27BDEC42-6550-534B-9659-3FE9E6B74057}" type="pres">
      <dgm:prSet presAssocID="{970F4828-7F08-4E24-A559-FDE13543AD8D}" presName="thickLine" presStyleLbl="alignNode1" presStyleIdx="2" presStyleCnt="4"/>
      <dgm:spPr/>
    </dgm:pt>
    <dgm:pt modelId="{9B6C5CF7-20BD-B749-8DF0-02A9015FE076}" type="pres">
      <dgm:prSet presAssocID="{970F4828-7F08-4E24-A559-FDE13543AD8D}" presName="horz1" presStyleCnt="0"/>
      <dgm:spPr/>
    </dgm:pt>
    <dgm:pt modelId="{2B6D14BE-6957-5840-8B64-CEB4276BB010}" type="pres">
      <dgm:prSet presAssocID="{970F4828-7F08-4E24-A559-FDE13543AD8D}" presName="tx1" presStyleLbl="revTx" presStyleIdx="2" presStyleCnt="4"/>
      <dgm:spPr/>
    </dgm:pt>
    <dgm:pt modelId="{E457904A-E5E9-0C47-BBFB-A43D7DAE4100}" type="pres">
      <dgm:prSet presAssocID="{970F4828-7F08-4E24-A559-FDE13543AD8D}" presName="vert1" presStyleCnt="0"/>
      <dgm:spPr/>
    </dgm:pt>
    <dgm:pt modelId="{E1CB3272-2E58-E545-A4DF-1165733B06A2}" type="pres">
      <dgm:prSet presAssocID="{E7B03975-A152-479F-8AF2-C826A2CEDDAF}" presName="thickLine" presStyleLbl="alignNode1" presStyleIdx="3" presStyleCnt="4"/>
      <dgm:spPr/>
    </dgm:pt>
    <dgm:pt modelId="{856AF4A1-EF37-5743-9245-789149BA74DB}" type="pres">
      <dgm:prSet presAssocID="{E7B03975-A152-479F-8AF2-C826A2CEDDAF}" presName="horz1" presStyleCnt="0"/>
      <dgm:spPr/>
    </dgm:pt>
    <dgm:pt modelId="{4CF1855C-4772-1347-9EB9-D069B567321E}" type="pres">
      <dgm:prSet presAssocID="{E7B03975-A152-479F-8AF2-C826A2CEDDAF}" presName="tx1" presStyleLbl="revTx" presStyleIdx="3" presStyleCnt="4"/>
      <dgm:spPr/>
    </dgm:pt>
    <dgm:pt modelId="{BE492A5C-7986-A64B-BAD6-6C64F46E2CA2}" type="pres">
      <dgm:prSet presAssocID="{E7B03975-A152-479F-8AF2-C826A2CEDDAF}" presName="vert1" presStyleCnt="0"/>
      <dgm:spPr/>
    </dgm:pt>
  </dgm:ptLst>
  <dgm:cxnLst>
    <dgm:cxn modelId="{72795902-8F20-D546-8553-E0FBC274A083}" type="presOf" srcId="{9CAB2651-99E1-4230-991B-14F292690976}" destId="{A04B9680-0D86-4C49-B387-C4391C132D26}" srcOrd="0" destOrd="0" presId="urn:microsoft.com/office/officeart/2008/layout/LinedList"/>
    <dgm:cxn modelId="{6A9D110C-ADD3-4A8E-AC97-D99989570F20}" srcId="{97A9A947-F8F3-433E-9EF1-AFF13FD5E520}" destId="{5E10336E-955E-42D1-B311-4E53041C03B3}" srcOrd="1" destOrd="0" parTransId="{4B645D82-0562-4CBA-A010-9F1C880EE159}" sibTransId="{379C2D27-95F1-4925-BCC5-EA3B8983FA5A}"/>
    <dgm:cxn modelId="{427ED125-AC41-4CC8-B80B-8FFC285F1796}" srcId="{97A9A947-F8F3-433E-9EF1-AFF13FD5E520}" destId="{970F4828-7F08-4E24-A559-FDE13543AD8D}" srcOrd="2" destOrd="0" parTransId="{6AACB150-6715-475E-BA75-7402D978D1F0}" sibTransId="{51DC9992-165D-4790-85F0-FF96DDC07A42}"/>
    <dgm:cxn modelId="{360C5F2C-00F3-4E1E-81ED-7496EF8DD1CC}" srcId="{97A9A947-F8F3-433E-9EF1-AFF13FD5E520}" destId="{9CAB2651-99E1-4230-991B-14F292690976}" srcOrd="0" destOrd="0" parTransId="{0C986280-F80C-45B8-8AC2-4C31299345C0}" sibTransId="{0AC39EBA-4069-42AE-BB1A-02EA3CEE3164}"/>
    <dgm:cxn modelId="{3473F375-23F9-9F4D-8E61-7A974BF8FFE2}" type="presOf" srcId="{97A9A947-F8F3-433E-9EF1-AFF13FD5E520}" destId="{700559D6-D67B-3048-B51D-CC61C873E984}" srcOrd="0" destOrd="0" presId="urn:microsoft.com/office/officeart/2008/layout/LinedList"/>
    <dgm:cxn modelId="{EA8E6F8B-8806-4ADB-B5F8-BF4D3E0B6F10}" srcId="{97A9A947-F8F3-433E-9EF1-AFF13FD5E520}" destId="{E7B03975-A152-479F-8AF2-C826A2CEDDAF}" srcOrd="3" destOrd="0" parTransId="{C38E4729-C96B-41FE-BDDA-38EFC25756F2}" sibTransId="{AF344368-C338-4E4C-8ACF-2B8CDD92194A}"/>
    <dgm:cxn modelId="{1D143A9B-7150-F848-A97B-8BA20205A031}" type="presOf" srcId="{E7B03975-A152-479F-8AF2-C826A2CEDDAF}" destId="{4CF1855C-4772-1347-9EB9-D069B567321E}" srcOrd="0" destOrd="0" presId="urn:microsoft.com/office/officeart/2008/layout/LinedList"/>
    <dgm:cxn modelId="{5E34A2A4-5097-ED41-AB34-01E21ADBD895}" type="presOf" srcId="{5E10336E-955E-42D1-B311-4E53041C03B3}" destId="{0601D5FF-3538-BE4D-9AEA-8F4813F9660C}" srcOrd="0" destOrd="0" presId="urn:microsoft.com/office/officeart/2008/layout/LinedList"/>
    <dgm:cxn modelId="{F3F3E0CC-911D-EE42-B857-C67BCB6AF637}" type="presOf" srcId="{970F4828-7F08-4E24-A559-FDE13543AD8D}" destId="{2B6D14BE-6957-5840-8B64-CEB4276BB010}" srcOrd="0" destOrd="0" presId="urn:microsoft.com/office/officeart/2008/layout/LinedList"/>
    <dgm:cxn modelId="{C130D484-A041-BA47-89FA-B3AF5DCD6619}" type="presParOf" srcId="{700559D6-D67B-3048-B51D-CC61C873E984}" destId="{D1FBBB83-AEA1-3A40-98E9-EE6296636CBF}" srcOrd="0" destOrd="0" presId="urn:microsoft.com/office/officeart/2008/layout/LinedList"/>
    <dgm:cxn modelId="{E6E3D608-4244-1D4D-AA01-287764B399BD}" type="presParOf" srcId="{700559D6-D67B-3048-B51D-CC61C873E984}" destId="{9303CFD3-451E-4D47-9A0D-10969C1C8599}" srcOrd="1" destOrd="0" presId="urn:microsoft.com/office/officeart/2008/layout/LinedList"/>
    <dgm:cxn modelId="{1796E8A8-0CBC-F848-9967-78155D2CAD3A}" type="presParOf" srcId="{9303CFD3-451E-4D47-9A0D-10969C1C8599}" destId="{A04B9680-0D86-4C49-B387-C4391C132D26}" srcOrd="0" destOrd="0" presId="urn:microsoft.com/office/officeart/2008/layout/LinedList"/>
    <dgm:cxn modelId="{FE2702B6-117C-CE4B-99BE-B471B89A5A3B}" type="presParOf" srcId="{9303CFD3-451E-4D47-9A0D-10969C1C8599}" destId="{E6ACFBA2-FD08-6B44-8495-35A2D355551B}" srcOrd="1" destOrd="0" presId="urn:microsoft.com/office/officeart/2008/layout/LinedList"/>
    <dgm:cxn modelId="{59AD4640-F4BA-A042-A62E-041540C2348A}" type="presParOf" srcId="{700559D6-D67B-3048-B51D-CC61C873E984}" destId="{D30848C1-33AC-414A-9C5C-1B002F710D44}" srcOrd="2" destOrd="0" presId="urn:microsoft.com/office/officeart/2008/layout/LinedList"/>
    <dgm:cxn modelId="{6CF564EC-3BBB-3E4F-8C86-E8470086D386}" type="presParOf" srcId="{700559D6-D67B-3048-B51D-CC61C873E984}" destId="{9473776C-2671-CB4D-9FA3-C589EA43306D}" srcOrd="3" destOrd="0" presId="urn:microsoft.com/office/officeart/2008/layout/LinedList"/>
    <dgm:cxn modelId="{7F8C4FE6-19A8-8E46-BB32-0469686B7E56}" type="presParOf" srcId="{9473776C-2671-CB4D-9FA3-C589EA43306D}" destId="{0601D5FF-3538-BE4D-9AEA-8F4813F9660C}" srcOrd="0" destOrd="0" presId="urn:microsoft.com/office/officeart/2008/layout/LinedList"/>
    <dgm:cxn modelId="{137B33E2-9693-F040-9A80-0BA5CE70D828}" type="presParOf" srcId="{9473776C-2671-CB4D-9FA3-C589EA43306D}" destId="{FA7D000E-8E18-6549-86EA-0D92D5F9C147}" srcOrd="1" destOrd="0" presId="urn:microsoft.com/office/officeart/2008/layout/LinedList"/>
    <dgm:cxn modelId="{0ABFFC8A-447D-E645-9A7F-C0B0D3CF6E5C}" type="presParOf" srcId="{700559D6-D67B-3048-B51D-CC61C873E984}" destId="{27BDEC42-6550-534B-9659-3FE9E6B74057}" srcOrd="4" destOrd="0" presId="urn:microsoft.com/office/officeart/2008/layout/LinedList"/>
    <dgm:cxn modelId="{2730CE23-DCED-FE4A-8093-DCDF170BEE65}" type="presParOf" srcId="{700559D6-D67B-3048-B51D-CC61C873E984}" destId="{9B6C5CF7-20BD-B749-8DF0-02A9015FE076}" srcOrd="5" destOrd="0" presId="urn:microsoft.com/office/officeart/2008/layout/LinedList"/>
    <dgm:cxn modelId="{FE5B9F20-37E4-3D41-96D6-573044C461B9}" type="presParOf" srcId="{9B6C5CF7-20BD-B749-8DF0-02A9015FE076}" destId="{2B6D14BE-6957-5840-8B64-CEB4276BB010}" srcOrd="0" destOrd="0" presId="urn:microsoft.com/office/officeart/2008/layout/LinedList"/>
    <dgm:cxn modelId="{D4F5AD37-3261-FF42-B194-1A361763E1F0}" type="presParOf" srcId="{9B6C5CF7-20BD-B749-8DF0-02A9015FE076}" destId="{E457904A-E5E9-0C47-BBFB-A43D7DAE4100}" srcOrd="1" destOrd="0" presId="urn:microsoft.com/office/officeart/2008/layout/LinedList"/>
    <dgm:cxn modelId="{041B2168-F872-4942-9D57-3AF886E6A828}" type="presParOf" srcId="{700559D6-D67B-3048-B51D-CC61C873E984}" destId="{E1CB3272-2E58-E545-A4DF-1165733B06A2}" srcOrd="6" destOrd="0" presId="urn:microsoft.com/office/officeart/2008/layout/LinedList"/>
    <dgm:cxn modelId="{50491F8E-B7A9-C24C-9E73-19C2A24A85B2}" type="presParOf" srcId="{700559D6-D67B-3048-B51D-CC61C873E984}" destId="{856AF4A1-EF37-5743-9245-789149BA74DB}" srcOrd="7" destOrd="0" presId="urn:microsoft.com/office/officeart/2008/layout/LinedList"/>
    <dgm:cxn modelId="{D5A66530-CA84-674C-B0D3-F0EA352F1669}" type="presParOf" srcId="{856AF4A1-EF37-5743-9245-789149BA74DB}" destId="{4CF1855C-4772-1347-9EB9-D069B567321E}" srcOrd="0" destOrd="0" presId="urn:microsoft.com/office/officeart/2008/layout/LinedList"/>
    <dgm:cxn modelId="{37781AD6-B285-0645-A78A-513577AE022C}" type="presParOf" srcId="{856AF4A1-EF37-5743-9245-789149BA74DB}" destId="{BE492A5C-7986-A64B-BAD6-6C64F46E2CA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A9A947-F8F3-433E-9EF1-AFF13FD5E5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CAB2651-99E1-4230-991B-14F292690976}">
      <dgm:prSet/>
      <dgm:spPr/>
      <dgm:t>
        <a:bodyPr/>
        <a:lstStyle/>
        <a:p>
          <a:pPr>
            <a:lnSpc>
              <a:spcPct val="100000"/>
            </a:lnSpc>
          </a:pPr>
          <a:r>
            <a:rPr lang="en-US"/>
            <a:t>When did it happen? (time, date, year)</a:t>
          </a:r>
        </a:p>
      </dgm:t>
    </dgm:pt>
    <dgm:pt modelId="{0C986280-F80C-45B8-8AC2-4C31299345C0}" type="parTrans" cxnId="{360C5F2C-00F3-4E1E-81ED-7496EF8DD1CC}">
      <dgm:prSet/>
      <dgm:spPr/>
      <dgm:t>
        <a:bodyPr/>
        <a:lstStyle/>
        <a:p>
          <a:endParaRPr lang="en-US"/>
        </a:p>
      </dgm:t>
    </dgm:pt>
    <dgm:pt modelId="{0AC39EBA-4069-42AE-BB1A-02EA3CEE3164}" type="sibTrans" cxnId="{360C5F2C-00F3-4E1E-81ED-7496EF8DD1CC}">
      <dgm:prSet/>
      <dgm:spPr/>
      <dgm:t>
        <a:bodyPr/>
        <a:lstStyle/>
        <a:p>
          <a:endParaRPr lang="en-US"/>
        </a:p>
      </dgm:t>
    </dgm:pt>
    <dgm:pt modelId="{5E10336E-955E-42D1-B311-4E53041C03B3}">
      <dgm:prSet/>
      <dgm:spPr/>
      <dgm:t>
        <a:bodyPr/>
        <a:lstStyle/>
        <a:p>
          <a:pPr>
            <a:lnSpc>
              <a:spcPct val="100000"/>
            </a:lnSpc>
          </a:pPr>
          <a:r>
            <a:rPr lang="en-US"/>
            <a:t>When did it become a dispute?</a:t>
          </a:r>
        </a:p>
      </dgm:t>
    </dgm:pt>
    <dgm:pt modelId="{4B645D82-0562-4CBA-A010-9F1C880EE159}" type="parTrans" cxnId="{6A9D110C-ADD3-4A8E-AC97-D99989570F20}">
      <dgm:prSet/>
      <dgm:spPr/>
      <dgm:t>
        <a:bodyPr/>
        <a:lstStyle/>
        <a:p>
          <a:endParaRPr lang="en-US"/>
        </a:p>
      </dgm:t>
    </dgm:pt>
    <dgm:pt modelId="{379C2D27-95F1-4925-BCC5-EA3B8983FA5A}" type="sibTrans" cxnId="{6A9D110C-ADD3-4A8E-AC97-D99989570F20}">
      <dgm:prSet/>
      <dgm:spPr/>
      <dgm:t>
        <a:bodyPr/>
        <a:lstStyle/>
        <a:p>
          <a:endParaRPr lang="en-US"/>
        </a:p>
      </dgm:t>
    </dgm:pt>
    <dgm:pt modelId="{970F4828-7F08-4E24-A559-FDE13543AD8D}">
      <dgm:prSet/>
      <dgm:spPr/>
      <dgm:t>
        <a:bodyPr/>
        <a:lstStyle/>
        <a:p>
          <a:pPr>
            <a:lnSpc>
              <a:spcPct val="100000"/>
            </a:lnSpc>
          </a:pPr>
          <a:r>
            <a:rPr lang="en-US"/>
            <a:t>When did the employer issue the discipline?</a:t>
          </a:r>
        </a:p>
      </dgm:t>
    </dgm:pt>
    <dgm:pt modelId="{6AACB150-6715-475E-BA75-7402D978D1F0}" type="parTrans" cxnId="{427ED125-AC41-4CC8-B80B-8FFC285F1796}">
      <dgm:prSet/>
      <dgm:spPr/>
      <dgm:t>
        <a:bodyPr/>
        <a:lstStyle/>
        <a:p>
          <a:endParaRPr lang="en-US"/>
        </a:p>
      </dgm:t>
    </dgm:pt>
    <dgm:pt modelId="{51DC9992-165D-4790-85F0-FF96DDC07A42}" type="sibTrans" cxnId="{427ED125-AC41-4CC8-B80B-8FFC285F1796}">
      <dgm:prSet/>
      <dgm:spPr/>
      <dgm:t>
        <a:bodyPr/>
        <a:lstStyle/>
        <a:p>
          <a:endParaRPr lang="en-US"/>
        </a:p>
      </dgm:t>
    </dgm:pt>
    <dgm:pt modelId="{E7B03975-A152-479F-8AF2-C826A2CEDDAF}">
      <dgm:prSet/>
      <dgm:spPr/>
      <dgm:t>
        <a:bodyPr/>
        <a:lstStyle/>
        <a:p>
          <a:pPr>
            <a:lnSpc>
              <a:spcPct val="100000"/>
            </a:lnSpc>
          </a:pPr>
          <a:r>
            <a:rPr lang="en-US"/>
            <a:t>When are you going to become involved?</a:t>
          </a:r>
        </a:p>
      </dgm:t>
    </dgm:pt>
    <dgm:pt modelId="{C38E4729-C96B-41FE-BDDA-38EFC25756F2}" type="parTrans" cxnId="{EA8E6F8B-8806-4ADB-B5F8-BF4D3E0B6F10}">
      <dgm:prSet/>
      <dgm:spPr/>
      <dgm:t>
        <a:bodyPr/>
        <a:lstStyle/>
        <a:p>
          <a:endParaRPr lang="en-US"/>
        </a:p>
      </dgm:t>
    </dgm:pt>
    <dgm:pt modelId="{AF344368-C338-4E4C-8ACF-2B8CDD92194A}" type="sibTrans" cxnId="{EA8E6F8B-8806-4ADB-B5F8-BF4D3E0B6F10}">
      <dgm:prSet/>
      <dgm:spPr/>
      <dgm:t>
        <a:bodyPr/>
        <a:lstStyle/>
        <a:p>
          <a:endParaRPr lang="en-US"/>
        </a:p>
      </dgm:t>
    </dgm:pt>
    <dgm:pt modelId="{700559D6-D67B-3048-B51D-CC61C873E984}" type="pres">
      <dgm:prSet presAssocID="{97A9A947-F8F3-433E-9EF1-AFF13FD5E520}" presName="vert0" presStyleCnt="0">
        <dgm:presLayoutVars>
          <dgm:dir/>
          <dgm:animOne val="branch"/>
          <dgm:animLvl val="lvl"/>
        </dgm:presLayoutVars>
      </dgm:prSet>
      <dgm:spPr/>
    </dgm:pt>
    <dgm:pt modelId="{D1FBBB83-AEA1-3A40-98E9-EE6296636CBF}" type="pres">
      <dgm:prSet presAssocID="{9CAB2651-99E1-4230-991B-14F292690976}" presName="thickLine" presStyleLbl="alignNode1" presStyleIdx="0" presStyleCnt="4"/>
      <dgm:spPr/>
    </dgm:pt>
    <dgm:pt modelId="{9303CFD3-451E-4D47-9A0D-10969C1C8599}" type="pres">
      <dgm:prSet presAssocID="{9CAB2651-99E1-4230-991B-14F292690976}" presName="horz1" presStyleCnt="0"/>
      <dgm:spPr/>
    </dgm:pt>
    <dgm:pt modelId="{A04B9680-0D86-4C49-B387-C4391C132D26}" type="pres">
      <dgm:prSet presAssocID="{9CAB2651-99E1-4230-991B-14F292690976}" presName="tx1" presStyleLbl="revTx" presStyleIdx="0" presStyleCnt="4"/>
      <dgm:spPr/>
    </dgm:pt>
    <dgm:pt modelId="{E6ACFBA2-FD08-6B44-8495-35A2D355551B}" type="pres">
      <dgm:prSet presAssocID="{9CAB2651-99E1-4230-991B-14F292690976}" presName="vert1" presStyleCnt="0"/>
      <dgm:spPr/>
    </dgm:pt>
    <dgm:pt modelId="{D30848C1-33AC-414A-9C5C-1B002F710D44}" type="pres">
      <dgm:prSet presAssocID="{5E10336E-955E-42D1-B311-4E53041C03B3}" presName="thickLine" presStyleLbl="alignNode1" presStyleIdx="1" presStyleCnt="4"/>
      <dgm:spPr/>
    </dgm:pt>
    <dgm:pt modelId="{9473776C-2671-CB4D-9FA3-C589EA43306D}" type="pres">
      <dgm:prSet presAssocID="{5E10336E-955E-42D1-B311-4E53041C03B3}" presName="horz1" presStyleCnt="0"/>
      <dgm:spPr/>
    </dgm:pt>
    <dgm:pt modelId="{0601D5FF-3538-BE4D-9AEA-8F4813F9660C}" type="pres">
      <dgm:prSet presAssocID="{5E10336E-955E-42D1-B311-4E53041C03B3}" presName="tx1" presStyleLbl="revTx" presStyleIdx="1" presStyleCnt="4"/>
      <dgm:spPr/>
    </dgm:pt>
    <dgm:pt modelId="{FA7D000E-8E18-6549-86EA-0D92D5F9C147}" type="pres">
      <dgm:prSet presAssocID="{5E10336E-955E-42D1-B311-4E53041C03B3}" presName="vert1" presStyleCnt="0"/>
      <dgm:spPr/>
    </dgm:pt>
    <dgm:pt modelId="{27BDEC42-6550-534B-9659-3FE9E6B74057}" type="pres">
      <dgm:prSet presAssocID="{970F4828-7F08-4E24-A559-FDE13543AD8D}" presName="thickLine" presStyleLbl="alignNode1" presStyleIdx="2" presStyleCnt="4"/>
      <dgm:spPr/>
    </dgm:pt>
    <dgm:pt modelId="{9B6C5CF7-20BD-B749-8DF0-02A9015FE076}" type="pres">
      <dgm:prSet presAssocID="{970F4828-7F08-4E24-A559-FDE13543AD8D}" presName="horz1" presStyleCnt="0"/>
      <dgm:spPr/>
    </dgm:pt>
    <dgm:pt modelId="{2B6D14BE-6957-5840-8B64-CEB4276BB010}" type="pres">
      <dgm:prSet presAssocID="{970F4828-7F08-4E24-A559-FDE13543AD8D}" presName="tx1" presStyleLbl="revTx" presStyleIdx="2" presStyleCnt="4"/>
      <dgm:spPr/>
    </dgm:pt>
    <dgm:pt modelId="{E457904A-E5E9-0C47-BBFB-A43D7DAE4100}" type="pres">
      <dgm:prSet presAssocID="{970F4828-7F08-4E24-A559-FDE13543AD8D}" presName="vert1" presStyleCnt="0"/>
      <dgm:spPr/>
    </dgm:pt>
    <dgm:pt modelId="{E1CB3272-2E58-E545-A4DF-1165733B06A2}" type="pres">
      <dgm:prSet presAssocID="{E7B03975-A152-479F-8AF2-C826A2CEDDAF}" presName="thickLine" presStyleLbl="alignNode1" presStyleIdx="3" presStyleCnt="4"/>
      <dgm:spPr/>
    </dgm:pt>
    <dgm:pt modelId="{856AF4A1-EF37-5743-9245-789149BA74DB}" type="pres">
      <dgm:prSet presAssocID="{E7B03975-A152-479F-8AF2-C826A2CEDDAF}" presName="horz1" presStyleCnt="0"/>
      <dgm:spPr/>
    </dgm:pt>
    <dgm:pt modelId="{4CF1855C-4772-1347-9EB9-D069B567321E}" type="pres">
      <dgm:prSet presAssocID="{E7B03975-A152-479F-8AF2-C826A2CEDDAF}" presName="tx1" presStyleLbl="revTx" presStyleIdx="3" presStyleCnt="4"/>
      <dgm:spPr/>
    </dgm:pt>
    <dgm:pt modelId="{BE492A5C-7986-A64B-BAD6-6C64F46E2CA2}" type="pres">
      <dgm:prSet presAssocID="{E7B03975-A152-479F-8AF2-C826A2CEDDAF}" presName="vert1" presStyleCnt="0"/>
      <dgm:spPr/>
    </dgm:pt>
  </dgm:ptLst>
  <dgm:cxnLst>
    <dgm:cxn modelId="{72795902-8F20-D546-8553-E0FBC274A083}" type="presOf" srcId="{9CAB2651-99E1-4230-991B-14F292690976}" destId="{A04B9680-0D86-4C49-B387-C4391C132D26}" srcOrd="0" destOrd="0" presId="urn:microsoft.com/office/officeart/2008/layout/LinedList"/>
    <dgm:cxn modelId="{6A9D110C-ADD3-4A8E-AC97-D99989570F20}" srcId="{97A9A947-F8F3-433E-9EF1-AFF13FD5E520}" destId="{5E10336E-955E-42D1-B311-4E53041C03B3}" srcOrd="1" destOrd="0" parTransId="{4B645D82-0562-4CBA-A010-9F1C880EE159}" sibTransId="{379C2D27-95F1-4925-BCC5-EA3B8983FA5A}"/>
    <dgm:cxn modelId="{427ED125-AC41-4CC8-B80B-8FFC285F1796}" srcId="{97A9A947-F8F3-433E-9EF1-AFF13FD5E520}" destId="{970F4828-7F08-4E24-A559-FDE13543AD8D}" srcOrd="2" destOrd="0" parTransId="{6AACB150-6715-475E-BA75-7402D978D1F0}" sibTransId="{51DC9992-165D-4790-85F0-FF96DDC07A42}"/>
    <dgm:cxn modelId="{360C5F2C-00F3-4E1E-81ED-7496EF8DD1CC}" srcId="{97A9A947-F8F3-433E-9EF1-AFF13FD5E520}" destId="{9CAB2651-99E1-4230-991B-14F292690976}" srcOrd="0" destOrd="0" parTransId="{0C986280-F80C-45B8-8AC2-4C31299345C0}" sibTransId="{0AC39EBA-4069-42AE-BB1A-02EA3CEE3164}"/>
    <dgm:cxn modelId="{3473F375-23F9-9F4D-8E61-7A974BF8FFE2}" type="presOf" srcId="{97A9A947-F8F3-433E-9EF1-AFF13FD5E520}" destId="{700559D6-D67B-3048-B51D-CC61C873E984}" srcOrd="0" destOrd="0" presId="urn:microsoft.com/office/officeart/2008/layout/LinedList"/>
    <dgm:cxn modelId="{EA8E6F8B-8806-4ADB-B5F8-BF4D3E0B6F10}" srcId="{97A9A947-F8F3-433E-9EF1-AFF13FD5E520}" destId="{E7B03975-A152-479F-8AF2-C826A2CEDDAF}" srcOrd="3" destOrd="0" parTransId="{C38E4729-C96B-41FE-BDDA-38EFC25756F2}" sibTransId="{AF344368-C338-4E4C-8ACF-2B8CDD92194A}"/>
    <dgm:cxn modelId="{1D143A9B-7150-F848-A97B-8BA20205A031}" type="presOf" srcId="{E7B03975-A152-479F-8AF2-C826A2CEDDAF}" destId="{4CF1855C-4772-1347-9EB9-D069B567321E}" srcOrd="0" destOrd="0" presId="urn:microsoft.com/office/officeart/2008/layout/LinedList"/>
    <dgm:cxn modelId="{5E34A2A4-5097-ED41-AB34-01E21ADBD895}" type="presOf" srcId="{5E10336E-955E-42D1-B311-4E53041C03B3}" destId="{0601D5FF-3538-BE4D-9AEA-8F4813F9660C}" srcOrd="0" destOrd="0" presId="urn:microsoft.com/office/officeart/2008/layout/LinedList"/>
    <dgm:cxn modelId="{F3F3E0CC-911D-EE42-B857-C67BCB6AF637}" type="presOf" srcId="{970F4828-7F08-4E24-A559-FDE13543AD8D}" destId="{2B6D14BE-6957-5840-8B64-CEB4276BB010}" srcOrd="0" destOrd="0" presId="urn:microsoft.com/office/officeart/2008/layout/LinedList"/>
    <dgm:cxn modelId="{C130D484-A041-BA47-89FA-B3AF5DCD6619}" type="presParOf" srcId="{700559D6-D67B-3048-B51D-CC61C873E984}" destId="{D1FBBB83-AEA1-3A40-98E9-EE6296636CBF}" srcOrd="0" destOrd="0" presId="urn:microsoft.com/office/officeart/2008/layout/LinedList"/>
    <dgm:cxn modelId="{E6E3D608-4244-1D4D-AA01-287764B399BD}" type="presParOf" srcId="{700559D6-D67B-3048-B51D-CC61C873E984}" destId="{9303CFD3-451E-4D47-9A0D-10969C1C8599}" srcOrd="1" destOrd="0" presId="urn:microsoft.com/office/officeart/2008/layout/LinedList"/>
    <dgm:cxn modelId="{1796E8A8-0CBC-F848-9967-78155D2CAD3A}" type="presParOf" srcId="{9303CFD3-451E-4D47-9A0D-10969C1C8599}" destId="{A04B9680-0D86-4C49-B387-C4391C132D26}" srcOrd="0" destOrd="0" presId="urn:microsoft.com/office/officeart/2008/layout/LinedList"/>
    <dgm:cxn modelId="{FE2702B6-117C-CE4B-99BE-B471B89A5A3B}" type="presParOf" srcId="{9303CFD3-451E-4D47-9A0D-10969C1C8599}" destId="{E6ACFBA2-FD08-6B44-8495-35A2D355551B}" srcOrd="1" destOrd="0" presId="urn:microsoft.com/office/officeart/2008/layout/LinedList"/>
    <dgm:cxn modelId="{59AD4640-F4BA-A042-A62E-041540C2348A}" type="presParOf" srcId="{700559D6-D67B-3048-B51D-CC61C873E984}" destId="{D30848C1-33AC-414A-9C5C-1B002F710D44}" srcOrd="2" destOrd="0" presId="urn:microsoft.com/office/officeart/2008/layout/LinedList"/>
    <dgm:cxn modelId="{6CF564EC-3BBB-3E4F-8C86-E8470086D386}" type="presParOf" srcId="{700559D6-D67B-3048-B51D-CC61C873E984}" destId="{9473776C-2671-CB4D-9FA3-C589EA43306D}" srcOrd="3" destOrd="0" presId="urn:microsoft.com/office/officeart/2008/layout/LinedList"/>
    <dgm:cxn modelId="{7F8C4FE6-19A8-8E46-BB32-0469686B7E56}" type="presParOf" srcId="{9473776C-2671-CB4D-9FA3-C589EA43306D}" destId="{0601D5FF-3538-BE4D-9AEA-8F4813F9660C}" srcOrd="0" destOrd="0" presId="urn:microsoft.com/office/officeart/2008/layout/LinedList"/>
    <dgm:cxn modelId="{137B33E2-9693-F040-9A80-0BA5CE70D828}" type="presParOf" srcId="{9473776C-2671-CB4D-9FA3-C589EA43306D}" destId="{FA7D000E-8E18-6549-86EA-0D92D5F9C147}" srcOrd="1" destOrd="0" presId="urn:microsoft.com/office/officeart/2008/layout/LinedList"/>
    <dgm:cxn modelId="{0ABFFC8A-447D-E645-9A7F-C0B0D3CF6E5C}" type="presParOf" srcId="{700559D6-D67B-3048-B51D-CC61C873E984}" destId="{27BDEC42-6550-534B-9659-3FE9E6B74057}" srcOrd="4" destOrd="0" presId="urn:microsoft.com/office/officeart/2008/layout/LinedList"/>
    <dgm:cxn modelId="{2730CE23-DCED-FE4A-8093-DCDF170BEE65}" type="presParOf" srcId="{700559D6-D67B-3048-B51D-CC61C873E984}" destId="{9B6C5CF7-20BD-B749-8DF0-02A9015FE076}" srcOrd="5" destOrd="0" presId="urn:microsoft.com/office/officeart/2008/layout/LinedList"/>
    <dgm:cxn modelId="{FE5B9F20-37E4-3D41-96D6-573044C461B9}" type="presParOf" srcId="{9B6C5CF7-20BD-B749-8DF0-02A9015FE076}" destId="{2B6D14BE-6957-5840-8B64-CEB4276BB010}" srcOrd="0" destOrd="0" presId="urn:microsoft.com/office/officeart/2008/layout/LinedList"/>
    <dgm:cxn modelId="{D4F5AD37-3261-FF42-B194-1A361763E1F0}" type="presParOf" srcId="{9B6C5CF7-20BD-B749-8DF0-02A9015FE076}" destId="{E457904A-E5E9-0C47-BBFB-A43D7DAE4100}" srcOrd="1" destOrd="0" presId="urn:microsoft.com/office/officeart/2008/layout/LinedList"/>
    <dgm:cxn modelId="{041B2168-F872-4942-9D57-3AF886E6A828}" type="presParOf" srcId="{700559D6-D67B-3048-B51D-CC61C873E984}" destId="{E1CB3272-2E58-E545-A4DF-1165733B06A2}" srcOrd="6" destOrd="0" presId="urn:microsoft.com/office/officeart/2008/layout/LinedList"/>
    <dgm:cxn modelId="{50491F8E-B7A9-C24C-9E73-19C2A24A85B2}" type="presParOf" srcId="{700559D6-D67B-3048-B51D-CC61C873E984}" destId="{856AF4A1-EF37-5743-9245-789149BA74DB}" srcOrd="7" destOrd="0" presId="urn:microsoft.com/office/officeart/2008/layout/LinedList"/>
    <dgm:cxn modelId="{D5A66530-CA84-674C-B0D3-F0EA352F1669}" type="presParOf" srcId="{856AF4A1-EF37-5743-9245-789149BA74DB}" destId="{4CF1855C-4772-1347-9EB9-D069B567321E}" srcOrd="0" destOrd="0" presId="urn:microsoft.com/office/officeart/2008/layout/LinedList"/>
    <dgm:cxn modelId="{37781AD6-B285-0645-A78A-513577AE022C}" type="presParOf" srcId="{856AF4A1-EF37-5743-9245-789149BA74DB}" destId="{BE492A5C-7986-A64B-BAD6-6C64F46E2CA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7E58D4-FE2E-4EB5-94FD-453A9AC027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F4DB26E-1919-46EF-972F-BFAF7671F9EA}">
      <dgm:prSet/>
      <dgm:spPr/>
      <dgm:t>
        <a:bodyPr/>
        <a:lstStyle/>
        <a:p>
          <a:pPr>
            <a:lnSpc>
              <a:spcPct val="100000"/>
            </a:lnSpc>
          </a:pPr>
          <a:r>
            <a:rPr lang="en-US" dirty="0"/>
            <a:t>Where did the event or the cause of the grievance happen?</a:t>
          </a:r>
        </a:p>
      </dgm:t>
    </dgm:pt>
    <dgm:pt modelId="{8C2C0472-DA9C-4993-84B1-BA541FE4210A}" type="parTrans" cxnId="{993EBEA3-10D9-46B4-9098-DC2734A3E1AF}">
      <dgm:prSet/>
      <dgm:spPr/>
      <dgm:t>
        <a:bodyPr/>
        <a:lstStyle/>
        <a:p>
          <a:endParaRPr lang="en-US"/>
        </a:p>
      </dgm:t>
    </dgm:pt>
    <dgm:pt modelId="{D9EF0E92-063D-42B8-B50E-E29F852C7E39}" type="sibTrans" cxnId="{993EBEA3-10D9-46B4-9098-DC2734A3E1AF}">
      <dgm:prSet/>
      <dgm:spPr/>
      <dgm:t>
        <a:bodyPr/>
        <a:lstStyle/>
        <a:p>
          <a:endParaRPr lang="en-US"/>
        </a:p>
      </dgm:t>
    </dgm:pt>
    <dgm:pt modelId="{4326BB51-B40C-4C37-A318-22939D49FC9E}">
      <dgm:prSet/>
      <dgm:spPr/>
      <dgm:t>
        <a:bodyPr/>
        <a:lstStyle/>
        <a:p>
          <a:pPr>
            <a:lnSpc>
              <a:spcPct val="100000"/>
            </a:lnSpc>
          </a:pPr>
          <a:r>
            <a:rPr lang="en-US" dirty="0"/>
            <a:t>Jurisdiction (Yard, Road, Bunkhouse, a siding)</a:t>
          </a:r>
        </a:p>
      </dgm:t>
    </dgm:pt>
    <dgm:pt modelId="{539F78E2-C23C-4C14-9D13-2C1FC8E12C10}" type="parTrans" cxnId="{31915640-973B-4A08-8C38-D55D3B4BF3FC}">
      <dgm:prSet/>
      <dgm:spPr/>
      <dgm:t>
        <a:bodyPr/>
        <a:lstStyle/>
        <a:p>
          <a:endParaRPr lang="en-US"/>
        </a:p>
      </dgm:t>
    </dgm:pt>
    <dgm:pt modelId="{7550C5C0-81AA-4F37-B8E8-A04FCCC2D2F3}" type="sibTrans" cxnId="{31915640-973B-4A08-8C38-D55D3B4BF3FC}">
      <dgm:prSet/>
      <dgm:spPr/>
      <dgm:t>
        <a:bodyPr/>
        <a:lstStyle/>
        <a:p>
          <a:endParaRPr lang="en-US"/>
        </a:p>
      </dgm:t>
    </dgm:pt>
    <dgm:pt modelId="{F0159A6F-2D1E-4FC3-BD56-C420DDBD7998}">
      <dgm:prSet/>
      <dgm:spPr/>
      <dgm:t>
        <a:bodyPr/>
        <a:lstStyle/>
        <a:p>
          <a:pPr>
            <a:lnSpc>
              <a:spcPct val="100000"/>
            </a:lnSpc>
          </a:pPr>
          <a:r>
            <a:rPr lang="en-US" dirty="0"/>
            <a:t>Where was the griever situated (the witness, if any), at the relevant time?</a:t>
          </a:r>
        </a:p>
      </dgm:t>
    </dgm:pt>
    <dgm:pt modelId="{2A605B88-D478-4BAD-B232-F2151642898A}" type="parTrans" cxnId="{ABD04C4B-39B7-480C-AAE1-A7956DEDDD4D}">
      <dgm:prSet/>
      <dgm:spPr/>
      <dgm:t>
        <a:bodyPr/>
        <a:lstStyle/>
        <a:p>
          <a:endParaRPr lang="en-US"/>
        </a:p>
      </dgm:t>
    </dgm:pt>
    <dgm:pt modelId="{F361A1C9-D352-4F01-BBC4-3DF7CE51642A}" type="sibTrans" cxnId="{ABD04C4B-39B7-480C-AAE1-A7956DEDDD4D}">
      <dgm:prSet/>
      <dgm:spPr/>
      <dgm:t>
        <a:bodyPr/>
        <a:lstStyle/>
        <a:p>
          <a:endParaRPr lang="en-US"/>
        </a:p>
      </dgm:t>
    </dgm:pt>
    <dgm:pt modelId="{E4C8E9B2-6F5F-F349-AFFD-C70B4DC286A6}" type="pres">
      <dgm:prSet presAssocID="{317E58D4-FE2E-4EB5-94FD-453A9AC0273F}" presName="vert0" presStyleCnt="0">
        <dgm:presLayoutVars>
          <dgm:dir/>
          <dgm:animOne val="branch"/>
          <dgm:animLvl val="lvl"/>
        </dgm:presLayoutVars>
      </dgm:prSet>
      <dgm:spPr/>
    </dgm:pt>
    <dgm:pt modelId="{2CB51616-3237-DC47-AED9-B21EF76D172F}" type="pres">
      <dgm:prSet presAssocID="{2F4DB26E-1919-46EF-972F-BFAF7671F9EA}" presName="thickLine" presStyleLbl="alignNode1" presStyleIdx="0" presStyleCnt="3"/>
      <dgm:spPr/>
    </dgm:pt>
    <dgm:pt modelId="{BD439741-CC6B-2A44-A393-D78FA11D1218}" type="pres">
      <dgm:prSet presAssocID="{2F4DB26E-1919-46EF-972F-BFAF7671F9EA}" presName="horz1" presStyleCnt="0"/>
      <dgm:spPr/>
    </dgm:pt>
    <dgm:pt modelId="{D23D53E0-238C-DA4A-8824-E90387B22013}" type="pres">
      <dgm:prSet presAssocID="{2F4DB26E-1919-46EF-972F-BFAF7671F9EA}" presName="tx1" presStyleLbl="revTx" presStyleIdx="0" presStyleCnt="3"/>
      <dgm:spPr/>
    </dgm:pt>
    <dgm:pt modelId="{22BEC727-04F8-E24D-94A1-D9F854C56476}" type="pres">
      <dgm:prSet presAssocID="{2F4DB26E-1919-46EF-972F-BFAF7671F9EA}" presName="vert1" presStyleCnt="0"/>
      <dgm:spPr/>
    </dgm:pt>
    <dgm:pt modelId="{4AC5F691-4A20-2742-A1F4-77F24D2C522B}" type="pres">
      <dgm:prSet presAssocID="{4326BB51-B40C-4C37-A318-22939D49FC9E}" presName="thickLine" presStyleLbl="alignNode1" presStyleIdx="1" presStyleCnt="3"/>
      <dgm:spPr/>
    </dgm:pt>
    <dgm:pt modelId="{01778D17-80A9-9C49-BDD1-A06BB4177EC2}" type="pres">
      <dgm:prSet presAssocID="{4326BB51-B40C-4C37-A318-22939D49FC9E}" presName="horz1" presStyleCnt="0"/>
      <dgm:spPr/>
    </dgm:pt>
    <dgm:pt modelId="{0147975D-661D-3C4A-B001-FC1C3ED2619F}" type="pres">
      <dgm:prSet presAssocID="{4326BB51-B40C-4C37-A318-22939D49FC9E}" presName="tx1" presStyleLbl="revTx" presStyleIdx="1" presStyleCnt="3"/>
      <dgm:spPr/>
    </dgm:pt>
    <dgm:pt modelId="{848B5AAB-9E4E-6C4F-A1C5-14D7454ED102}" type="pres">
      <dgm:prSet presAssocID="{4326BB51-B40C-4C37-A318-22939D49FC9E}" presName="vert1" presStyleCnt="0"/>
      <dgm:spPr/>
    </dgm:pt>
    <dgm:pt modelId="{E857A136-5E88-E049-8F1C-022ABCCA145E}" type="pres">
      <dgm:prSet presAssocID="{F0159A6F-2D1E-4FC3-BD56-C420DDBD7998}" presName="thickLine" presStyleLbl="alignNode1" presStyleIdx="2" presStyleCnt="3"/>
      <dgm:spPr/>
    </dgm:pt>
    <dgm:pt modelId="{03995F81-AFBE-7A40-8C49-E50C81D3C77C}" type="pres">
      <dgm:prSet presAssocID="{F0159A6F-2D1E-4FC3-BD56-C420DDBD7998}" presName="horz1" presStyleCnt="0"/>
      <dgm:spPr/>
    </dgm:pt>
    <dgm:pt modelId="{C866DD88-8A76-054D-9EDA-A752AE9552B6}" type="pres">
      <dgm:prSet presAssocID="{F0159A6F-2D1E-4FC3-BD56-C420DDBD7998}" presName="tx1" presStyleLbl="revTx" presStyleIdx="2" presStyleCnt="3"/>
      <dgm:spPr/>
    </dgm:pt>
    <dgm:pt modelId="{0B4D53C2-25C6-E542-B959-D7A790872137}" type="pres">
      <dgm:prSet presAssocID="{F0159A6F-2D1E-4FC3-BD56-C420DDBD7998}" presName="vert1" presStyleCnt="0"/>
      <dgm:spPr/>
    </dgm:pt>
  </dgm:ptLst>
  <dgm:cxnLst>
    <dgm:cxn modelId="{31915640-973B-4A08-8C38-D55D3B4BF3FC}" srcId="{317E58D4-FE2E-4EB5-94FD-453A9AC0273F}" destId="{4326BB51-B40C-4C37-A318-22939D49FC9E}" srcOrd="1" destOrd="0" parTransId="{539F78E2-C23C-4C14-9D13-2C1FC8E12C10}" sibTransId="{7550C5C0-81AA-4F37-B8E8-A04FCCC2D2F3}"/>
    <dgm:cxn modelId="{BE5F9442-951D-5748-B240-113EA9E375E7}" type="presOf" srcId="{317E58D4-FE2E-4EB5-94FD-453A9AC0273F}" destId="{E4C8E9B2-6F5F-F349-AFFD-C70B4DC286A6}" srcOrd="0" destOrd="0" presId="urn:microsoft.com/office/officeart/2008/layout/LinedList"/>
    <dgm:cxn modelId="{ABD04C4B-39B7-480C-AAE1-A7956DEDDD4D}" srcId="{317E58D4-FE2E-4EB5-94FD-453A9AC0273F}" destId="{F0159A6F-2D1E-4FC3-BD56-C420DDBD7998}" srcOrd="2" destOrd="0" parTransId="{2A605B88-D478-4BAD-B232-F2151642898A}" sibTransId="{F361A1C9-D352-4F01-BBC4-3DF7CE51642A}"/>
    <dgm:cxn modelId="{97CDB275-CC28-1449-AFB0-BDB723ABBFB9}" type="presOf" srcId="{4326BB51-B40C-4C37-A318-22939D49FC9E}" destId="{0147975D-661D-3C4A-B001-FC1C3ED2619F}" srcOrd="0" destOrd="0" presId="urn:microsoft.com/office/officeart/2008/layout/LinedList"/>
    <dgm:cxn modelId="{E7D8AC77-CE7E-DE45-A3BF-3B8F902BC89D}" type="presOf" srcId="{2F4DB26E-1919-46EF-972F-BFAF7671F9EA}" destId="{D23D53E0-238C-DA4A-8824-E90387B22013}" srcOrd="0" destOrd="0" presId="urn:microsoft.com/office/officeart/2008/layout/LinedList"/>
    <dgm:cxn modelId="{993EBEA3-10D9-46B4-9098-DC2734A3E1AF}" srcId="{317E58D4-FE2E-4EB5-94FD-453A9AC0273F}" destId="{2F4DB26E-1919-46EF-972F-BFAF7671F9EA}" srcOrd="0" destOrd="0" parTransId="{8C2C0472-DA9C-4993-84B1-BA541FE4210A}" sibTransId="{D9EF0E92-063D-42B8-B50E-E29F852C7E39}"/>
    <dgm:cxn modelId="{16B2F9C4-20A8-F144-8379-8500B6549D60}" type="presOf" srcId="{F0159A6F-2D1E-4FC3-BD56-C420DDBD7998}" destId="{C866DD88-8A76-054D-9EDA-A752AE9552B6}" srcOrd="0" destOrd="0" presId="urn:microsoft.com/office/officeart/2008/layout/LinedList"/>
    <dgm:cxn modelId="{171DC272-EC96-5142-8597-45531E04B5EC}" type="presParOf" srcId="{E4C8E9B2-6F5F-F349-AFFD-C70B4DC286A6}" destId="{2CB51616-3237-DC47-AED9-B21EF76D172F}" srcOrd="0" destOrd="0" presId="urn:microsoft.com/office/officeart/2008/layout/LinedList"/>
    <dgm:cxn modelId="{DA29797B-3509-EB48-8B24-A3C3DD29364F}" type="presParOf" srcId="{E4C8E9B2-6F5F-F349-AFFD-C70B4DC286A6}" destId="{BD439741-CC6B-2A44-A393-D78FA11D1218}" srcOrd="1" destOrd="0" presId="urn:microsoft.com/office/officeart/2008/layout/LinedList"/>
    <dgm:cxn modelId="{F170F3DD-FDF5-8946-9140-8AA46BE5D401}" type="presParOf" srcId="{BD439741-CC6B-2A44-A393-D78FA11D1218}" destId="{D23D53E0-238C-DA4A-8824-E90387B22013}" srcOrd="0" destOrd="0" presId="urn:microsoft.com/office/officeart/2008/layout/LinedList"/>
    <dgm:cxn modelId="{C040C78B-6E71-9D48-8910-3529AF92D95A}" type="presParOf" srcId="{BD439741-CC6B-2A44-A393-D78FA11D1218}" destId="{22BEC727-04F8-E24D-94A1-D9F854C56476}" srcOrd="1" destOrd="0" presId="urn:microsoft.com/office/officeart/2008/layout/LinedList"/>
    <dgm:cxn modelId="{2097AA14-31E2-6444-B7CC-5AB58709EDCE}" type="presParOf" srcId="{E4C8E9B2-6F5F-F349-AFFD-C70B4DC286A6}" destId="{4AC5F691-4A20-2742-A1F4-77F24D2C522B}" srcOrd="2" destOrd="0" presId="urn:microsoft.com/office/officeart/2008/layout/LinedList"/>
    <dgm:cxn modelId="{F7816707-C416-AF4D-B3FA-84943BAC74C2}" type="presParOf" srcId="{E4C8E9B2-6F5F-F349-AFFD-C70B4DC286A6}" destId="{01778D17-80A9-9C49-BDD1-A06BB4177EC2}" srcOrd="3" destOrd="0" presId="urn:microsoft.com/office/officeart/2008/layout/LinedList"/>
    <dgm:cxn modelId="{A7D97B9E-4C8E-EC46-AB92-47C54893B75A}" type="presParOf" srcId="{01778D17-80A9-9C49-BDD1-A06BB4177EC2}" destId="{0147975D-661D-3C4A-B001-FC1C3ED2619F}" srcOrd="0" destOrd="0" presId="urn:microsoft.com/office/officeart/2008/layout/LinedList"/>
    <dgm:cxn modelId="{1571F74C-F1EA-674D-822B-DFF9791172E4}" type="presParOf" srcId="{01778D17-80A9-9C49-BDD1-A06BB4177EC2}" destId="{848B5AAB-9E4E-6C4F-A1C5-14D7454ED102}" srcOrd="1" destOrd="0" presId="urn:microsoft.com/office/officeart/2008/layout/LinedList"/>
    <dgm:cxn modelId="{4A50BBE6-4EB0-3245-8E79-26ED1D91BB19}" type="presParOf" srcId="{E4C8E9B2-6F5F-F349-AFFD-C70B4DC286A6}" destId="{E857A136-5E88-E049-8F1C-022ABCCA145E}" srcOrd="4" destOrd="0" presId="urn:microsoft.com/office/officeart/2008/layout/LinedList"/>
    <dgm:cxn modelId="{9AE59B15-9C4B-F042-99D2-D409522FC092}" type="presParOf" srcId="{E4C8E9B2-6F5F-F349-AFFD-C70B4DC286A6}" destId="{03995F81-AFBE-7A40-8C49-E50C81D3C77C}" srcOrd="5" destOrd="0" presId="urn:microsoft.com/office/officeart/2008/layout/LinedList"/>
    <dgm:cxn modelId="{1751A423-71A5-EA42-8EE9-3C828E55D66A}" type="presParOf" srcId="{03995F81-AFBE-7A40-8C49-E50C81D3C77C}" destId="{C866DD88-8A76-054D-9EDA-A752AE9552B6}" srcOrd="0" destOrd="0" presId="urn:microsoft.com/office/officeart/2008/layout/LinedList"/>
    <dgm:cxn modelId="{6ABF112F-FF97-2941-94A9-6945283E3672}" type="presParOf" srcId="{03995F81-AFBE-7A40-8C49-E50C81D3C77C}" destId="{0B4D53C2-25C6-E542-B959-D7A79087213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7E58D4-FE2E-4EB5-94FD-453A9AC027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F4DB26E-1919-46EF-972F-BFAF7671F9EA}">
      <dgm:prSet/>
      <dgm:spPr/>
      <dgm:t>
        <a:bodyPr/>
        <a:lstStyle/>
        <a:p>
          <a:pPr>
            <a:lnSpc>
              <a:spcPct val="100000"/>
            </a:lnSpc>
          </a:pPr>
          <a:r>
            <a:rPr lang="en-US" dirty="0"/>
            <a:t>Why is this considered to be a grievance?</a:t>
          </a:r>
        </a:p>
      </dgm:t>
    </dgm:pt>
    <dgm:pt modelId="{8C2C0472-DA9C-4993-84B1-BA541FE4210A}" type="parTrans" cxnId="{993EBEA3-10D9-46B4-9098-DC2734A3E1AF}">
      <dgm:prSet/>
      <dgm:spPr/>
      <dgm:t>
        <a:bodyPr/>
        <a:lstStyle/>
        <a:p>
          <a:endParaRPr lang="en-US"/>
        </a:p>
      </dgm:t>
    </dgm:pt>
    <dgm:pt modelId="{D9EF0E92-063D-42B8-B50E-E29F852C7E39}" type="sibTrans" cxnId="{993EBEA3-10D9-46B4-9098-DC2734A3E1AF}">
      <dgm:prSet/>
      <dgm:spPr/>
      <dgm:t>
        <a:bodyPr/>
        <a:lstStyle/>
        <a:p>
          <a:endParaRPr lang="en-US"/>
        </a:p>
      </dgm:t>
    </dgm:pt>
    <dgm:pt modelId="{4326BB51-B40C-4C37-A318-22939D49FC9E}">
      <dgm:prSet/>
      <dgm:spPr/>
      <dgm:t>
        <a:bodyPr/>
        <a:lstStyle/>
        <a:p>
          <a:pPr>
            <a:lnSpc>
              <a:spcPct val="100000"/>
            </a:lnSpc>
          </a:pPr>
          <a:r>
            <a:rPr lang="en-US" dirty="0"/>
            <a:t>Why did the problem occur? (What was the cause of the problem?)</a:t>
          </a:r>
        </a:p>
      </dgm:t>
    </dgm:pt>
    <dgm:pt modelId="{539F78E2-C23C-4C14-9D13-2C1FC8E12C10}" type="parTrans" cxnId="{31915640-973B-4A08-8C38-D55D3B4BF3FC}">
      <dgm:prSet/>
      <dgm:spPr/>
      <dgm:t>
        <a:bodyPr/>
        <a:lstStyle/>
        <a:p>
          <a:endParaRPr lang="en-US"/>
        </a:p>
      </dgm:t>
    </dgm:pt>
    <dgm:pt modelId="{7550C5C0-81AA-4F37-B8E8-A04FCCC2D2F3}" type="sibTrans" cxnId="{31915640-973B-4A08-8C38-D55D3B4BF3FC}">
      <dgm:prSet/>
      <dgm:spPr/>
      <dgm:t>
        <a:bodyPr/>
        <a:lstStyle/>
        <a:p>
          <a:endParaRPr lang="en-US"/>
        </a:p>
      </dgm:t>
    </dgm:pt>
    <dgm:pt modelId="{E4C8E9B2-6F5F-F349-AFFD-C70B4DC286A6}" type="pres">
      <dgm:prSet presAssocID="{317E58D4-FE2E-4EB5-94FD-453A9AC0273F}" presName="vert0" presStyleCnt="0">
        <dgm:presLayoutVars>
          <dgm:dir/>
          <dgm:animOne val="branch"/>
          <dgm:animLvl val="lvl"/>
        </dgm:presLayoutVars>
      </dgm:prSet>
      <dgm:spPr/>
    </dgm:pt>
    <dgm:pt modelId="{2CB51616-3237-DC47-AED9-B21EF76D172F}" type="pres">
      <dgm:prSet presAssocID="{2F4DB26E-1919-46EF-972F-BFAF7671F9EA}" presName="thickLine" presStyleLbl="alignNode1" presStyleIdx="0" presStyleCnt="2"/>
      <dgm:spPr/>
    </dgm:pt>
    <dgm:pt modelId="{BD439741-CC6B-2A44-A393-D78FA11D1218}" type="pres">
      <dgm:prSet presAssocID="{2F4DB26E-1919-46EF-972F-BFAF7671F9EA}" presName="horz1" presStyleCnt="0"/>
      <dgm:spPr/>
    </dgm:pt>
    <dgm:pt modelId="{D23D53E0-238C-DA4A-8824-E90387B22013}" type="pres">
      <dgm:prSet presAssocID="{2F4DB26E-1919-46EF-972F-BFAF7671F9EA}" presName="tx1" presStyleLbl="revTx" presStyleIdx="0" presStyleCnt="2"/>
      <dgm:spPr/>
    </dgm:pt>
    <dgm:pt modelId="{22BEC727-04F8-E24D-94A1-D9F854C56476}" type="pres">
      <dgm:prSet presAssocID="{2F4DB26E-1919-46EF-972F-BFAF7671F9EA}" presName="vert1" presStyleCnt="0"/>
      <dgm:spPr/>
    </dgm:pt>
    <dgm:pt modelId="{4AC5F691-4A20-2742-A1F4-77F24D2C522B}" type="pres">
      <dgm:prSet presAssocID="{4326BB51-B40C-4C37-A318-22939D49FC9E}" presName="thickLine" presStyleLbl="alignNode1" presStyleIdx="1" presStyleCnt="2"/>
      <dgm:spPr/>
    </dgm:pt>
    <dgm:pt modelId="{01778D17-80A9-9C49-BDD1-A06BB4177EC2}" type="pres">
      <dgm:prSet presAssocID="{4326BB51-B40C-4C37-A318-22939D49FC9E}" presName="horz1" presStyleCnt="0"/>
      <dgm:spPr/>
    </dgm:pt>
    <dgm:pt modelId="{0147975D-661D-3C4A-B001-FC1C3ED2619F}" type="pres">
      <dgm:prSet presAssocID="{4326BB51-B40C-4C37-A318-22939D49FC9E}" presName="tx1" presStyleLbl="revTx" presStyleIdx="1" presStyleCnt="2"/>
      <dgm:spPr/>
    </dgm:pt>
    <dgm:pt modelId="{848B5AAB-9E4E-6C4F-A1C5-14D7454ED102}" type="pres">
      <dgm:prSet presAssocID="{4326BB51-B40C-4C37-A318-22939D49FC9E}" presName="vert1" presStyleCnt="0"/>
      <dgm:spPr/>
    </dgm:pt>
  </dgm:ptLst>
  <dgm:cxnLst>
    <dgm:cxn modelId="{31915640-973B-4A08-8C38-D55D3B4BF3FC}" srcId="{317E58D4-FE2E-4EB5-94FD-453A9AC0273F}" destId="{4326BB51-B40C-4C37-A318-22939D49FC9E}" srcOrd="1" destOrd="0" parTransId="{539F78E2-C23C-4C14-9D13-2C1FC8E12C10}" sibTransId="{7550C5C0-81AA-4F37-B8E8-A04FCCC2D2F3}"/>
    <dgm:cxn modelId="{BE5F9442-951D-5748-B240-113EA9E375E7}" type="presOf" srcId="{317E58D4-FE2E-4EB5-94FD-453A9AC0273F}" destId="{E4C8E9B2-6F5F-F349-AFFD-C70B4DC286A6}" srcOrd="0" destOrd="0" presId="urn:microsoft.com/office/officeart/2008/layout/LinedList"/>
    <dgm:cxn modelId="{97CDB275-CC28-1449-AFB0-BDB723ABBFB9}" type="presOf" srcId="{4326BB51-B40C-4C37-A318-22939D49FC9E}" destId="{0147975D-661D-3C4A-B001-FC1C3ED2619F}" srcOrd="0" destOrd="0" presId="urn:microsoft.com/office/officeart/2008/layout/LinedList"/>
    <dgm:cxn modelId="{E7D8AC77-CE7E-DE45-A3BF-3B8F902BC89D}" type="presOf" srcId="{2F4DB26E-1919-46EF-972F-BFAF7671F9EA}" destId="{D23D53E0-238C-DA4A-8824-E90387B22013}" srcOrd="0" destOrd="0" presId="urn:microsoft.com/office/officeart/2008/layout/LinedList"/>
    <dgm:cxn modelId="{993EBEA3-10D9-46B4-9098-DC2734A3E1AF}" srcId="{317E58D4-FE2E-4EB5-94FD-453A9AC0273F}" destId="{2F4DB26E-1919-46EF-972F-BFAF7671F9EA}" srcOrd="0" destOrd="0" parTransId="{8C2C0472-DA9C-4993-84B1-BA541FE4210A}" sibTransId="{D9EF0E92-063D-42B8-B50E-E29F852C7E39}"/>
    <dgm:cxn modelId="{171DC272-EC96-5142-8597-45531E04B5EC}" type="presParOf" srcId="{E4C8E9B2-6F5F-F349-AFFD-C70B4DC286A6}" destId="{2CB51616-3237-DC47-AED9-B21EF76D172F}" srcOrd="0" destOrd="0" presId="urn:microsoft.com/office/officeart/2008/layout/LinedList"/>
    <dgm:cxn modelId="{DA29797B-3509-EB48-8B24-A3C3DD29364F}" type="presParOf" srcId="{E4C8E9B2-6F5F-F349-AFFD-C70B4DC286A6}" destId="{BD439741-CC6B-2A44-A393-D78FA11D1218}" srcOrd="1" destOrd="0" presId="urn:microsoft.com/office/officeart/2008/layout/LinedList"/>
    <dgm:cxn modelId="{F170F3DD-FDF5-8946-9140-8AA46BE5D401}" type="presParOf" srcId="{BD439741-CC6B-2A44-A393-D78FA11D1218}" destId="{D23D53E0-238C-DA4A-8824-E90387B22013}" srcOrd="0" destOrd="0" presId="urn:microsoft.com/office/officeart/2008/layout/LinedList"/>
    <dgm:cxn modelId="{C040C78B-6E71-9D48-8910-3529AF92D95A}" type="presParOf" srcId="{BD439741-CC6B-2A44-A393-D78FA11D1218}" destId="{22BEC727-04F8-E24D-94A1-D9F854C56476}" srcOrd="1" destOrd="0" presId="urn:microsoft.com/office/officeart/2008/layout/LinedList"/>
    <dgm:cxn modelId="{2097AA14-31E2-6444-B7CC-5AB58709EDCE}" type="presParOf" srcId="{E4C8E9B2-6F5F-F349-AFFD-C70B4DC286A6}" destId="{4AC5F691-4A20-2742-A1F4-77F24D2C522B}" srcOrd="2" destOrd="0" presId="urn:microsoft.com/office/officeart/2008/layout/LinedList"/>
    <dgm:cxn modelId="{F7816707-C416-AF4D-B3FA-84943BAC74C2}" type="presParOf" srcId="{E4C8E9B2-6F5F-F349-AFFD-C70B4DC286A6}" destId="{01778D17-80A9-9C49-BDD1-A06BB4177EC2}" srcOrd="3" destOrd="0" presId="urn:microsoft.com/office/officeart/2008/layout/LinedList"/>
    <dgm:cxn modelId="{A7D97B9E-4C8E-EC46-AB92-47C54893B75A}" type="presParOf" srcId="{01778D17-80A9-9C49-BDD1-A06BB4177EC2}" destId="{0147975D-661D-3C4A-B001-FC1C3ED2619F}" srcOrd="0" destOrd="0" presId="urn:microsoft.com/office/officeart/2008/layout/LinedList"/>
    <dgm:cxn modelId="{1571F74C-F1EA-674D-822B-DFF9791172E4}" type="presParOf" srcId="{01778D17-80A9-9C49-BDD1-A06BB4177EC2}" destId="{848B5AAB-9E4E-6C4F-A1C5-14D7454ED10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7E58D4-FE2E-4EB5-94FD-453A9AC027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F4DB26E-1919-46EF-972F-BFAF7671F9EA}">
      <dgm:prSet/>
      <dgm:spPr/>
      <dgm:t>
        <a:bodyPr/>
        <a:lstStyle/>
        <a:p>
          <a:pPr>
            <a:lnSpc>
              <a:spcPct val="100000"/>
            </a:lnSpc>
          </a:pPr>
          <a:r>
            <a:rPr lang="en-US" dirty="0"/>
            <a:t>Is there something that the grievance is supposed to obtain</a:t>
          </a:r>
        </a:p>
      </dgm:t>
    </dgm:pt>
    <dgm:pt modelId="{8C2C0472-DA9C-4993-84B1-BA541FE4210A}" type="parTrans" cxnId="{993EBEA3-10D9-46B4-9098-DC2734A3E1AF}">
      <dgm:prSet/>
      <dgm:spPr/>
      <dgm:t>
        <a:bodyPr/>
        <a:lstStyle/>
        <a:p>
          <a:endParaRPr lang="en-US"/>
        </a:p>
      </dgm:t>
    </dgm:pt>
    <dgm:pt modelId="{D9EF0E92-063D-42B8-B50E-E29F852C7E39}" type="sibTrans" cxnId="{993EBEA3-10D9-46B4-9098-DC2734A3E1AF}">
      <dgm:prSet/>
      <dgm:spPr/>
      <dgm:t>
        <a:bodyPr/>
        <a:lstStyle/>
        <a:p>
          <a:endParaRPr lang="en-US"/>
        </a:p>
      </dgm:t>
    </dgm:pt>
    <dgm:pt modelId="{4326BB51-B40C-4C37-A318-22939D49FC9E}">
      <dgm:prSet/>
      <dgm:spPr/>
      <dgm:t>
        <a:bodyPr/>
        <a:lstStyle/>
        <a:p>
          <a:pPr>
            <a:lnSpc>
              <a:spcPct val="100000"/>
            </a:lnSpc>
          </a:pPr>
          <a:r>
            <a:rPr lang="en-US" dirty="0"/>
            <a:t>Does the griever want something?</a:t>
          </a:r>
        </a:p>
      </dgm:t>
    </dgm:pt>
    <dgm:pt modelId="{539F78E2-C23C-4C14-9D13-2C1FC8E12C10}" type="parTrans" cxnId="{31915640-973B-4A08-8C38-D55D3B4BF3FC}">
      <dgm:prSet/>
      <dgm:spPr/>
      <dgm:t>
        <a:bodyPr/>
        <a:lstStyle/>
        <a:p>
          <a:endParaRPr lang="en-US"/>
        </a:p>
      </dgm:t>
    </dgm:pt>
    <dgm:pt modelId="{7550C5C0-81AA-4F37-B8E8-A04FCCC2D2F3}" type="sibTrans" cxnId="{31915640-973B-4A08-8C38-D55D3B4BF3FC}">
      <dgm:prSet/>
      <dgm:spPr/>
      <dgm:t>
        <a:bodyPr/>
        <a:lstStyle/>
        <a:p>
          <a:endParaRPr lang="en-US"/>
        </a:p>
      </dgm:t>
    </dgm:pt>
    <dgm:pt modelId="{7BA81C67-678F-754F-AC1F-56A6370396CB}">
      <dgm:prSet/>
      <dgm:spPr/>
      <dgm:t>
        <a:bodyPr/>
        <a:lstStyle/>
        <a:p>
          <a:pPr>
            <a:lnSpc>
              <a:spcPct val="100000"/>
            </a:lnSpc>
            <a:buSzPts val="1200"/>
            <a:buFont typeface="Courier New" panose="02070309020205020404" pitchFamily="49" charset="0"/>
            <a:buChar char="o"/>
          </a:pPr>
          <a:r>
            <a:rPr lang="en-US" dirty="0"/>
            <a:t>Does the Union want something?</a:t>
          </a:r>
        </a:p>
      </dgm:t>
    </dgm:pt>
    <dgm:pt modelId="{73DEB9F0-6667-934C-A2EF-7652331B836C}" type="parTrans" cxnId="{DDC2A2C9-339F-FB4C-9C31-5FFC9A621EC0}">
      <dgm:prSet/>
      <dgm:spPr/>
      <dgm:t>
        <a:bodyPr/>
        <a:lstStyle/>
        <a:p>
          <a:endParaRPr lang="en-US"/>
        </a:p>
      </dgm:t>
    </dgm:pt>
    <dgm:pt modelId="{2B56FD71-E3B0-1E4E-8ADC-F797E5B71A0F}" type="sibTrans" cxnId="{DDC2A2C9-339F-FB4C-9C31-5FFC9A621EC0}">
      <dgm:prSet/>
      <dgm:spPr/>
      <dgm:t>
        <a:bodyPr/>
        <a:lstStyle/>
        <a:p>
          <a:endParaRPr lang="en-US"/>
        </a:p>
      </dgm:t>
    </dgm:pt>
    <dgm:pt modelId="{3417E107-E5DB-7846-BE37-B67F05A42AFD}">
      <dgm:prSet/>
      <dgm:spPr/>
      <dgm:t>
        <a:bodyPr/>
        <a:lstStyle/>
        <a:p>
          <a:pPr>
            <a:buSzPts val="1200"/>
            <a:buFont typeface="Courier New" panose="02070309020205020404" pitchFamily="49" charset="0"/>
            <a:buChar char="o"/>
          </a:pPr>
          <a:r>
            <a:rPr lang="en-US"/>
            <a:t>Does the Employer want something?</a:t>
          </a:r>
          <a:endParaRPr lang="en-US" dirty="0"/>
        </a:p>
      </dgm:t>
    </dgm:pt>
    <dgm:pt modelId="{1478735D-B622-0E40-AE11-4AA34C413C0F}" type="parTrans" cxnId="{10F96DBC-86DE-7848-B9CC-A014FD1433EC}">
      <dgm:prSet/>
      <dgm:spPr/>
      <dgm:t>
        <a:bodyPr/>
        <a:lstStyle/>
        <a:p>
          <a:endParaRPr lang="en-US"/>
        </a:p>
      </dgm:t>
    </dgm:pt>
    <dgm:pt modelId="{7A9DF36B-61AE-AF4D-856A-50E7A61D33DC}" type="sibTrans" cxnId="{10F96DBC-86DE-7848-B9CC-A014FD1433EC}">
      <dgm:prSet/>
      <dgm:spPr/>
      <dgm:t>
        <a:bodyPr/>
        <a:lstStyle/>
        <a:p>
          <a:endParaRPr lang="en-US"/>
        </a:p>
      </dgm:t>
    </dgm:pt>
    <dgm:pt modelId="{E4C8E9B2-6F5F-F349-AFFD-C70B4DC286A6}" type="pres">
      <dgm:prSet presAssocID="{317E58D4-FE2E-4EB5-94FD-453A9AC0273F}" presName="vert0" presStyleCnt="0">
        <dgm:presLayoutVars>
          <dgm:dir/>
          <dgm:animOne val="branch"/>
          <dgm:animLvl val="lvl"/>
        </dgm:presLayoutVars>
      </dgm:prSet>
      <dgm:spPr/>
    </dgm:pt>
    <dgm:pt modelId="{2CB51616-3237-DC47-AED9-B21EF76D172F}" type="pres">
      <dgm:prSet presAssocID="{2F4DB26E-1919-46EF-972F-BFAF7671F9EA}" presName="thickLine" presStyleLbl="alignNode1" presStyleIdx="0" presStyleCnt="4"/>
      <dgm:spPr/>
    </dgm:pt>
    <dgm:pt modelId="{BD439741-CC6B-2A44-A393-D78FA11D1218}" type="pres">
      <dgm:prSet presAssocID="{2F4DB26E-1919-46EF-972F-BFAF7671F9EA}" presName="horz1" presStyleCnt="0"/>
      <dgm:spPr/>
    </dgm:pt>
    <dgm:pt modelId="{D23D53E0-238C-DA4A-8824-E90387B22013}" type="pres">
      <dgm:prSet presAssocID="{2F4DB26E-1919-46EF-972F-BFAF7671F9EA}" presName="tx1" presStyleLbl="revTx" presStyleIdx="0" presStyleCnt="4"/>
      <dgm:spPr/>
    </dgm:pt>
    <dgm:pt modelId="{22BEC727-04F8-E24D-94A1-D9F854C56476}" type="pres">
      <dgm:prSet presAssocID="{2F4DB26E-1919-46EF-972F-BFAF7671F9EA}" presName="vert1" presStyleCnt="0"/>
      <dgm:spPr/>
    </dgm:pt>
    <dgm:pt modelId="{4AC5F691-4A20-2742-A1F4-77F24D2C522B}" type="pres">
      <dgm:prSet presAssocID="{4326BB51-B40C-4C37-A318-22939D49FC9E}" presName="thickLine" presStyleLbl="alignNode1" presStyleIdx="1" presStyleCnt="4"/>
      <dgm:spPr/>
    </dgm:pt>
    <dgm:pt modelId="{01778D17-80A9-9C49-BDD1-A06BB4177EC2}" type="pres">
      <dgm:prSet presAssocID="{4326BB51-B40C-4C37-A318-22939D49FC9E}" presName="horz1" presStyleCnt="0"/>
      <dgm:spPr/>
    </dgm:pt>
    <dgm:pt modelId="{0147975D-661D-3C4A-B001-FC1C3ED2619F}" type="pres">
      <dgm:prSet presAssocID="{4326BB51-B40C-4C37-A318-22939D49FC9E}" presName="tx1" presStyleLbl="revTx" presStyleIdx="1" presStyleCnt="4"/>
      <dgm:spPr/>
    </dgm:pt>
    <dgm:pt modelId="{848B5AAB-9E4E-6C4F-A1C5-14D7454ED102}" type="pres">
      <dgm:prSet presAssocID="{4326BB51-B40C-4C37-A318-22939D49FC9E}" presName="vert1" presStyleCnt="0"/>
      <dgm:spPr/>
    </dgm:pt>
    <dgm:pt modelId="{213045C9-4ECC-6F47-8173-987F78CCCC18}" type="pres">
      <dgm:prSet presAssocID="{7BA81C67-678F-754F-AC1F-56A6370396CB}" presName="thickLine" presStyleLbl="alignNode1" presStyleIdx="2" presStyleCnt="4"/>
      <dgm:spPr/>
    </dgm:pt>
    <dgm:pt modelId="{DCE7C17B-C915-6746-BE97-00B676FE62D2}" type="pres">
      <dgm:prSet presAssocID="{7BA81C67-678F-754F-AC1F-56A6370396CB}" presName="horz1" presStyleCnt="0"/>
      <dgm:spPr/>
    </dgm:pt>
    <dgm:pt modelId="{A5813250-41EE-D34B-8BF2-423F8E181ED4}" type="pres">
      <dgm:prSet presAssocID="{7BA81C67-678F-754F-AC1F-56A6370396CB}" presName="tx1" presStyleLbl="revTx" presStyleIdx="2" presStyleCnt="4"/>
      <dgm:spPr/>
    </dgm:pt>
    <dgm:pt modelId="{8B52809C-49EA-7648-A56E-7066DC06D4B6}" type="pres">
      <dgm:prSet presAssocID="{7BA81C67-678F-754F-AC1F-56A6370396CB}" presName="vert1" presStyleCnt="0"/>
      <dgm:spPr/>
    </dgm:pt>
    <dgm:pt modelId="{D9D73137-E044-AF48-8418-73D341167E76}" type="pres">
      <dgm:prSet presAssocID="{3417E107-E5DB-7846-BE37-B67F05A42AFD}" presName="thickLine" presStyleLbl="alignNode1" presStyleIdx="3" presStyleCnt="4"/>
      <dgm:spPr/>
    </dgm:pt>
    <dgm:pt modelId="{12988684-27C7-5E4B-92EC-A9774F0CA8FD}" type="pres">
      <dgm:prSet presAssocID="{3417E107-E5DB-7846-BE37-B67F05A42AFD}" presName="horz1" presStyleCnt="0"/>
      <dgm:spPr/>
    </dgm:pt>
    <dgm:pt modelId="{B5BE3348-486F-6242-9A1C-7E6F803971D6}" type="pres">
      <dgm:prSet presAssocID="{3417E107-E5DB-7846-BE37-B67F05A42AFD}" presName="tx1" presStyleLbl="revTx" presStyleIdx="3" presStyleCnt="4"/>
      <dgm:spPr/>
    </dgm:pt>
    <dgm:pt modelId="{F9B8407C-FDB2-7C41-B399-90E396FBC85D}" type="pres">
      <dgm:prSet presAssocID="{3417E107-E5DB-7846-BE37-B67F05A42AFD}" presName="vert1" presStyleCnt="0"/>
      <dgm:spPr/>
    </dgm:pt>
  </dgm:ptLst>
  <dgm:cxnLst>
    <dgm:cxn modelId="{89A81911-D8B2-1D4C-BF03-FB5C6FEC9C14}" type="presOf" srcId="{3417E107-E5DB-7846-BE37-B67F05A42AFD}" destId="{B5BE3348-486F-6242-9A1C-7E6F803971D6}" srcOrd="0" destOrd="0" presId="urn:microsoft.com/office/officeart/2008/layout/LinedList"/>
    <dgm:cxn modelId="{31915640-973B-4A08-8C38-D55D3B4BF3FC}" srcId="{317E58D4-FE2E-4EB5-94FD-453A9AC0273F}" destId="{4326BB51-B40C-4C37-A318-22939D49FC9E}" srcOrd="1" destOrd="0" parTransId="{539F78E2-C23C-4C14-9D13-2C1FC8E12C10}" sibTransId="{7550C5C0-81AA-4F37-B8E8-A04FCCC2D2F3}"/>
    <dgm:cxn modelId="{BE5F9442-951D-5748-B240-113EA9E375E7}" type="presOf" srcId="{317E58D4-FE2E-4EB5-94FD-453A9AC0273F}" destId="{E4C8E9B2-6F5F-F349-AFFD-C70B4DC286A6}" srcOrd="0" destOrd="0" presId="urn:microsoft.com/office/officeart/2008/layout/LinedList"/>
    <dgm:cxn modelId="{97CDB275-CC28-1449-AFB0-BDB723ABBFB9}" type="presOf" srcId="{4326BB51-B40C-4C37-A318-22939D49FC9E}" destId="{0147975D-661D-3C4A-B001-FC1C3ED2619F}" srcOrd="0" destOrd="0" presId="urn:microsoft.com/office/officeart/2008/layout/LinedList"/>
    <dgm:cxn modelId="{E7D8AC77-CE7E-DE45-A3BF-3B8F902BC89D}" type="presOf" srcId="{2F4DB26E-1919-46EF-972F-BFAF7671F9EA}" destId="{D23D53E0-238C-DA4A-8824-E90387B22013}" srcOrd="0" destOrd="0" presId="urn:microsoft.com/office/officeart/2008/layout/LinedList"/>
    <dgm:cxn modelId="{1772FD7D-3E4C-5642-9060-688CA1B80A60}" type="presOf" srcId="{7BA81C67-678F-754F-AC1F-56A6370396CB}" destId="{A5813250-41EE-D34B-8BF2-423F8E181ED4}" srcOrd="0" destOrd="0" presId="urn:microsoft.com/office/officeart/2008/layout/LinedList"/>
    <dgm:cxn modelId="{993EBEA3-10D9-46B4-9098-DC2734A3E1AF}" srcId="{317E58D4-FE2E-4EB5-94FD-453A9AC0273F}" destId="{2F4DB26E-1919-46EF-972F-BFAF7671F9EA}" srcOrd="0" destOrd="0" parTransId="{8C2C0472-DA9C-4993-84B1-BA541FE4210A}" sibTransId="{D9EF0E92-063D-42B8-B50E-E29F852C7E39}"/>
    <dgm:cxn modelId="{10F96DBC-86DE-7848-B9CC-A014FD1433EC}" srcId="{317E58D4-FE2E-4EB5-94FD-453A9AC0273F}" destId="{3417E107-E5DB-7846-BE37-B67F05A42AFD}" srcOrd="3" destOrd="0" parTransId="{1478735D-B622-0E40-AE11-4AA34C413C0F}" sibTransId="{7A9DF36B-61AE-AF4D-856A-50E7A61D33DC}"/>
    <dgm:cxn modelId="{DDC2A2C9-339F-FB4C-9C31-5FFC9A621EC0}" srcId="{317E58D4-FE2E-4EB5-94FD-453A9AC0273F}" destId="{7BA81C67-678F-754F-AC1F-56A6370396CB}" srcOrd="2" destOrd="0" parTransId="{73DEB9F0-6667-934C-A2EF-7652331B836C}" sibTransId="{2B56FD71-E3B0-1E4E-8ADC-F797E5B71A0F}"/>
    <dgm:cxn modelId="{171DC272-EC96-5142-8597-45531E04B5EC}" type="presParOf" srcId="{E4C8E9B2-6F5F-F349-AFFD-C70B4DC286A6}" destId="{2CB51616-3237-DC47-AED9-B21EF76D172F}" srcOrd="0" destOrd="0" presId="urn:microsoft.com/office/officeart/2008/layout/LinedList"/>
    <dgm:cxn modelId="{DA29797B-3509-EB48-8B24-A3C3DD29364F}" type="presParOf" srcId="{E4C8E9B2-6F5F-F349-AFFD-C70B4DC286A6}" destId="{BD439741-CC6B-2A44-A393-D78FA11D1218}" srcOrd="1" destOrd="0" presId="urn:microsoft.com/office/officeart/2008/layout/LinedList"/>
    <dgm:cxn modelId="{F170F3DD-FDF5-8946-9140-8AA46BE5D401}" type="presParOf" srcId="{BD439741-CC6B-2A44-A393-D78FA11D1218}" destId="{D23D53E0-238C-DA4A-8824-E90387B22013}" srcOrd="0" destOrd="0" presId="urn:microsoft.com/office/officeart/2008/layout/LinedList"/>
    <dgm:cxn modelId="{C040C78B-6E71-9D48-8910-3529AF92D95A}" type="presParOf" srcId="{BD439741-CC6B-2A44-A393-D78FA11D1218}" destId="{22BEC727-04F8-E24D-94A1-D9F854C56476}" srcOrd="1" destOrd="0" presId="urn:microsoft.com/office/officeart/2008/layout/LinedList"/>
    <dgm:cxn modelId="{2097AA14-31E2-6444-B7CC-5AB58709EDCE}" type="presParOf" srcId="{E4C8E9B2-6F5F-F349-AFFD-C70B4DC286A6}" destId="{4AC5F691-4A20-2742-A1F4-77F24D2C522B}" srcOrd="2" destOrd="0" presId="urn:microsoft.com/office/officeart/2008/layout/LinedList"/>
    <dgm:cxn modelId="{F7816707-C416-AF4D-B3FA-84943BAC74C2}" type="presParOf" srcId="{E4C8E9B2-6F5F-F349-AFFD-C70B4DC286A6}" destId="{01778D17-80A9-9C49-BDD1-A06BB4177EC2}" srcOrd="3" destOrd="0" presId="urn:microsoft.com/office/officeart/2008/layout/LinedList"/>
    <dgm:cxn modelId="{A7D97B9E-4C8E-EC46-AB92-47C54893B75A}" type="presParOf" srcId="{01778D17-80A9-9C49-BDD1-A06BB4177EC2}" destId="{0147975D-661D-3C4A-B001-FC1C3ED2619F}" srcOrd="0" destOrd="0" presId="urn:microsoft.com/office/officeart/2008/layout/LinedList"/>
    <dgm:cxn modelId="{1571F74C-F1EA-674D-822B-DFF9791172E4}" type="presParOf" srcId="{01778D17-80A9-9C49-BDD1-A06BB4177EC2}" destId="{848B5AAB-9E4E-6C4F-A1C5-14D7454ED102}" srcOrd="1" destOrd="0" presId="urn:microsoft.com/office/officeart/2008/layout/LinedList"/>
    <dgm:cxn modelId="{39756A3F-A18C-B34D-9CDE-03131C0F9367}" type="presParOf" srcId="{E4C8E9B2-6F5F-F349-AFFD-C70B4DC286A6}" destId="{213045C9-4ECC-6F47-8173-987F78CCCC18}" srcOrd="4" destOrd="0" presId="urn:microsoft.com/office/officeart/2008/layout/LinedList"/>
    <dgm:cxn modelId="{D78E2BC9-FA7E-B449-88E3-8B4CB82893FC}" type="presParOf" srcId="{E4C8E9B2-6F5F-F349-AFFD-C70B4DC286A6}" destId="{DCE7C17B-C915-6746-BE97-00B676FE62D2}" srcOrd="5" destOrd="0" presId="urn:microsoft.com/office/officeart/2008/layout/LinedList"/>
    <dgm:cxn modelId="{BBE961E6-64B8-3D4A-80CA-A4F930B40053}" type="presParOf" srcId="{DCE7C17B-C915-6746-BE97-00B676FE62D2}" destId="{A5813250-41EE-D34B-8BF2-423F8E181ED4}" srcOrd="0" destOrd="0" presId="urn:microsoft.com/office/officeart/2008/layout/LinedList"/>
    <dgm:cxn modelId="{2FEC23E9-C89F-F343-AD9E-58F76341FB68}" type="presParOf" srcId="{DCE7C17B-C915-6746-BE97-00B676FE62D2}" destId="{8B52809C-49EA-7648-A56E-7066DC06D4B6}" srcOrd="1" destOrd="0" presId="urn:microsoft.com/office/officeart/2008/layout/LinedList"/>
    <dgm:cxn modelId="{037E8778-D2F8-3F44-BCB7-AB58DB305A84}" type="presParOf" srcId="{E4C8E9B2-6F5F-F349-AFFD-C70B4DC286A6}" destId="{D9D73137-E044-AF48-8418-73D341167E76}" srcOrd="6" destOrd="0" presId="urn:microsoft.com/office/officeart/2008/layout/LinedList"/>
    <dgm:cxn modelId="{204B3732-B86F-9340-80C0-ABEEC962C590}" type="presParOf" srcId="{E4C8E9B2-6F5F-F349-AFFD-C70B4DC286A6}" destId="{12988684-27C7-5E4B-92EC-A9774F0CA8FD}" srcOrd="7" destOrd="0" presId="urn:microsoft.com/office/officeart/2008/layout/LinedList"/>
    <dgm:cxn modelId="{6AF70A30-E09F-A94A-884B-8FC566C52287}" type="presParOf" srcId="{12988684-27C7-5E4B-92EC-A9774F0CA8FD}" destId="{B5BE3348-486F-6242-9A1C-7E6F803971D6}" srcOrd="0" destOrd="0" presId="urn:microsoft.com/office/officeart/2008/layout/LinedList"/>
    <dgm:cxn modelId="{5A64F1B1-6C8C-9848-872C-606EB18837EB}" type="presParOf" srcId="{12988684-27C7-5E4B-92EC-A9774F0CA8FD}" destId="{F9B8407C-FDB2-7C41-B399-90E396FBC85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7E58D4-FE2E-4EB5-94FD-453A9AC027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F4DB26E-1919-46EF-972F-BFAF7671F9EA}">
      <dgm:prSet/>
      <dgm:spPr/>
      <dgm:t>
        <a:bodyPr/>
        <a:lstStyle/>
        <a:p>
          <a:pPr>
            <a:lnSpc>
              <a:spcPct val="100000"/>
            </a:lnSpc>
          </a:pPr>
          <a:r>
            <a:rPr lang="en-US" dirty="0"/>
            <a:t>Copy of the contract clause, regulation, policy, or law involved.</a:t>
          </a:r>
        </a:p>
      </dgm:t>
    </dgm:pt>
    <dgm:pt modelId="{8C2C0472-DA9C-4993-84B1-BA541FE4210A}" type="parTrans" cxnId="{993EBEA3-10D9-46B4-9098-DC2734A3E1AF}">
      <dgm:prSet/>
      <dgm:spPr/>
      <dgm:t>
        <a:bodyPr/>
        <a:lstStyle/>
        <a:p>
          <a:endParaRPr lang="en-US"/>
        </a:p>
      </dgm:t>
    </dgm:pt>
    <dgm:pt modelId="{D9EF0E92-063D-42B8-B50E-E29F852C7E39}" type="sibTrans" cxnId="{993EBEA3-10D9-46B4-9098-DC2734A3E1AF}">
      <dgm:prSet/>
      <dgm:spPr/>
      <dgm:t>
        <a:bodyPr/>
        <a:lstStyle/>
        <a:p>
          <a:endParaRPr lang="en-US"/>
        </a:p>
      </dgm:t>
    </dgm:pt>
    <dgm:pt modelId="{4326BB51-B40C-4C37-A318-22939D49FC9E}">
      <dgm:prSet/>
      <dgm:spPr/>
      <dgm:t>
        <a:bodyPr/>
        <a:lstStyle/>
        <a:p>
          <a:pPr>
            <a:lnSpc>
              <a:spcPct val="100000"/>
            </a:lnSpc>
          </a:pPr>
          <a:r>
            <a:rPr lang="en-US" dirty="0"/>
            <a:t>Copy of the disputed claim.</a:t>
          </a:r>
        </a:p>
      </dgm:t>
    </dgm:pt>
    <dgm:pt modelId="{539F78E2-C23C-4C14-9D13-2C1FC8E12C10}" type="parTrans" cxnId="{31915640-973B-4A08-8C38-D55D3B4BF3FC}">
      <dgm:prSet/>
      <dgm:spPr/>
      <dgm:t>
        <a:bodyPr/>
        <a:lstStyle/>
        <a:p>
          <a:endParaRPr lang="en-US"/>
        </a:p>
      </dgm:t>
    </dgm:pt>
    <dgm:pt modelId="{7550C5C0-81AA-4F37-B8E8-A04FCCC2D2F3}" type="sibTrans" cxnId="{31915640-973B-4A08-8C38-D55D3B4BF3FC}">
      <dgm:prSet/>
      <dgm:spPr/>
      <dgm:t>
        <a:bodyPr/>
        <a:lstStyle/>
        <a:p>
          <a:endParaRPr lang="en-US"/>
        </a:p>
      </dgm:t>
    </dgm:pt>
    <dgm:pt modelId="{7BA81C67-678F-754F-AC1F-56A6370396CB}">
      <dgm:prSet/>
      <dgm:spPr/>
      <dgm:t>
        <a:bodyPr/>
        <a:lstStyle/>
        <a:p>
          <a:pPr>
            <a:lnSpc>
              <a:spcPct val="100000"/>
            </a:lnSpc>
            <a:buSzPts val="1200"/>
            <a:buFont typeface="Courier New" panose="02070309020205020404" pitchFamily="49" charset="0"/>
            <a:buChar char="o"/>
          </a:pPr>
          <a:r>
            <a:rPr lang="en-US" dirty="0"/>
            <a:t>Copy of the past record (discipline, demerits, etc.).</a:t>
          </a:r>
        </a:p>
      </dgm:t>
    </dgm:pt>
    <dgm:pt modelId="{73DEB9F0-6667-934C-A2EF-7652331B836C}" type="parTrans" cxnId="{DDC2A2C9-339F-FB4C-9C31-5FFC9A621EC0}">
      <dgm:prSet/>
      <dgm:spPr/>
      <dgm:t>
        <a:bodyPr/>
        <a:lstStyle/>
        <a:p>
          <a:endParaRPr lang="en-US"/>
        </a:p>
      </dgm:t>
    </dgm:pt>
    <dgm:pt modelId="{2B56FD71-E3B0-1E4E-8ADC-F797E5B71A0F}" type="sibTrans" cxnId="{DDC2A2C9-339F-FB4C-9C31-5FFC9A621EC0}">
      <dgm:prSet/>
      <dgm:spPr/>
      <dgm:t>
        <a:bodyPr/>
        <a:lstStyle/>
        <a:p>
          <a:endParaRPr lang="en-US"/>
        </a:p>
      </dgm:t>
    </dgm:pt>
    <dgm:pt modelId="{3417E107-E5DB-7846-BE37-B67F05A42AFD}">
      <dgm:prSet/>
      <dgm:spPr/>
      <dgm:t>
        <a:bodyPr/>
        <a:lstStyle/>
        <a:p>
          <a:pPr>
            <a:buSzPts val="1200"/>
            <a:buFont typeface="Courier New" panose="02070309020205020404" pitchFamily="49" charset="0"/>
            <a:buChar char="o"/>
          </a:pPr>
          <a:r>
            <a:rPr lang="en-US" dirty="0"/>
            <a:t>Copy of medical files (if necessary, possibly written authority from </a:t>
          </a:r>
          <a:r>
            <a:rPr lang="en-US" dirty="0" err="1"/>
            <a:t>grievor</a:t>
          </a:r>
          <a:r>
            <a:rPr lang="en-US" dirty="0"/>
            <a:t>)</a:t>
          </a:r>
        </a:p>
      </dgm:t>
    </dgm:pt>
    <dgm:pt modelId="{1478735D-B622-0E40-AE11-4AA34C413C0F}" type="parTrans" cxnId="{10F96DBC-86DE-7848-B9CC-A014FD1433EC}">
      <dgm:prSet/>
      <dgm:spPr/>
      <dgm:t>
        <a:bodyPr/>
        <a:lstStyle/>
        <a:p>
          <a:endParaRPr lang="en-US"/>
        </a:p>
      </dgm:t>
    </dgm:pt>
    <dgm:pt modelId="{7A9DF36B-61AE-AF4D-856A-50E7A61D33DC}" type="sibTrans" cxnId="{10F96DBC-86DE-7848-B9CC-A014FD1433EC}">
      <dgm:prSet/>
      <dgm:spPr/>
      <dgm:t>
        <a:bodyPr/>
        <a:lstStyle/>
        <a:p>
          <a:endParaRPr lang="en-US"/>
        </a:p>
      </dgm:t>
    </dgm:pt>
    <dgm:pt modelId="{AC8FCDE5-5B9F-1A49-87C3-549C0E286235}">
      <dgm:prSet/>
      <dgm:spPr/>
      <dgm:t>
        <a:bodyPr/>
        <a:lstStyle/>
        <a:p>
          <a:pPr>
            <a:buSzPts val="1200"/>
            <a:buFont typeface="Courier New" panose="02070309020205020404" pitchFamily="49" charset="0"/>
            <a:buChar char="o"/>
          </a:pPr>
          <a:r>
            <a:rPr lang="en-US" dirty="0"/>
            <a:t>Copies of reports, seniority list, etc.</a:t>
          </a:r>
        </a:p>
      </dgm:t>
    </dgm:pt>
    <dgm:pt modelId="{A754F444-F9B5-5641-AC67-704883D7569A}" type="parTrans" cxnId="{425DD99A-1800-F14D-91F5-7012472351B1}">
      <dgm:prSet/>
      <dgm:spPr/>
      <dgm:t>
        <a:bodyPr/>
        <a:lstStyle/>
        <a:p>
          <a:endParaRPr lang="en-US"/>
        </a:p>
      </dgm:t>
    </dgm:pt>
    <dgm:pt modelId="{F36AB943-42E6-F149-9604-7347017F7DE1}" type="sibTrans" cxnId="{425DD99A-1800-F14D-91F5-7012472351B1}">
      <dgm:prSet/>
      <dgm:spPr/>
      <dgm:t>
        <a:bodyPr/>
        <a:lstStyle/>
        <a:p>
          <a:endParaRPr lang="en-US"/>
        </a:p>
      </dgm:t>
    </dgm:pt>
    <dgm:pt modelId="{FE0D698D-5019-B54D-B1A1-3753AC80C8BE}">
      <dgm:prSet/>
      <dgm:spPr/>
      <dgm:t>
        <a:bodyPr/>
        <a:lstStyle/>
        <a:p>
          <a:pPr>
            <a:buSzPts val="1200"/>
            <a:buFont typeface="Courier New" panose="02070309020205020404" pitchFamily="49" charset="0"/>
            <a:buChar char="o"/>
          </a:pPr>
          <a:r>
            <a:rPr lang="en-US"/>
            <a:t>Pictures or schematics of the event or location.</a:t>
          </a:r>
          <a:endParaRPr lang="en-US" dirty="0"/>
        </a:p>
      </dgm:t>
    </dgm:pt>
    <dgm:pt modelId="{FA23D1CA-6C41-BB4E-94B8-4FB293F6F54D}" type="parTrans" cxnId="{4DF4741F-B88D-BB4C-8AB7-FFE7A5DBD495}">
      <dgm:prSet/>
      <dgm:spPr/>
      <dgm:t>
        <a:bodyPr/>
        <a:lstStyle/>
        <a:p>
          <a:endParaRPr lang="en-US"/>
        </a:p>
      </dgm:t>
    </dgm:pt>
    <dgm:pt modelId="{B14FBCCC-9872-2548-8094-35FD87C57914}" type="sibTrans" cxnId="{4DF4741F-B88D-BB4C-8AB7-FFE7A5DBD495}">
      <dgm:prSet/>
      <dgm:spPr/>
      <dgm:t>
        <a:bodyPr/>
        <a:lstStyle/>
        <a:p>
          <a:endParaRPr lang="en-US"/>
        </a:p>
      </dgm:t>
    </dgm:pt>
    <dgm:pt modelId="{7AEFCF6B-8AA9-4644-B7DA-7687BEDA05BB}">
      <dgm:prSet/>
      <dgm:spPr/>
      <dgm:t>
        <a:bodyPr/>
        <a:lstStyle/>
        <a:p>
          <a:pPr>
            <a:buSzPts val="1200"/>
            <a:buFont typeface="Courier New" panose="02070309020205020404" pitchFamily="49" charset="0"/>
            <a:buChar char="o"/>
          </a:pPr>
          <a:r>
            <a:rPr lang="en-US"/>
            <a:t>Company evidence (if any) such as formal statements, memos, taped conversations, Q-Tron downloads, video, etc.</a:t>
          </a:r>
          <a:endParaRPr lang="en-US" dirty="0"/>
        </a:p>
      </dgm:t>
    </dgm:pt>
    <dgm:pt modelId="{3DFF6DFE-C778-7448-9CBE-C1FED87ECE45}" type="parTrans" cxnId="{3BEE1373-0339-AA48-A46A-C89C8503CD84}">
      <dgm:prSet/>
      <dgm:spPr/>
      <dgm:t>
        <a:bodyPr/>
        <a:lstStyle/>
        <a:p>
          <a:endParaRPr lang="en-US"/>
        </a:p>
      </dgm:t>
    </dgm:pt>
    <dgm:pt modelId="{31BFDA8C-494F-D247-8023-A916E2D6D0AF}" type="sibTrans" cxnId="{3BEE1373-0339-AA48-A46A-C89C8503CD84}">
      <dgm:prSet/>
      <dgm:spPr/>
      <dgm:t>
        <a:bodyPr/>
        <a:lstStyle/>
        <a:p>
          <a:endParaRPr lang="en-US"/>
        </a:p>
      </dgm:t>
    </dgm:pt>
    <dgm:pt modelId="{E4C8E9B2-6F5F-F349-AFFD-C70B4DC286A6}" type="pres">
      <dgm:prSet presAssocID="{317E58D4-FE2E-4EB5-94FD-453A9AC0273F}" presName="vert0" presStyleCnt="0">
        <dgm:presLayoutVars>
          <dgm:dir/>
          <dgm:animOne val="branch"/>
          <dgm:animLvl val="lvl"/>
        </dgm:presLayoutVars>
      </dgm:prSet>
      <dgm:spPr/>
    </dgm:pt>
    <dgm:pt modelId="{2CB51616-3237-DC47-AED9-B21EF76D172F}" type="pres">
      <dgm:prSet presAssocID="{2F4DB26E-1919-46EF-972F-BFAF7671F9EA}" presName="thickLine" presStyleLbl="alignNode1" presStyleIdx="0" presStyleCnt="7"/>
      <dgm:spPr/>
    </dgm:pt>
    <dgm:pt modelId="{BD439741-CC6B-2A44-A393-D78FA11D1218}" type="pres">
      <dgm:prSet presAssocID="{2F4DB26E-1919-46EF-972F-BFAF7671F9EA}" presName="horz1" presStyleCnt="0"/>
      <dgm:spPr/>
    </dgm:pt>
    <dgm:pt modelId="{D23D53E0-238C-DA4A-8824-E90387B22013}" type="pres">
      <dgm:prSet presAssocID="{2F4DB26E-1919-46EF-972F-BFAF7671F9EA}" presName="tx1" presStyleLbl="revTx" presStyleIdx="0" presStyleCnt="7"/>
      <dgm:spPr/>
    </dgm:pt>
    <dgm:pt modelId="{22BEC727-04F8-E24D-94A1-D9F854C56476}" type="pres">
      <dgm:prSet presAssocID="{2F4DB26E-1919-46EF-972F-BFAF7671F9EA}" presName="vert1" presStyleCnt="0"/>
      <dgm:spPr/>
    </dgm:pt>
    <dgm:pt modelId="{4AC5F691-4A20-2742-A1F4-77F24D2C522B}" type="pres">
      <dgm:prSet presAssocID="{4326BB51-B40C-4C37-A318-22939D49FC9E}" presName="thickLine" presStyleLbl="alignNode1" presStyleIdx="1" presStyleCnt="7"/>
      <dgm:spPr/>
    </dgm:pt>
    <dgm:pt modelId="{01778D17-80A9-9C49-BDD1-A06BB4177EC2}" type="pres">
      <dgm:prSet presAssocID="{4326BB51-B40C-4C37-A318-22939D49FC9E}" presName="horz1" presStyleCnt="0"/>
      <dgm:spPr/>
    </dgm:pt>
    <dgm:pt modelId="{0147975D-661D-3C4A-B001-FC1C3ED2619F}" type="pres">
      <dgm:prSet presAssocID="{4326BB51-B40C-4C37-A318-22939D49FC9E}" presName="tx1" presStyleLbl="revTx" presStyleIdx="1" presStyleCnt="7"/>
      <dgm:spPr/>
    </dgm:pt>
    <dgm:pt modelId="{848B5AAB-9E4E-6C4F-A1C5-14D7454ED102}" type="pres">
      <dgm:prSet presAssocID="{4326BB51-B40C-4C37-A318-22939D49FC9E}" presName="vert1" presStyleCnt="0"/>
      <dgm:spPr/>
    </dgm:pt>
    <dgm:pt modelId="{213045C9-4ECC-6F47-8173-987F78CCCC18}" type="pres">
      <dgm:prSet presAssocID="{7BA81C67-678F-754F-AC1F-56A6370396CB}" presName="thickLine" presStyleLbl="alignNode1" presStyleIdx="2" presStyleCnt="7"/>
      <dgm:spPr/>
    </dgm:pt>
    <dgm:pt modelId="{DCE7C17B-C915-6746-BE97-00B676FE62D2}" type="pres">
      <dgm:prSet presAssocID="{7BA81C67-678F-754F-AC1F-56A6370396CB}" presName="horz1" presStyleCnt="0"/>
      <dgm:spPr/>
    </dgm:pt>
    <dgm:pt modelId="{A5813250-41EE-D34B-8BF2-423F8E181ED4}" type="pres">
      <dgm:prSet presAssocID="{7BA81C67-678F-754F-AC1F-56A6370396CB}" presName="tx1" presStyleLbl="revTx" presStyleIdx="2" presStyleCnt="7"/>
      <dgm:spPr/>
    </dgm:pt>
    <dgm:pt modelId="{8B52809C-49EA-7648-A56E-7066DC06D4B6}" type="pres">
      <dgm:prSet presAssocID="{7BA81C67-678F-754F-AC1F-56A6370396CB}" presName="vert1" presStyleCnt="0"/>
      <dgm:spPr/>
    </dgm:pt>
    <dgm:pt modelId="{D9D73137-E044-AF48-8418-73D341167E76}" type="pres">
      <dgm:prSet presAssocID="{3417E107-E5DB-7846-BE37-B67F05A42AFD}" presName="thickLine" presStyleLbl="alignNode1" presStyleIdx="3" presStyleCnt="7"/>
      <dgm:spPr/>
    </dgm:pt>
    <dgm:pt modelId="{12988684-27C7-5E4B-92EC-A9774F0CA8FD}" type="pres">
      <dgm:prSet presAssocID="{3417E107-E5DB-7846-BE37-B67F05A42AFD}" presName="horz1" presStyleCnt="0"/>
      <dgm:spPr/>
    </dgm:pt>
    <dgm:pt modelId="{B5BE3348-486F-6242-9A1C-7E6F803971D6}" type="pres">
      <dgm:prSet presAssocID="{3417E107-E5DB-7846-BE37-B67F05A42AFD}" presName="tx1" presStyleLbl="revTx" presStyleIdx="3" presStyleCnt="7"/>
      <dgm:spPr/>
    </dgm:pt>
    <dgm:pt modelId="{F9B8407C-FDB2-7C41-B399-90E396FBC85D}" type="pres">
      <dgm:prSet presAssocID="{3417E107-E5DB-7846-BE37-B67F05A42AFD}" presName="vert1" presStyleCnt="0"/>
      <dgm:spPr/>
    </dgm:pt>
    <dgm:pt modelId="{15399A00-580B-E94F-9C9C-EE43B1111D58}" type="pres">
      <dgm:prSet presAssocID="{AC8FCDE5-5B9F-1A49-87C3-549C0E286235}" presName="thickLine" presStyleLbl="alignNode1" presStyleIdx="4" presStyleCnt="7"/>
      <dgm:spPr/>
    </dgm:pt>
    <dgm:pt modelId="{CB14D24F-B12B-1E49-A68B-D598BB484EB5}" type="pres">
      <dgm:prSet presAssocID="{AC8FCDE5-5B9F-1A49-87C3-549C0E286235}" presName="horz1" presStyleCnt="0"/>
      <dgm:spPr/>
    </dgm:pt>
    <dgm:pt modelId="{47A3F57A-F5CF-8B41-B7F6-E323E807AC4F}" type="pres">
      <dgm:prSet presAssocID="{AC8FCDE5-5B9F-1A49-87C3-549C0E286235}" presName="tx1" presStyleLbl="revTx" presStyleIdx="4" presStyleCnt="7"/>
      <dgm:spPr/>
    </dgm:pt>
    <dgm:pt modelId="{85ED5060-21EE-6C40-A4D2-D4ED2937AB5E}" type="pres">
      <dgm:prSet presAssocID="{AC8FCDE5-5B9F-1A49-87C3-549C0E286235}" presName="vert1" presStyleCnt="0"/>
      <dgm:spPr/>
    </dgm:pt>
    <dgm:pt modelId="{40D91E2E-4EFD-0E4D-A4F6-96714FBA8076}" type="pres">
      <dgm:prSet presAssocID="{FE0D698D-5019-B54D-B1A1-3753AC80C8BE}" presName="thickLine" presStyleLbl="alignNode1" presStyleIdx="5" presStyleCnt="7"/>
      <dgm:spPr/>
    </dgm:pt>
    <dgm:pt modelId="{20E5085D-21D5-EB44-959E-E6832AD66E5A}" type="pres">
      <dgm:prSet presAssocID="{FE0D698D-5019-B54D-B1A1-3753AC80C8BE}" presName="horz1" presStyleCnt="0"/>
      <dgm:spPr/>
    </dgm:pt>
    <dgm:pt modelId="{6F7BF495-281B-5740-8823-70EDE14DC107}" type="pres">
      <dgm:prSet presAssocID="{FE0D698D-5019-B54D-B1A1-3753AC80C8BE}" presName="tx1" presStyleLbl="revTx" presStyleIdx="5" presStyleCnt="7"/>
      <dgm:spPr/>
    </dgm:pt>
    <dgm:pt modelId="{D7489AE2-4555-F345-95B3-C6C978B8B615}" type="pres">
      <dgm:prSet presAssocID="{FE0D698D-5019-B54D-B1A1-3753AC80C8BE}" presName="vert1" presStyleCnt="0"/>
      <dgm:spPr/>
    </dgm:pt>
    <dgm:pt modelId="{45C0986A-667B-FE48-9FA0-DA549148E43B}" type="pres">
      <dgm:prSet presAssocID="{7AEFCF6B-8AA9-4644-B7DA-7687BEDA05BB}" presName="thickLine" presStyleLbl="alignNode1" presStyleIdx="6" presStyleCnt="7"/>
      <dgm:spPr/>
    </dgm:pt>
    <dgm:pt modelId="{10FB0476-B694-A948-81EA-0565F7054CF5}" type="pres">
      <dgm:prSet presAssocID="{7AEFCF6B-8AA9-4644-B7DA-7687BEDA05BB}" presName="horz1" presStyleCnt="0"/>
      <dgm:spPr/>
    </dgm:pt>
    <dgm:pt modelId="{43DDE7E4-3CA8-B744-BE4C-B3C40077CC27}" type="pres">
      <dgm:prSet presAssocID="{7AEFCF6B-8AA9-4644-B7DA-7687BEDA05BB}" presName="tx1" presStyleLbl="revTx" presStyleIdx="6" presStyleCnt="7"/>
      <dgm:spPr/>
    </dgm:pt>
    <dgm:pt modelId="{6BBC004C-3C9F-9B4D-B46A-769C0AE8C180}" type="pres">
      <dgm:prSet presAssocID="{7AEFCF6B-8AA9-4644-B7DA-7687BEDA05BB}" presName="vert1" presStyleCnt="0"/>
      <dgm:spPr/>
    </dgm:pt>
  </dgm:ptLst>
  <dgm:cxnLst>
    <dgm:cxn modelId="{89A81911-D8B2-1D4C-BF03-FB5C6FEC9C14}" type="presOf" srcId="{3417E107-E5DB-7846-BE37-B67F05A42AFD}" destId="{B5BE3348-486F-6242-9A1C-7E6F803971D6}" srcOrd="0" destOrd="0" presId="urn:microsoft.com/office/officeart/2008/layout/LinedList"/>
    <dgm:cxn modelId="{4DF4741F-B88D-BB4C-8AB7-FFE7A5DBD495}" srcId="{317E58D4-FE2E-4EB5-94FD-453A9AC0273F}" destId="{FE0D698D-5019-B54D-B1A1-3753AC80C8BE}" srcOrd="5" destOrd="0" parTransId="{FA23D1CA-6C41-BB4E-94B8-4FB293F6F54D}" sibTransId="{B14FBCCC-9872-2548-8094-35FD87C57914}"/>
    <dgm:cxn modelId="{07424C33-9052-B64F-83A5-2B644CD24062}" type="presOf" srcId="{7AEFCF6B-8AA9-4644-B7DA-7687BEDA05BB}" destId="{43DDE7E4-3CA8-B744-BE4C-B3C40077CC27}" srcOrd="0" destOrd="0" presId="urn:microsoft.com/office/officeart/2008/layout/LinedList"/>
    <dgm:cxn modelId="{31915640-973B-4A08-8C38-D55D3B4BF3FC}" srcId="{317E58D4-FE2E-4EB5-94FD-453A9AC0273F}" destId="{4326BB51-B40C-4C37-A318-22939D49FC9E}" srcOrd="1" destOrd="0" parTransId="{539F78E2-C23C-4C14-9D13-2C1FC8E12C10}" sibTransId="{7550C5C0-81AA-4F37-B8E8-A04FCCC2D2F3}"/>
    <dgm:cxn modelId="{BE5F9442-951D-5748-B240-113EA9E375E7}" type="presOf" srcId="{317E58D4-FE2E-4EB5-94FD-453A9AC0273F}" destId="{E4C8E9B2-6F5F-F349-AFFD-C70B4DC286A6}" srcOrd="0" destOrd="0" presId="urn:microsoft.com/office/officeart/2008/layout/LinedList"/>
    <dgm:cxn modelId="{C291E147-B52C-C74C-ACAB-018039D548AE}" type="presOf" srcId="{AC8FCDE5-5B9F-1A49-87C3-549C0E286235}" destId="{47A3F57A-F5CF-8B41-B7F6-E323E807AC4F}" srcOrd="0" destOrd="0" presId="urn:microsoft.com/office/officeart/2008/layout/LinedList"/>
    <dgm:cxn modelId="{3BEE1373-0339-AA48-A46A-C89C8503CD84}" srcId="{317E58D4-FE2E-4EB5-94FD-453A9AC0273F}" destId="{7AEFCF6B-8AA9-4644-B7DA-7687BEDA05BB}" srcOrd="6" destOrd="0" parTransId="{3DFF6DFE-C778-7448-9CBE-C1FED87ECE45}" sibTransId="{31BFDA8C-494F-D247-8023-A916E2D6D0AF}"/>
    <dgm:cxn modelId="{97CDB275-CC28-1449-AFB0-BDB723ABBFB9}" type="presOf" srcId="{4326BB51-B40C-4C37-A318-22939D49FC9E}" destId="{0147975D-661D-3C4A-B001-FC1C3ED2619F}" srcOrd="0" destOrd="0" presId="urn:microsoft.com/office/officeart/2008/layout/LinedList"/>
    <dgm:cxn modelId="{E7D8AC77-CE7E-DE45-A3BF-3B8F902BC89D}" type="presOf" srcId="{2F4DB26E-1919-46EF-972F-BFAF7671F9EA}" destId="{D23D53E0-238C-DA4A-8824-E90387B22013}" srcOrd="0" destOrd="0" presId="urn:microsoft.com/office/officeart/2008/layout/LinedList"/>
    <dgm:cxn modelId="{1772FD7D-3E4C-5642-9060-688CA1B80A60}" type="presOf" srcId="{7BA81C67-678F-754F-AC1F-56A6370396CB}" destId="{A5813250-41EE-D34B-8BF2-423F8E181ED4}" srcOrd="0" destOrd="0" presId="urn:microsoft.com/office/officeart/2008/layout/LinedList"/>
    <dgm:cxn modelId="{2A590A90-D69A-B544-BF2F-7414C357E833}" type="presOf" srcId="{FE0D698D-5019-B54D-B1A1-3753AC80C8BE}" destId="{6F7BF495-281B-5740-8823-70EDE14DC107}" srcOrd="0" destOrd="0" presId="urn:microsoft.com/office/officeart/2008/layout/LinedList"/>
    <dgm:cxn modelId="{425DD99A-1800-F14D-91F5-7012472351B1}" srcId="{317E58D4-FE2E-4EB5-94FD-453A9AC0273F}" destId="{AC8FCDE5-5B9F-1A49-87C3-549C0E286235}" srcOrd="4" destOrd="0" parTransId="{A754F444-F9B5-5641-AC67-704883D7569A}" sibTransId="{F36AB943-42E6-F149-9604-7347017F7DE1}"/>
    <dgm:cxn modelId="{993EBEA3-10D9-46B4-9098-DC2734A3E1AF}" srcId="{317E58D4-FE2E-4EB5-94FD-453A9AC0273F}" destId="{2F4DB26E-1919-46EF-972F-BFAF7671F9EA}" srcOrd="0" destOrd="0" parTransId="{8C2C0472-DA9C-4993-84B1-BA541FE4210A}" sibTransId="{D9EF0E92-063D-42B8-B50E-E29F852C7E39}"/>
    <dgm:cxn modelId="{10F96DBC-86DE-7848-B9CC-A014FD1433EC}" srcId="{317E58D4-FE2E-4EB5-94FD-453A9AC0273F}" destId="{3417E107-E5DB-7846-BE37-B67F05A42AFD}" srcOrd="3" destOrd="0" parTransId="{1478735D-B622-0E40-AE11-4AA34C413C0F}" sibTransId="{7A9DF36B-61AE-AF4D-856A-50E7A61D33DC}"/>
    <dgm:cxn modelId="{DDC2A2C9-339F-FB4C-9C31-5FFC9A621EC0}" srcId="{317E58D4-FE2E-4EB5-94FD-453A9AC0273F}" destId="{7BA81C67-678F-754F-AC1F-56A6370396CB}" srcOrd="2" destOrd="0" parTransId="{73DEB9F0-6667-934C-A2EF-7652331B836C}" sibTransId="{2B56FD71-E3B0-1E4E-8ADC-F797E5B71A0F}"/>
    <dgm:cxn modelId="{171DC272-EC96-5142-8597-45531E04B5EC}" type="presParOf" srcId="{E4C8E9B2-6F5F-F349-AFFD-C70B4DC286A6}" destId="{2CB51616-3237-DC47-AED9-B21EF76D172F}" srcOrd="0" destOrd="0" presId="urn:microsoft.com/office/officeart/2008/layout/LinedList"/>
    <dgm:cxn modelId="{DA29797B-3509-EB48-8B24-A3C3DD29364F}" type="presParOf" srcId="{E4C8E9B2-6F5F-F349-AFFD-C70B4DC286A6}" destId="{BD439741-CC6B-2A44-A393-D78FA11D1218}" srcOrd="1" destOrd="0" presId="urn:microsoft.com/office/officeart/2008/layout/LinedList"/>
    <dgm:cxn modelId="{F170F3DD-FDF5-8946-9140-8AA46BE5D401}" type="presParOf" srcId="{BD439741-CC6B-2A44-A393-D78FA11D1218}" destId="{D23D53E0-238C-DA4A-8824-E90387B22013}" srcOrd="0" destOrd="0" presId="urn:microsoft.com/office/officeart/2008/layout/LinedList"/>
    <dgm:cxn modelId="{C040C78B-6E71-9D48-8910-3529AF92D95A}" type="presParOf" srcId="{BD439741-CC6B-2A44-A393-D78FA11D1218}" destId="{22BEC727-04F8-E24D-94A1-D9F854C56476}" srcOrd="1" destOrd="0" presId="urn:microsoft.com/office/officeart/2008/layout/LinedList"/>
    <dgm:cxn modelId="{2097AA14-31E2-6444-B7CC-5AB58709EDCE}" type="presParOf" srcId="{E4C8E9B2-6F5F-F349-AFFD-C70B4DC286A6}" destId="{4AC5F691-4A20-2742-A1F4-77F24D2C522B}" srcOrd="2" destOrd="0" presId="urn:microsoft.com/office/officeart/2008/layout/LinedList"/>
    <dgm:cxn modelId="{F7816707-C416-AF4D-B3FA-84943BAC74C2}" type="presParOf" srcId="{E4C8E9B2-6F5F-F349-AFFD-C70B4DC286A6}" destId="{01778D17-80A9-9C49-BDD1-A06BB4177EC2}" srcOrd="3" destOrd="0" presId="urn:microsoft.com/office/officeart/2008/layout/LinedList"/>
    <dgm:cxn modelId="{A7D97B9E-4C8E-EC46-AB92-47C54893B75A}" type="presParOf" srcId="{01778D17-80A9-9C49-BDD1-A06BB4177EC2}" destId="{0147975D-661D-3C4A-B001-FC1C3ED2619F}" srcOrd="0" destOrd="0" presId="urn:microsoft.com/office/officeart/2008/layout/LinedList"/>
    <dgm:cxn modelId="{1571F74C-F1EA-674D-822B-DFF9791172E4}" type="presParOf" srcId="{01778D17-80A9-9C49-BDD1-A06BB4177EC2}" destId="{848B5AAB-9E4E-6C4F-A1C5-14D7454ED102}" srcOrd="1" destOrd="0" presId="urn:microsoft.com/office/officeart/2008/layout/LinedList"/>
    <dgm:cxn modelId="{39756A3F-A18C-B34D-9CDE-03131C0F9367}" type="presParOf" srcId="{E4C8E9B2-6F5F-F349-AFFD-C70B4DC286A6}" destId="{213045C9-4ECC-6F47-8173-987F78CCCC18}" srcOrd="4" destOrd="0" presId="urn:microsoft.com/office/officeart/2008/layout/LinedList"/>
    <dgm:cxn modelId="{D78E2BC9-FA7E-B449-88E3-8B4CB82893FC}" type="presParOf" srcId="{E4C8E9B2-6F5F-F349-AFFD-C70B4DC286A6}" destId="{DCE7C17B-C915-6746-BE97-00B676FE62D2}" srcOrd="5" destOrd="0" presId="urn:microsoft.com/office/officeart/2008/layout/LinedList"/>
    <dgm:cxn modelId="{BBE961E6-64B8-3D4A-80CA-A4F930B40053}" type="presParOf" srcId="{DCE7C17B-C915-6746-BE97-00B676FE62D2}" destId="{A5813250-41EE-D34B-8BF2-423F8E181ED4}" srcOrd="0" destOrd="0" presId="urn:microsoft.com/office/officeart/2008/layout/LinedList"/>
    <dgm:cxn modelId="{2FEC23E9-C89F-F343-AD9E-58F76341FB68}" type="presParOf" srcId="{DCE7C17B-C915-6746-BE97-00B676FE62D2}" destId="{8B52809C-49EA-7648-A56E-7066DC06D4B6}" srcOrd="1" destOrd="0" presId="urn:microsoft.com/office/officeart/2008/layout/LinedList"/>
    <dgm:cxn modelId="{037E8778-D2F8-3F44-BCB7-AB58DB305A84}" type="presParOf" srcId="{E4C8E9B2-6F5F-F349-AFFD-C70B4DC286A6}" destId="{D9D73137-E044-AF48-8418-73D341167E76}" srcOrd="6" destOrd="0" presId="urn:microsoft.com/office/officeart/2008/layout/LinedList"/>
    <dgm:cxn modelId="{204B3732-B86F-9340-80C0-ABEEC962C590}" type="presParOf" srcId="{E4C8E9B2-6F5F-F349-AFFD-C70B4DC286A6}" destId="{12988684-27C7-5E4B-92EC-A9774F0CA8FD}" srcOrd="7" destOrd="0" presId="urn:microsoft.com/office/officeart/2008/layout/LinedList"/>
    <dgm:cxn modelId="{6AF70A30-E09F-A94A-884B-8FC566C52287}" type="presParOf" srcId="{12988684-27C7-5E4B-92EC-A9774F0CA8FD}" destId="{B5BE3348-486F-6242-9A1C-7E6F803971D6}" srcOrd="0" destOrd="0" presId="urn:microsoft.com/office/officeart/2008/layout/LinedList"/>
    <dgm:cxn modelId="{5A64F1B1-6C8C-9848-872C-606EB18837EB}" type="presParOf" srcId="{12988684-27C7-5E4B-92EC-A9774F0CA8FD}" destId="{F9B8407C-FDB2-7C41-B399-90E396FBC85D}" srcOrd="1" destOrd="0" presId="urn:microsoft.com/office/officeart/2008/layout/LinedList"/>
    <dgm:cxn modelId="{5DFEB233-1BBC-6D47-B503-8319EDA07F79}" type="presParOf" srcId="{E4C8E9B2-6F5F-F349-AFFD-C70B4DC286A6}" destId="{15399A00-580B-E94F-9C9C-EE43B1111D58}" srcOrd="8" destOrd="0" presId="urn:microsoft.com/office/officeart/2008/layout/LinedList"/>
    <dgm:cxn modelId="{2B7457D5-5410-5142-819E-9112886784AA}" type="presParOf" srcId="{E4C8E9B2-6F5F-F349-AFFD-C70B4DC286A6}" destId="{CB14D24F-B12B-1E49-A68B-D598BB484EB5}" srcOrd="9" destOrd="0" presId="urn:microsoft.com/office/officeart/2008/layout/LinedList"/>
    <dgm:cxn modelId="{F7A5F19F-49CE-5845-8F06-33F7CD5E0E9D}" type="presParOf" srcId="{CB14D24F-B12B-1E49-A68B-D598BB484EB5}" destId="{47A3F57A-F5CF-8B41-B7F6-E323E807AC4F}" srcOrd="0" destOrd="0" presId="urn:microsoft.com/office/officeart/2008/layout/LinedList"/>
    <dgm:cxn modelId="{27991DC5-DAD5-2241-93E9-83E412537D4E}" type="presParOf" srcId="{CB14D24F-B12B-1E49-A68B-D598BB484EB5}" destId="{85ED5060-21EE-6C40-A4D2-D4ED2937AB5E}" srcOrd="1" destOrd="0" presId="urn:microsoft.com/office/officeart/2008/layout/LinedList"/>
    <dgm:cxn modelId="{CD62A897-618C-D742-A7B5-FBEB46A3A097}" type="presParOf" srcId="{E4C8E9B2-6F5F-F349-AFFD-C70B4DC286A6}" destId="{40D91E2E-4EFD-0E4D-A4F6-96714FBA8076}" srcOrd="10" destOrd="0" presId="urn:microsoft.com/office/officeart/2008/layout/LinedList"/>
    <dgm:cxn modelId="{EB83DC68-36CC-1245-A651-694426556417}" type="presParOf" srcId="{E4C8E9B2-6F5F-F349-AFFD-C70B4DC286A6}" destId="{20E5085D-21D5-EB44-959E-E6832AD66E5A}" srcOrd="11" destOrd="0" presId="urn:microsoft.com/office/officeart/2008/layout/LinedList"/>
    <dgm:cxn modelId="{0AD80868-6BCF-8F4A-BDAF-0835D565E405}" type="presParOf" srcId="{20E5085D-21D5-EB44-959E-E6832AD66E5A}" destId="{6F7BF495-281B-5740-8823-70EDE14DC107}" srcOrd="0" destOrd="0" presId="urn:microsoft.com/office/officeart/2008/layout/LinedList"/>
    <dgm:cxn modelId="{3630F313-9403-4942-B0F9-D82AC14B60E4}" type="presParOf" srcId="{20E5085D-21D5-EB44-959E-E6832AD66E5A}" destId="{D7489AE2-4555-F345-95B3-C6C978B8B615}" srcOrd="1" destOrd="0" presId="urn:microsoft.com/office/officeart/2008/layout/LinedList"/>
    <dgm:cxn modelId="{2529FFFC-13EB-C844-BDD8-1C90403F0192}" type="presParOf" srcId="{E4C8E9B2-6F5F-F349-AFFD-C70B4DC286A6}" destId="{45C0986A-667B-FE48-9FA0-DA549148E43B}" srcOrd="12" destOrd="0" presId="urn:microsoft.com/office/officeart/2008/layout/LinedList"/>
    <dgm:cxn modelId="{6F4CF06C-5143-BE43-9D3A-447BF7C0A101}" type="presParOf" srcId="{E4C8E9B2-6F5F-F349-AFFD-C70B4DC286A6}" destId="{10FB0476-B694-A948-81EA-0565F7054CF5}" srcOrd="13" destOrd="0" presId="urn:microsoft.com/office/officeart/2008/layout/LinedList"/>
    <dgm:cxn modelId="{947B79F8-6FE5-F147-A3DA-4D9AAA9F39D7}" type="presParOf" srcId="{10FB0476-B694-A948-81EA-0565F7054CF5}" destId="{43DDE7E4-3CA8-B744-BE4C-B3C40077CC27}" srcOrd="0" destOrd="0" presId="urn:microsoft.com/office/officeart/2008/layout/LinedList"/>
    <dgm:cxn modelId="{F41A2F5E-F705-1644-8DFF-0A823D628B0F}" type="presParOf" srcId="{10FB0476-B694-A948-81EA-0565F7054CF5}" destId="{6BBC004C-3C9F-9B4D-B46A-769C0AE8C18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D7607-38CB-6F48-ADE0-9326FB67FC30}">
      <dsp:nvSpPr>
        <dsp:cNvPr id="0" name=""/>
        <dsp:cNvSpPr/>
      </dsp:nvSpPr>
      <dsp:spPr>
        <a:xfrm>
          <a:off x="0" y="10040"/>
          <a:ext cx="5607050" cy="1123199"/>
        </a:xfrm>
        <a:prstGeom prst="roundRect">
          <a:avLst/>
        </a:prstGeom>
        <a:solidFill>
          <a:srgbClr val="A42A3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Empathy</a:t>
          </a:r>
        </a:p>
      </dsp:txBody>
      <dsp:txXfrm>
        <a:off x="54830" y="64870"/>
        <a:ext cx="5497390" cy="1013539"/>
      </dsp:txXfrm>
    </dsp:sp>
    <dsp:sp modelId="{902BEF33-8D93-CD4D-962D-7F6EBE37B03C}">
      <dsp:nvSpPr>
        <dsp:cNvPr id="0" name=""/>
        <dsp:cNvSpPr/>
      </dsp:nvSpPr>
      <dsp:spPr>
        <a:xfrm>
          <a:off x="0" y="1271480"/>
          <a:ext cx="5607050" cy="1123199"/>
        </a:xfrm>
        <a:prstGeom prst="roundRect">
          <a:avLst/>
        </a:prstGeom>
        <a:solidFill>
          <a:srgbClr val="002E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Respect</a:t>
          </a:r>
        </a:p>
      </dsp:txBody>
      <dsp:txXfrm>
        <a:off x="54830" y="1326310"/>
        <a:ext cx="5497390" cy="1013539"/>
      </dsp:txXfrm>
    </dsp:sp>
    <dsp:sp modelId="{FAE6651B-8A6B-B444-B5B7-599464152A46}">
      <dsp:nvSpPr>
        <dsp:cNvPr id="0" name=""/>
        <dsp:cNvSpPr/>
      </dsp:nvSpPr>
      <dsp:spPr>
        <a:xfrm>
          <a:off x="0" y="2532920"/>
          <a:ext cx="5607050" cy="1123199"/>
        </a:xfrm>
        <a:prstGeom prst="roundRect">
          <a:avLst/>
        </a:prstGeom>
        <a:solidFill>
          <a:srgbClr val="A42A3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Authenticity</a:t>
          </a:r>
        </a:p>
      </dsp:txBody>
      <dsp:txXfrm>
        <a:off x="54830" y="2587750"/>
        <a:ext cx="5497390" cy="1013539"/>
      </dsp:txXfrm>
    </dsp:sp>
    <dsp:sp modelId="{394C219B-CE27-8A4B-9153-064C353A4DA8}">
      <dsp:nvSpPr>
        <dsp:cNvPr id="0" name=""/>
        <dsp:cNvSpPr/>
      </dsp:nvSpPr>
      <dsp:spPr>
        <a:xfrm>
          <a:off x="0" y="3794359"/>
          <a:ext cx="5607050" cy="1123199"/>
        </a:xfrm>
        <a:prstGeom prst="roundRect">
          <a:avLst/>
        </a:prstGeom>
        <a:solidFill>
          <a:srgbClr val="002E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Trust</a:t>
          </a:r>
        </a:p>
      </dsp:txBody>
      <dsp:txXfrm>
        <a:off x="54830" y="3849189"/>
        <a:ext cx="5497390" cy="10135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C7D65-BCDD-AB46-937F-CE00373DEAF3}">
      <dsp:nvSpPr>
        <dsp:cNvPr id="0" name=""/>
        <dsp:cNvSpPr/>
      </dsp:nvSpPr>
      <dsp:spPr>
        <a:xfrm>
          <a:off x="0" y="606"/>
          <a:ext cx="5651500"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93278C1-ECC9-D64C-9D5D-BC23A3A4C7E1}">
      <dsp:nvSpPr>
        <dsp:cNvPr id="0" name=""/>
        <dsp:cNvSpPr/>
      </dsp:nvSpPr>
      <dsp:spPr>
        <a:xfrm>
          <a:off x="0" y="606"/>
          <a:ext cx="5651500"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Be confident and positive (you represent the union)</a:t>
          </a:r>
        </a:p>
      </dsp:txBody>
      <dsp:txXfrm>
        <a:off x="0" y="606"/>
        <a:ext cx="5651500" cy="993532"/>
      </dsp:txXfrm>
    </dsp:sp>
    <dsp:sp modelId="{CE06BA05-B909-E643-BF58-DC7723BEE21F}">
      <dsp:nvSpPr>
        <dsp:cNvPr id="0" name=""/>
        <dsp:cNvSpPr/>
      </dsp:nvSpPr>
      <dsp:spPr>
        <a:xfrm>
          <a:off x="0" y="994138"/>
          <a:ext cx="5651500"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D8E0C10-20C9-B54D-AD3A-2B6F5495F3F2}">
      <dsp:nvSpPr>
        <dsp:cNvPr id="0" name=""/>
        <dsp:cNvSpPr/>
      </dsp:nvSpPr>
      <dsp:spPr>
        <a:xfrm>
          <a:off x="0" y="994138"/>
          <a:ext cx="5651500"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Stick to the point</a:t>
          </a:r>
        </a:p>
      </dsp:txBody>
      <dsp:txXfrm>
        <a:off x="0" y="994138"/>
        <a:ext cx="5651500" cy="993532"/>
      </dsp:txXfrm>
    </dsp:sp>
    <dsp:sp modelId="{43B6511C-02B1-3E46-87CB-B057FB4C9AF2}">
      <dsp:nvSpPr>
        <dsp:cNvPr id="0" name=""/>
        <dsp:cNvSpPr/>
      </dsp:nvSpPr>
      <dsp:spPr>
        <a:xfrm>
          <a:off x="0" y="1987671"/>
          <a:ext cx="5651500"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43BE0CF8-7F2E-CA41-8EDF-FA67E78EA6B1}">
      <dsp:nvSpPr>
        <dsp:cNvPr id="0" name=""/>
        <dsp:cNvSpPr/>
      </dsp:nvSpPr>
      <dsp:spPr>
        <a:xfrm>
          <a:off x="0" y="1987671"/>
          <a:ext cx="5651500"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Be prompt</a:t>
          </a:r>
        </a:p>
      </dsp:txBody>
      <dsp:txXfrm>
        <a:off x="0" y="1987671"/>
        <a:ext cx="5651500" cy="993532"/>
      </dsp:txXfrm>
    </dsp:sp>
    <dsp:sp modelId="{153AF295-3543-7747-8174-715E41DF9E75}">
      <dsp:nvSpPr>
        <dsp:cNvPr id="0" name=""/>
        <dsp:cNvSpPr/>
      </dsp:nvSpPr>
      <dsp:spPr>
        <a:xfrm>
          <a:off x="0" y="2981203"/>
          <a:ext cx="5651500" cy="0"/>
        </a:xfrm>
        <a:prstGeom prst="line">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CBCE924-C644-CD45-8A2B-A870567197A1}">
      <dsp:nvSpPr>
        <dsp:cNvPr id="0" name=""/>
        <dsp:cNvSpPr/>
      </dsp:nvSpPr>
      <dsp:spPr>
        <a:xfrm>
          <a:off x="0" y="2981203"/>
          <a:ext cx="5651500"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Keep others informed</a:t>
          </a:r>
        </a:p>
      </dsp:txBody>
      <dsp:txXfrm>
        <a:off x="0" y="2981203"/>
        <a:ext cx="5651500" cy="993532"/>
      </dsp:txXfrm>
    </dsp:sp>
    <dsp:sp modelId="{D8994A77-493D-1842-950E-61FF5FBD7307}">
      <dsp:nvSpPr>
        <dsp:cNvPr id="0" name=""/>
        <dsp:cNvSpPr/>
      </dsp:nvSpPr>
      <dsp:spPr>
        <a:xfrm>
          <a:off x="0" y="3974736"/>
          <a:ext cx="5651500" cy="0"/>
        </a:xfrm>
        <a:prstGeom prst="line">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w="6350"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106FF1B-5068-0949-BDF1-E8D6E6C1B2BA}">
      <dsp:nvSpPr>
        <dsp:cNvPr id="0" name=""/>
        <dsp:cNvSpPr/>
      </dsp:nvSpPr>
      <dsp:spPr>
        <a:xfrm>
          <a:off x="0" y="3974736"/>
          <a:ext cx="5651500"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Some things to avoid…</a:t>
          </a:r>
        </a:p>
      </dsp:txBody>
      <dsp:txXfrm>
        <a:off x="0" y="3974736"/>
        <a:ext cx="5651500" cy="9935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955EE-50B3-D14D-9D90-D8A66C83E832}">
      <dsp:nvSpPr>
        <dsp:cNvPr id="0" name=""/>
        <dsp:cNvSpPr/>
      </dsp:nvSpPr>
      <dsp:spPr>
        <a:xfrm>
          <a:off x="0" y="1487300"/>
          <a:ext cx="5607050" cy="88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A8BFC3-F3E1-3146-B52F-9DDE92162D38}">
      <dsp:nvSpPr>
        <dsp:cNvPr id="0" name=""/>
        <dsp:cNvSpPr/>
      </dsp:nvSpPr>
      <dsp:spPr>
        <a:xfrm>
          <a:off x="280352" y="970700"/>
          <a:ext cx="3924935" cy="103320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555750">
            <a:lnSpc>
              <a:spcPct val="90000"/>
            </a:lnSpc>
            <a:spcBef>
              <a:spcPct val="0"/>
            </a:spcBef>
            <a:spcAft>
              <a:spcPct val="35000"/>
            </a:spcAft>
            <a:buNone/>
          </a:pPr>
          <a:r>
            <a:rPr lang="en-US" sz="3500" kern="1200"/>
            <a:t>Dispute of time claim</a:t>
          </a:r>
        </a:p>
      </dsp:txBody>
      <dsp:txXfrm>
        <a:off x="330789" y="1021137"/>
        <a:ext cx="3824061" cy="932326"/>
      </dsp:txXfrm>
    </dsp:sp>
    <dsp:sp modelId="{F8E1D57E-95E0-A848-8F6B-856DDC2B43FB}">
      <dsp:nvSpPr>
        <dsp:cNvPr id="0" name=""/>
        <dsp:cNvSpPr/>
      </dsp:nvSpPr>
      <dsp:spPr>
        <a:xfrm>
          <a:off x="0" y="3074900"/>
          <a:ext cx="5607050" cy="882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032FDE6-C923-9147-8672-0DF20A9BE31D}">
      <dsp:nvSpPr>
        <dsp:cNvPr id="0" name=""/>
        <dsp:cNvSpPr/>
      </dsp:nvSpPr>
      <dsp:spPr>
        <a:xfrm>
          <a:off x="280352" y="2558300"/>
          <a:ext cx="3924935" cy="1033200"/>
        </a:xfrm>
        <a:prstGeom prst="round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555750">
            <a:lnSpc>
              <a:spcPct val="90000"/>
            </a:lnSpc>
            <a:spcBef>
              <a:spcPct val="0"/>
            </a:spcBef>
            <a:spcAft>
              <a:spcPct val="35000"/>
            </a:spcAft>
            <a:buNone/>
          </a:pPr>
          <a:r>
            <a:rPr lang="en-US" sz="3500" kern="1200"/>
            <a:t>Without precedent or prejudice</a:t>
          </a:r>
        </a:p>
      </dsp:txBody>
      <dsp:txXfrm>
        <a:off x="330789" y="2608737"/>
        <a:ext cx="3824061" cy="9323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E945A-7585-1549-8266-E1DE2C1AFD51}">
      <dsp:nvSpPr>
        <dsp:cNvPr id="0" name=""/>
        <dsp:cNvSpPr/>
      </dsp:nvSpPr>
      <dsp:spPr>
        <a:xfrm>
          <a:off x="0" y="19065"/>
          <a:ext cx="6151562" cy="1684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a matter which has already been conclusively decided by a court between the parties</a:t>
          </a:r>
          <a:r>
            <a:rPr lang="en-CA" sz="3200" kern="1200"/>
            <a:t> </a:t>
          </a:r>
          <a:endParaRPr lang="en-US" sz="3200" kern="1200"/>
        </a:p>
      </dsp:txBody>
      <dsp:txXfrm>
        <a:off x="82245" y="101310"/>
        <a:ext cx="5987072" cy="1520310"/>
      </dsp:txXfrm>
    </dsp:sp>
    <dsp:sp modelId="{040B5804-8F9C-1447-932B-3B9EC15A6320}">
      <dsp:nvSpPr>
        <dsp:cNvPr id="0" name=""/>
        <dsp:cNvSpPr/>
      </dsp:nvSpPr>
      <dsp:spPr>
        <a:xfrm>
          <a:off x="0" y="1796025"/>
          <a:ext cx="6151562" cy="1684800"/>
        </a:xfrm>
        <a:prstGeom prst="roundRect">
          <a:avLst/>
        </a:prstGeom>
        <a:solidFill>
          <a:srgbClr val="A42A3A"/>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 final judgment that prevents any re-examination or re-trial of the same dispute</a:t>
          </a:r>
        </a:p>
      </dsp:txBody>
      <dsp:txXfrm>
        <a:off x="82245" y="1878270"/>
        <a:ext cx="5987072" cy="1520310"/>
      </dsp:txXfrm>
    </dsp:sp>
    <dsp:sp modelId="{6F9ADAD7-17E2-D349-89A4-95E0305FEB5B}">
      <dsp:nvSpPr>
        <dsp:cNvPr id="0" name=""/>
        <dsp:cNvSpPr/>
      </dsp:nvSpPr>
      <dsp:spPr>
        <a:xfrm>
          <a:off x="0" y="3572985"/>
          <a:ext cx="6151562" cy="1684800"/>
        </a:xfrm>
        <a:prstGeom prst="roundRect">
          <a:avLst/>
        </a:prstGeom>
        <a:solidFill>
          <a:srgbClr val="BBBDBF"/>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does not apply to discipline and discharge cases</a:t>
          </a:r>
          <a:r>
            <a:rPr lang="en-CA" sz="3200" kern="1200"/>
            <a:t>  </a:t>
          </a:r>
          <a:endParaRPr lang="en-US" sz="3200" kern="1200"/>
        </a:p>
      </dsp:txBody>
      <dsp:txXfrm>
        <a:off x="82245" y="3655230"/>
        <a:ext cx="5987072" cy="1520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D7607-38CB-6F48-ADE0-9326FB67FC30}">
      <dsp:nvSpPr>
        <dsp:cNvPr id="0" name=""/>
        <dsp:cNvSpPr/>
      </dsp:nvSpPr>
      <dsp:spPr>
        <a:xfrm>
          <a:off x="0" y="21919"/>
          <a:ext cx="5607050" cy="889200"/>
        </a:xfrm>
        <a:prstGeom prst="roundRect">
          <a:avLst/>
        </a:prstGeom>
        <a:solidFill>
          <a:srgbClr val="A42A3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Initial contact</a:t>
          </a:r>
        </a:p>
      </dsp:txBody>
      <dsp:txXfrm>
        <a:off x="43407" y="65326"/>
        <a:ext cx="5520236" cy="802386"/>
      </dsp:txXfrm>
    </dsp:sp>
    <dsp:sp modelId="{902BEF33-8D93-CD4D-962D-7F6EBE37B03C}">
      <dsp:nvSpPr>
        <dsp:cNvPr id="0" name=""/>
        <dsp:cNvSpPr/>
      </dsp:nvSpPr>
      <dsp:spPr>
        <a:xfrm>
          <a:off x="0" y="1020559"/>
          <a:ext cx="5607050" cy="889200"/>
        </a:xfrm>
        <a:prstGeom prst="roundRect">
          <a:avLst/>
        </a:prstGeom>
        <a:solidFill>
          <a:srgbClr val="002E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Listening</a:t>
          </a:r>
        </a:p>
      </dsp:txBody>
      <dsp:txXfrm>
        <a:off x="43407" y="1063966"/>
        <a:ext cx="5520236" cy="802386"/>
      </dsp:txXfrm>
    </dsp:sp>
    <dsp:sp modelId="{FAE6651B-8A6B-B444-B5B7-599464152A46}">
      <dsp:nvSpPr>
        <dsp:cNvPr id="0" name=""/>
        <dsp:cNvSpPr/>
      </dsp:nvSpPr>
      <dsp:spPr>
        <a:xfrm>
          <a:off x="0" y="2019199"/>
          <a:ext cx="5607050" cy="889200"/>
        </a:xfrm>
        <a:prstGeom prst="roundRect">
          <a:avLst/>
        </a:prstGeom>
        <a:solidFill>
          <a:srgbClr val="A42A3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Respecting members</a:t>
          </a:r>
        </a:p>
      </dsp:txBody>
      <dsp:txXfrm>
        <a:off x="43407" y="2062606"/>
        <a:ext cx="5520236" cy="802386"/>
      </dsp:txXfrm>
    </dsp:sp>
    <dsp:sp modelId="{394C219B-CE27-8A4B-9153-064C353A4DA8}">
      <dsp:nvSpPr>
        <dsp:cNvPr id="0" name=""/>
        <dsp:cNvSpPr/>
      </dsp:nvSpPr>
      <dsp:spPr>
        <a:xfrm>
          <a:off x="0" y="3017839"/>
          <a:ext cx="5607050" cy="889200"/>
        </a:xfrm>
        <a:prstGeom prst="roundRect">
          <a:avLst/>
        </a:prstGeom>
        <a:solidFill>
          <a:srgbClr val="002E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Raising awareness</a:t>
          </a:r>
        </a:p>
      </dsp:txBody>
      <dsp:txXfrm>
        <a:off x="43407" y="3061246"/>
        <a:ext cx="5520236" cy="802386"/>
      </dsp:txXfrm>
    </dsp:sp>
    <dsp:sp modelId="{EA2FC938-A71C-4A4C-B786-5047B624B4E9}">
      <dsp:nvSpPr>
        <dsp:cNvPr id="0" name=""/>
        <dsp:cNvSpPr/>
      </dsp:nvSpPr>
      <dsp:spPr>
        <a:xfrm>
          <a:off x="0" y="4016480"/>
          <a:ext cx="5607050" cy="889200"/>
        </a:xfrm>
        <a:prstGeom prst="roundRect">
          <a:avLst/>
        </a:prstGeom>
        <a:solidFill>
          <a:srgbClr val="A42A3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Taking the time</a:t>
          </a:r>
        </a:p>
      </dsp:txBody>
      <dsp:txXfrm>
        <a:off x="43407" y="4059887"/>
        <a:ext cx="5520236" cy="8023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BBB83-AEA1-3A40-98E9-EE6296636CBF}">
      <dsp:nvSpPr>
        <dsp:cNvPr id="0" name=""/>
        <dsp:cNvSpPr/>
      </dsp:nvSpPr>
      <dsp:spPr>
        <a:xfrm>
          <a:off x="0" y="2562"/>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4B9680-0D86-4C49-B387-C4391C132D26}">
      <dsp:nvSpPr>
        <dsp:cNvPr id="0" name=""/>
        <dsp:cNvSpPr/>
      </dsp:nvSpPr>
      <dsp:spPr>
        <a:xfrm>
          <a:off x="0" y="2562"/>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pPr>
          <a:r>
            <a:rPr lang="en-US" sz="3300" kern="1200" dirty="0"/>
            <a:t>Who is the member involved?</a:t>
          </a:r>
        </a:p>
      </dsp:txBody>
      <dsp:txXfrm>
        <a:off x="0" y="2562"/>
        <a:ext cx="4340352" cy="1747843"/>
      </dsp:txXfrm>
    </dsp:sp>
    <dsp:sp modelId="{D30848C1-33AC-414A-9C5C-1B002F710D44}">
      <dsp:nvSpPr>
        <dsp:cNvPr id="0" name=""/>
        <dsp:cNvSpPr/>
      </dsp:nvSpPr>
      <dsp:spPr>
        <a:xfrm>
          <a:off x="0" y="1750406"/>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01D5FF-3538-BE4D-9AEA-8F4813F9660C}">
      <dsp:nvSpPr>
        <dsp:cNvPr id="0" name=""/>
        <dsp:cNvSpPr/>
      </dsp:nvSpPr>
      <dsp:spPr>
        <a:xfrm>
          <a:off x="0" y="1750406"/>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pPr>
          <a:r>
            <a:rPr lang="en-US" sz="3300" kern="1200" dirty="0"/>
            <a:t>Are there any witnesses involved? (customer, employee)</a:t>
          </a:r>
        </a:p>
      </dsp:txBody>
      <dsp:txXfrm>
        <a:off x="0" y="1750406"/>
        <a:ext cx="4340352" cy="1747843"/>
      </dsp:txXfrm>
    </dsp:sp>
    <dsp:sp modelId="{27BDEC42-6550-534B-9659-3FE9E6B74057}">
      <dsp:nvSpPr>
        <dsp:cNvPr id="0" name=""/>
        <dsp:cNvSpPr/>
      </dsp:nvSpPr>
      <dsp:spPr>
        <a:xfrm>
          <a:off x="0" y="3498249"/>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6D14BE-6957-5840-8B64-CEB4276BB010}">
      <dsp:nvSpPr>
        <dsp:cNvPr id="0" name=""/>
        <dsp:cNvSpPr/>
      </dsp:nvSpPr>
      <dsp:spPr>
        <a:xfrm>
          <a:off x="0" y="3498249"/>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pPr>
          <a:r>
            <a:rPr lang="en-US" sz="3300" kern="1200" dirty="0"/>
            <a:t>Who is the manager involved?</a:t>
          </a:r>
        </a:p>
      </dsp:txBody>
      <dsp:txXfrm>
        <a:off x="0" y="3498249"/>
        <a:ext cx="4340352" cy="17478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BBB83-AEA1-3A40-98E9-EE6296636CBF}">
      <dsp:nvSpPr>
        <dsp:cNvPr id="0" name=""/>
        <dsp:cNvSpPr/>
      </dsp:nvSpPr>
      <dsp:spPr>
        <a:xfrm>
          <a:off x="0" y="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4B9680-0D86-4C49-B387-C4391C132D26}">
      <dsp:nvSpPr>
        <dsp:cNvPr id="0" name=""/>
        <dsp:cNvSpPr/>
      </dsp:nvSpPr>
      <dsp:spPr>
        <a:xfrm>
          <a:off x="0" y="0"/>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dirty="0"/>
            <a:t>What happened?</a:t>
          </a:r>
        </a:p>
      </dsp:txBody>
      <dsp:txXfrm>
        <a:off x="0" y="0"/>
        <a:ext cx="4340352" cy="1312164"/>
      </dsp:txXfrm>
    </dsp:sp>
    <dsp:sp modelId="{D30848C1-33AC-414A-9C5C-1B002F710D44}">
      <dsp:nvSpPr>
        <dsp:cNvPr id="0" name=""/>
        <dsp:cNvSpPr/>
      </dsp:nvSpPr>
      <dsp:spPr>
        <a:xfrm>
          <a:off x="0" y="1312164"/>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01D5FF-3538-BE4D-9AEA-8F4813F9660C}">
      <dsp:nvSpPr>
        <dsp:cNvPr id="0" name=""/>
        <dsp:cNvSpPr/>
      </dsp:nvSpPr>
      <dsp:spPr>
        <a:xfrm>
          <a:off x="0" y="1312164"/>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dirty="0"/>
            <a:t>Is there a specific clause, practice, regulation or law that applies?</a:t>
          </a:r>
        </a:p>
      </dsp:txBody>
      <dsp:txXfrm>
        <a:off x="0" y="1312164"/>
        <a:ext cx="4340352" cy="1312164"/>
      </dsp:txXfrm>
    </dsp:sp>
    <dsp:sp modelId="{27BDEC42-6550-534B-9659-3FE9E6B74057}">
      <dsp:nvSpPr>
        <dsp:cNvPr id="0" name=""/>
        <dsp:cNvSpPr/>
      </dsp:nvSpPr>
      <dsp:spPr>
        <a:xfrm>
          <a:off x="0" y="2624328"/>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6D14BE-6957-5840-8B64-CEB4276BB010}">
      <dsp:nvSpPr>
        <dsp:cNvPr id="0" name=""/>
        <dsp:cNvSpPr/>
      </dsp:nvSpPr>
      <dsp:spPr>
        <a:xfrm>
          <a:off x="0" y="2624328"/>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dirty="0"/>
            <a:t>What is the monetary claim, if any?</a:t>
          </a:r>
        </a:p>
      </dsp:txBody>
      <dsp:txXfrm>
        <a:off x="0" y="2624328"/>
        <a:ext cx="4340352" cy="1312164"/>
      </dsp:txXfrm>
    </dsp:sp>
    <dsp:sp modelId="{E1CB3272-2E58-E545-A4DF-1165733B06A2}">
      <dsp:nvSpPr>
        <dsp:cNvPr id="0" name=""/>
        <dsp:cNvSpPr/>
      </dsp:nvSpPr>
      <dsp:spPr>
        <a:xfrm>
          <a:off x="0" y="3936492"/>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F1855C-4772-1347-9EB9-D069B567321E}">
      <dsp:nvSpPr>
        <dsp:cNvPr id="0" name=""/>
        <dsp:cNvSpPr/>
      </dsp:nvSpPr>
      <dsp:spPr>
        <a:xfrm>
          <a:off x="0" y="3936492"/>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dirty="0"/>
            <a:t>What are the relevant time limits? (Do you need an extension?)</a:t>
          </a:r>
        </a:p>
      </dsp:txBody>
      <dsp:txXfrm>
        <a:off x="0" y="3936492"/>
        <a:ext cx="4340352" cy="13121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BBB83-AEA1-3A40-98E9-EE6296636CBF}">
      <dsp:nvSpPr>
        <dsp:cNvPr id="0" name=""/>
        <dsp:cNvSpPr/>
      </dsp:nvSpPr>
      <dsp:spPr>
        <a:xfrm>
          <a:off x="0" y="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4B9680-0D86-4C49-B387-C4391C132D26}">
      <dsp:nvSpPr>
        <dsp:cNvPr id="0" name=""/>
        <dsp:cNvSpPr/>
      </dsp:nvSpPr>
      <dsp:spPr>
        <a:xfrm>
          <a:off x="0" y="0"/>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pPr>
          <a:r>
            <a:rPr lang="en-US" sz="3300" kern="1200"/>
            <a:t>When did it happen? (time, date, year)</a:t>
          </a:r>
        </a:p>
      </dsp:txBody>
      <dsp:txXfrm>
        <a:off x="0" y="0"/>
        <a:ext cx="4340352" cy="1312164"/>
      </dsp:txXfrm>
    </dsp:sp>
    <dsp:sp modelId="{D30848C1-33AC-414A-9C5C-1B002F710D44}">
      <dsp:nvSpPr>
        <dsp:cNvPr id="0" name=""/>
        <dsp:cNvSpPr/>
      </dsp:nvSpPr>
      <dsp:spPr>
        <a:xfrm>
          <a:off x="0" y="1312164"/>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01D5FF-3538-BE4D-9AEA-8F4813F9660C}">
      <dsp:nvSpPr>
        <dsp:cNvPr id="0" name=""/>
        <dsp:cNvSpPr/>
      </dsp:nvSpPr>
      <dsp:spPr>
        <a:xfrm>
          <a:off x="0" y="1312164"/>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pPr>
          <a:r>
            <a:rPr lang="en-US" sz="3300" kern="1200"/>
            <a:t>When did it become a dispute?</a:t>
          </a:r>
        </a:p>
      </dsp:txBody>
      <dsp:txXfrm>
        <a:off x="0" y="1312164"/>
        <a:ext cx="4340352" cy="1312164"/>
      </dsp:txXfrm>
    </dsp:sp>
    <dsp:sp modelId="{27BDEC42-6550-534B-9659-3FE9E6B74057}">
      <dsp:nvSpPr>
        <dsp:cNvPr id="0" name=""/>
        <dsp:cNvSpPr/>
      </dsp:nvSpPr>
      <dsp:spPr>
        <a:xfrm>
          <a:off x="0" y="2624328"/>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6D14BE-6957-5840-8B64-CEB4276BB010}">
      <dsp:nvSpPr>
        <dsp:cNvPr id="0" name=""/>
        <dsp:cNvSpPr/>
      </dsp:nvSpPr>
      <dsp:spPr>
        <a:xfrm>
          <a:off x="0" y="2624328"/>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pPr>
          <a:r>
            <a:rPr lang="en-US" sz="3300" kern="1200"/>
            <a:t>When did the employer issue the discipline?</a:t>
          </a:r>
        </a:p>
      </dsp:txBody>
      <dsp:txXfrm>
        <a:off x="0" y="2624328"/>
        <a:ext cx="4340352" cy="1312164"/>
      </dsp:txXfrm>
    </dsp:sp>
    <dsp:sp modelId="{E1CB3272-2E58-E545-A4DF-1165733B06A2}">
      <dsp:nvSpPr>
        <dsp:cNvPr id="0" name=""/>
        <dsp:cNvSpPr/>
      </dsp:nvSpPr>
      <dsp:spPr>
        <a:xfrm>
          <a:off x="0" y="3936492"/>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F1855C-4772-1347-9EB9-D069B567321E}">
      <dsp:nvSpPr>
        <dsp:cNvPr id="0" name=""/>
        <dsp:cNvSpPr/>
      </dsp:nvSpPr>
      <dsp:spPr>
        <a:xfrm>
          <a:off x="0" y="3936492"/>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pPr>
          <a:r>
            <a:rPr lang="en-US" sz="3300" kern="1200"/>
            <a:t>When are you going to become involved?</a:t>
          </a:r>
        </a:p>
      </dsp:txBody>
      <dsp:txXfrm>
        <a:off x="0" y="3936492"/>
        <a:ext cx="4340352" cy="13121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51616-3237-DC47-AED9-B21EF76D172F}">
      <dsp:nvSpPr>
        <dsp:cNvPr id="0" name=""/>
        <dsp:cNvSpPr/>
      </dsp:nvSpPr>
      <dsp:spPr>
        <a:xfrm>
          <a:off x="0" y="2562"/>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3D53E0-238C-DA4A-8824-E90387B22013}">
      <dsp:nvSpPr>
        <dsp:cNvPr id="0" name=""/>
        <dsp:cNvSpPr/>
      </dsp:nvSpPr>
      <dsp:spPr>
        <a:xfrm>
          <a:off x="0" y="2562"/>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100000"/>
            </a:lnSpc>
            <a:spcBef>
              <a:spcPct val="0"/>
            </a:spcBef>
            <a:spcAft>
              <a:spcPct val="35000"/>
            </a:spcAft>
            <a:buNone/>
          </a:pPr>
          <a:r>
            <a:rPr lang="en-US" sz="3100" kern="1200" dirty="0"/>
            <a:t>Where did the event or the cause of the grievance happen?</a:t>
          </a:r>
        </a:p>
      </dsp:txBody>
      <dsp:txXfrm>
        <a:off x="0" y="2562"/>
        <a:ext cx="4340352" cy="1747843"/>
      </dsp:txXfrm>
    </dsp:sp>
    <dsp:sp modelId="{4AC5F691-4A20-2742-A1F4-77F24D2C522B}">
      <dsp:nvSpPr>
        <dsp:cNvPr id="0" name=""/>
        <dsp:cNvSpPr/>
      </dsp:nvSpPr>
      <dsp:spPr>
        <a:xfrm>
          <a:off x="0" y="1750406"/>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7975D-661D-3C4A-B001-FC1C3ED2619F}">
      <dsp:nvSpPr>
        <dsp:cNvPr id="0" name=""/>
        <dsp:cNvSpPr/>
      </dsp:nvSpPr>
      <dsp:spPr>
        <a:xfrm>
          <a:off x="0" y="1750406"/>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100000"/>
            </a:lnSpc>
            <a:spcBef>
              <a:spcPct val="0"/>
            </a:spcBef>
            <a:spcAft>
              <a:spcPct val="35000"/>
            </a:spcAft>
            <a:buNone/>
          </a:pPr>
          <a:r>
            <a:rPr lang="en-US" sz="3100" kern="1200" dirty="0"/>
            <a:t>Jurisdiction (Yard, Road, Bunkhouse, a siding)</a:t>
          </a:r>
        </a:p>
      </dsp:txBody>
      <dsp:txXfrm>
        <a:off x="0" y="1750406"/>
        <a:ext cx="4340352" cy="1747843"/>
      </dsp:txXfrm>
    </dsp:sp>
    <dsp:sp modelId="{E857A136-5E88-E049-8F1C-022ABCCA145E}">
      <dsp:nvSpPr>
        <dsp:cNvPr id="0" name=""/>
        <dsp:cNvSpPr/>
      </dsp:nvSpPr>
      <dsp:spPr>
        <a:xfrm>
          <a:off x="0" y="3498249"/>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66DD88-8A76-054D-9EDA-A752AE9552B6}">
      <dsp:nvSpPr>
        <dsp:cNvPr id="0" name=""/>
        <dsp:cNvSpPr/>
      </dsp:nvSpPr>
      <dsp:spPr>
        <a:xfrm>
          <a:off x="0" y="3498249"/>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100000"/>
            </a:lnSpc>
            <a:spcBef>
              <a:spcPct val="0"/>
            </a:spcBef>
            <a:spcAft>
              <a:spcPct val="35000"/>
            </a:spcAft>
            <a:buNone/>
          </a:pPr>
          <a:r>
            <a:rPr lang="en-US" sz="3100" kern="1200" dirty="0"/>
            <a:t>Where was the griever situated (the witness, if any), at the relevant time?</a:t>
          </a:r>
        </a:p>
      </dsp:txBody>
      <dsp:txXfrm>
        <a:off x="0" y="3498249"/>
        <a:ext cx="4340352" cy="17478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51616-3237-DC47-AED9-B21EF76D172F}">
      <dsp:nvSpPr>
        <dsp:cNvPr id="0" name=""/>
        <dsp:cNvSpPr/>
      </dsp:nvSpPr>
      <dsp:spPr>
        <a:xfrm>
          <a:off x="0" y="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3D53E0-238C-DA4A-8824-E90387B22013}">
      <dsp:nvSpPr>
        <dsp:cNvPr id="0" name=""/>
        <dsp:cNvSpPr/>
      </dsp:nvSpPr>
      <dsp:spPr>
        <a:xfrm>
          <a:off x="0" y="0"/>
          <a:ext cx="4340352" cy="2624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100000"/>
            </a:lnSpc>
            <a:spcBef>
              <a:spcPct val="0"/>
            </a:spcBef>
            <a:spcAft>
              <a:spcPct val="35000"/>
            </a:spcAft>
            <a:buNone/>
          </a:pPr>
          <a:r>
            <a:rPr lang="en-US" sz="3700" kern="1200" dirty="0"/>
            <a:t>Why is this considered to be a grievance?</a:t>
          </a:r>
        </a:p>
      </dsp:txBody>
      <dsp:txXfrm>
        <a:off x="0" y="0"/>
        <a:ext cx="4340352" cy="2624328"/>
      </dsp:txXfrm>
    </dsp:sp>
    <dsp:sp modelId="{4AC5F691-4A20-2742-A1F4-77F24D2C522B}">
      <dsp:nvSpPr>
        <dsp:cNvPr id="0" name=""/>
        <dsp:cNvSpPr/>
      </dsp:nvSpPr>
      <dsp:spPr>
        <a:xfrm>
          <a:off x="0" y="2624328"/>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7975D-661D-3C4A-B001-FC1C3ED2619F}">
      <dsp:nvSpPr>
        <dsp:cNvPr id="0" name=""/>
        <dsp:cNvSpPr/>
      </dsp:nvSpPr>
      <dsp:spPr>
        <a:xfrm>
          <a:off x="0" y="2624328"/>
          <a:ext cx="4340352" cy="2624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100000"/>
            </a:lnSpc>
            <a:spcBef>
              <a:spcPct val="0"/>
            </a:spcBef>
            <a:spcAft>
              <a:spcPct val="35000"/>
            </a:spcAft>
            <a:buNone/>
          </a:pPr>
          <a:r>
            <a:rPr lang="en-US" sz="3700" kern="1200" dirty="0"/>
            <a:t>Why did the problem occur? (What was the cause of the problem?)</a:t>
          </a:r>
        </a:p>
      </dsp:txBody>
      <dsp:txXfrm>
        <a:off x="0" y="2624328"/>
        <a:ext cx="4340352" cy="26243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51616-3237-DC47-AED9-B21EF76D172F}">
      <dsp:nvSpPr>
        <dsp:cNvPr id="0" name=""/>
        <dsp:cNvSpPr/>
      </dsp:nvSpPr>
      <dsp:spPr>
        <a:xfrm>
          <a:off x="0" y="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3D53E0-238C-DA4A-8824-E90387B22013}">
      <dsp:nvSpPr>
        <dsp:cNvPr id="0" name=""/>
        <dsp:cNvSpPr/>
      </dsp:nvSpPr>
      <dsp:spPr>
        <a:xfrm>
          <a:off x="0" y="0"/>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dirty="0"/>
            <a:t>Is there something that the grievance is supposed to obtain</a:t>
          </a:r>
        </a:p>
      </dsp:txBody>
      <dsp:txXfrm>
        <a:off x="0" y="0"/>
        <a:ext cx="4340352" cy="1312164"/>
      </dsp:txXfrm>
    </dsp:sp>
    <dsp:sp modelId="{4AC5F691-4A20-2742-A1F4-77F24D2C522B}">
      <dsp:nvSpPr>
        <dsp:cNvPr id="0" name=""/>
        <dsp:cNvSpPr/>
      </dsp:nvSpPr>
      <dsp:spPr>
        <a:xfrm>
          <a:off x="0" y="1312164"/>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7975D-661D-3C4A-B001-FC1C3ED2619F}">
      <dsp:nvSpPr>
        <dsp:cNvPr id="0" name=""/>
        <dsp:cNvSpPr/>
      </dsp:nvSpPr>
      <dsp:spPr>
        <a:xfrm>
          <a:off x="0" y="1312164"/>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dirty="0"/>
            <a:t>Does the griever want something?</a:t>
          </a:r>
        </a:p>
      </dsp:txBody>
      <dsp:txXfrm>
        <a:off x="0" y="1312164"/>
        <a:ext cx="4340352" cy="1312164"/>
      </dsp:txXfrm>
    </dsp:sp>
    <dsp:sp modelId="{213045C9-4ECC-6F47-8173-987F78CCCC18}">
      <dsp:nvSpPr>
        <dsp:cNvPr id="0" name=""/>
        <dsp:cNvSpPr/>
      </dsp:nvSpPr>
      <dsp:spPr>
        <a:xfrm>
          <a:off x="0" y="2624328"/>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813250-41EE-D34B-8BF2-423F8E181ED4}">
      <dsp:nvSpPr>
        <dsp:cNvPr id="0" name=""/>
        <dsp:cNvSpPr/>
      </dsp:nvSpPr>
      <dsp:spPr>
        <a:xfrm>
          <a:off x="0" y="2624328"/>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SzPts val="1200"/>
            <a:buFont typeface="Courier New" panose="02070309020205020404" pitchFamily="49" charset="0"/>
            <a:buNone/>
          </a:pPr>
          <a:r>
            <a:rPr lang="en-US" sz="2500" kern="1200" dirty="0"/>
            <a:t>Does the Union want something?</a:t>
          </a:r>
        </a:p>
      </dsp:txBody>
      <dsp:txXfrm>
        <a:off x="0" y="2624328"/>
        <a:ext cx="4340352" cy="1312164"/>
      </dsp:txXfrm>
    </dsp:sp>
    <dsp:sp modelId="{D9D73137-E044-AF48-8418-73D341167E76}">
      <dsp:nvSpPr>
        <dsp:cNvPr id="0" name=""/>
        <dsp:cNvSpPr/>
      </dsp:nvSpPr>
      <dsp:spPr>
        <a:xfrm>
          <a:off x="0" y="3936492"/>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BE3348-486F-6242-9A1C-7E6F803971D6}">
      <dsp:nvSpPr>
        <dsp:cNvPr id="0" name=""/>
        <dsp:cNvSpPr/>
      </dsp:nvSpPr>
      <dsp:spPr>
        <a:xfrm>
          <a:off x="0" y="3936492"/>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SzPts val="1200"/>
            <a:buFont typeface="Courier New" panose="02070309020205020404" pitchFamily="49" charset="0"/>
            <a:buNone/>
          </a:pPr>
          <a:r>
            <a:rPr lang="en-US" sz="2500" kern="1200"/>
            <a:t>Does the Employer want something?</a:t>
          </a:r>
          <a:endParaRPr lang="en-US" sz="2500" kern="1200" dirty="0"/>
        </a:p>
      </dsp:txBody>
      <dsp:txXfrm>
        <a:off x="0" y="3936492"/>
        <a:ext cx="4340352" cy="13121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51616-3237-DC47-AED9-B21EF76D172F}">
      <dsp:nvSpPr>
        <dsp:cNvPr id="0" name=""/>
        <dsp:cNvSpPr/>
      </dsp:nvSpPr>
      <dsp:spPr>
        <a:xfrm>
          <a:off x="0" y="64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3D53E0-238C-DA4A-8824-E90387B22013}">
      <dsp:nvSpPr>
        <dsp:cNvPr id="0" name=""/>
        <dsp:cNvSpPr/>
      </dsp:nvSpPr>
      <dsp:spPr>
        <a:xfrm>
          <a:off x="0" y="640"/>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None/>
          </a:pPr>
          <a:r>
            <a:rPr lang="en-US" sz="1500" kern="1200" dirty="0"/>
            <a:t>Copy of the contract clause, regulation, policy, or law involved.</a:t>
          </a:r>
        </a:p>
      </dsp:txBody>
      <dsp:txXfrm>
        <a:off x="0" y="640"/>
        <a:ext cx="4340352" cy="749624"/>
      </dsp:txXfrm>
    </dsp:sp>
    <dsp:sp modelId="{4AC5F691-4A20-2742-A1F4-77F24D2C522B}">
      <dsp:nvSpPr>
        <dsp:cNvPr id="0" name=""/>
        <dsp:cNvSpPr/>
      </dsp:nvSpPr>
      <dsp:spPr>
        <a:xfrm>
          <a:off x="0" y="750265"/>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7975D-661D-3C4A-B001-FC1C3ED2619F}">
      <dsp:nvSpPr>
        <dsp:cNvPr id="0" name=""/>
        <dsp:cNvSpPr/>
      </dsp:nvSpPr>
      <dsp:spPr>
        <a:xfrm>
          <a:off x="0" y="750265"/>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None/>
          </a:pPr>
          <a:r>
            <a:rPr lang="en-US" sz="1500" kern="1200" dirty="0"/>
            <a:t>Copy of the disputed claim.</a:t>
          </a:r>
        </a:p>
      </dsp:txBody>
      <dsp:txXfrm>
        <a:off x="0" y="750265"/>
        <a:ext cx="4340352" cy="749624"/>
      </dsp:txXfrm>
    </dsp:sp>
    <dsp:sp modelId="{213045C9-4ECC-6F47-8173-987F78CCCC18}">
      <dsp:nvSpPr>
        <dsp:cNvPr id="0" name=""/>
        <dsp:cNvSpPr/>
      </dsp:nvSpPr>
      <dsp:spPr>
        <a:xfrm>
          <a:off x="0" y="149989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813250-41EE-D34B-8BF2-423F8E181ED4}">
      <dsp:nvSpPr>
        <dsp:cNvPr id="0" name=""/>
        <dsp:cNvSpPr/>
      </dsp:nvSpPr>
      <dsp:spPr>
        <a:xfrm>
          <a:off x="0" y="1499890"/>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SzPts val="1200"/>
            <a:buFont typeface="Courier New" panose="02070309020205020404" pitchFamily="49" charset="0"/>
            <a:buNone/>
          </a:pPr>
          <a:r>
            <a:rPr lang="en-US" sz="1500" kern="1200" dirty="0"/>
            <a:t>Copy of the past record (discipline, demerits, etc.).</a:t>
          </a:r>
        </a:p>
      </dsp:txBody>
      <dsp:txXfrm>
        <a:off x="0" y="1499890"/>
        <a:ext cx="4340352" cy="749624"/>
      </dsp:txXfrm>
    </dsp:sp>
    <dsp:sp modelId="{D9D73137-E044-AF48-8418-73D341167E76}">
      <dsp:nvSpPr>
        <dsp:cNvPr id="0" name=""/>
        <dsp:cNvSpPr/>
      </dsp:nvSpPr>
      <dsp:spPr>
        <a:xfrm>
          <a:off x="0" y="2249515"/>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BE3348-486F-6242-9A1C-7E6F803971D6}">
      <dsp:nvSpPr>
        <dsp:cNvPr id="0" name=""/>
        <dsp:cNvSpPr/>
      </dsp:nvSpPr>
      <dsp:spPr>
        <a:xfrm>
          <a:off x="0" y="2249515"/>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SzPts val="1200"/>
            <a:buFont typeface="Courier New" panose="02070309020205020404" pitchFamily="49" charset="0"/>
            <a:buNone/>
          </a:pPr>
          <a:r>
            <a:rPr lang="en-US" sz="1500" kern="1200" dirty="0"/>
            <a:t>Copy of medical files (if necessary, possibly written authority from </a:t>
          </a:r>
          <a:r>
            <a:rPr lang="en-US" sz="1500" kern="1200" dirty="0" err="1"/>
            <a:t>grievor</a:t>
          </a:r>
          <a:r>
            <a:rPr lang="en-US" sz="1500" kern="1200" dirty="0"/>
            <a:t>)</a:t>
          </a:r>
        </a:p>
      </dsp:txBody>
      <dsp:txXfrm>
        <a:off x="0" y="2249515"/>
        <a:ext cx="4340352" cy="749624"/>
      </dsp:txXfrm>
    </dsp:sp>
    <dsp:sp modelId="{15399A00-580B-E94F-9C9C-EE43B1111D58}">
      <dsp:nvSpPr>
        <dsp:cNvPr id="0" name=""/>
        <dsp:cNvSpPr/>
      </dsp:nvSpPr>
      <dsp:spPr>
        <a:xfrm>
          <a:off x="0" y="299914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A3F57A-F5CF-8B41-B7F6-E323E807AC4F}">
      <dsp:nvSpPr>
        <dsp:cNvPr id="0" name=""/>
        <dsp:cNvSpPr/>
      </dsp:nvSpPr>
      <dsp:spPr>
        <a:xfrm>
          <a:off x="0" y="2999140"/>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SzPts val="1200"/>
            <a:buFont typeface="Courier New" panose="02070309020205020404" pitchFamily="49" charset="0"/>
            <a:buNone/>
          </a:pPr>
          <a:r>
            <a:rPr lang="en-US" sz="1500" kern="1200" dirty="0"/>
            <a:t>Copies of reports, seniority list, etc.</a:t>
          </a:r>
        </a:p>
      </dsp:txBody>
      <dsp:txXfrm>
        <a:off x="0" y="2999140"/>
        <a:ext cx="4340352" cy="749624"/>
      </dsp:txXfrm>
    </dsp:sp>
    <dsp:sp modelId="{40D91E2E-4EFD-0E4D-A4F6-96714FBA8076}">
      <dsp:nvSpPr>
        <dsp:cNvPr id="0" name=""/>
        <dsp:cNvSpPr/>
      </dsp:nvSpPr>
      <dsp:spPr>
        <a:xfrm>
          <a:off x="0" y="3748765"/>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7BF495-281B-5740-8823-70EDE14DC107}">
      <dsp:nvSpPr>
        <dsp:cNvPr id="0" name=""/>
        <dsp:cNvSpPr/>
      </dsp:nvSpPr>
      <dsp:spPr>
        <a:xfrm>
          <a:off x="0" y="3748765"/>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SzPts val="1200"/>
            <a:buFont typeface="Courier New" panose="02070309020205020404" pitchFamily="49" charset="0"/>
            <a:buNone/>
          </a:pPr>
          <a:r>
            <a:rPr lang="en-US" sz="1500" kern="1200"/>
            <a:t>Pictures or schematics of the event or location.</a:t>
          </a:r>
          <a:endParaRPr lang="en-US" sz="1500" kern="1200" dirty="0"/>
        </a:p>
      </dsp:txBody>
      <dsp:txXfrm>
        <a:off x="0" y="3748765"/>
        <a:ext cx="4340352" cy="749624"/>
      </dsp:txXfrm>
    </dsp:sp>
    <dsp:sp modelId="{45C0986A-667B-FE48-9FA0-DA549148E43B}">
      <dsp:nvSpPr>
        <dsp:cNvPr id="0" name=""/>
        <dsp:cNvSpPr/>
      </dsp:nvSpPr>
      <dsp:spPr>
        <a:xfrm>
          <a:off x="0" y="449839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DDE7E4-3CA8-B744-BE4C-B3C40077CC27}">
      <dsp:nvSpPr>
        <dsp:cNvPr id="0" name=""/>
        <dsp:cNvSpPr/>
      </dsp:nvSpPr>
      <dsp:spPr>
        <a:xfrm>
          <a:off x="0" y="4498390"/>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SzPts val="1200"/>
            <a:buFont typeface="Courier New" panose="02070309020205020404" pitchFamily="49" charset="0"/>
            <a:buNone/>
          </a:pPr>
          <a:r>
            <a:rPr lang="en-US" sz="1500" kern="1200"/>
            <a:t>Company evidence (if any) such as formal statements, memos, taped conversations, Q-Tron downloads, video, etc.</a:t>
          </a:r>
          <a:endParaRPr lang="en-US" sz="1500" kern="1200" dirty="0"/>
        </a:p>
      </dsp:txBody>
      <dsp:txXfrm>
        <a:off x="0" y="4498390"/>
        <a:ext cx="4340352" cy="7496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476142-2557-294D-92A5-8428A214C450}" type="datetimeFigureOut">
              <a:rPr lang="en-US" smtClean="0"/>
              <a:t>6/5/24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ECF6B-5872-274D-B11A-89BEFEF0F1DD}" type="slidenum">
              <a:rPr lang="en-US" smtClean="0"/>
              <a:t>‹#›</a:t>
            </a:fld>
            <a:endParaRPr lang="en-US"/>
          </a:p>
        </p:txBody>
      </p:sp>
    </p:spTree>
    <p:extLst>
      <p:ext uri="{BB962C8B-B14F-4D97-AF65-F5344CB8AC3E}">
        <p14:creationId xmlns:p14="http://schemas.microsoft.com/office/powerpoint/2010/main" val="3648076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youtu.be/DGr504hIYhw"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youtu.be/R1vskiVDwl4"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croa.com/PDFAWARDS/CR3679.pdf"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croa.com/PDFAWARDS/CR3680.pdf"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a:t>
            </a:fld>
            <a:endParaRPr lang="en-US"/>
          </a:p>
        </p:txBody>
      </p:sp>
    </p:spTree>
    <p:extLst>
      <p:ext uri="{BB962C8B-B14F-4D97-AF65-F5344CB8AC3E}">
        <p14:creationId xmlns:p14="http://schemas.microsoft.com/office/powerpoint/2010/main" val="2615598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a:t>
            </a:fld>
            <a:endParaRPr lang="en-US"/>
          </a:p>
        </p:txBody>
      </p:sp>
    </p:spTree>
    <p:extLst>
      <p:ext uri="{BB962C8B-B14F-4D97-AF65-F5344CB8AC3E}">
        <p14:creationId xmlns:p14="http://schemas.microsoft.com/office/powerpoint/2010/main" val="37053303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7 - Transfer the File to the General Chair pages 120-122</a:t>
            </a:r>
          </a:p>
          <a:p>
            <a:endParaRPr lang="en-US" dirty="0"/>
          </a:p>
          <a:p>
            <a:r>
              <a:rPr lang="en-US" dirty="0"/>
              <a:t>Correct answer is:</a:t>
            </a:r>
          </a:p>
          <a:p>
            <a:endParaRPr lang="en-US" dirty="0"/>
          </a:p>
          <a:p>
            <a:r>
              <a:rPr lang="en-US" b="1" dirty="0"/>
              <a:t>Each General Chair and General Committee may have developed their own practices on administering grievances</a:t>
            </a:r>
          </a:p>
          <a:p>
            <a:endParaRPr lang="en-US" b="1" dirty="0"/>
          </a:p>
          <a:p>
            <a:r>
              <a:rPr lang="en-US" b="1" dirty="0"/>
              <a:t>A General Committee may have their own bylaws pertaining to the handling of grievances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r>
              <a:rPr lang="en-US" dirty="0"/>
              <a:t>Top Up to include:</a:t>
            </a:r>
          </a:p>
          <a:p>
            <a:r>
              <a:rPr lang="en-US" b="0" dirty="0"/>
              <a:t>You should familiarize yourself with how the General Chair or General Committee has chosen to administer grievances.</a:t>
            </a:r>
          </a:p>
          <a:p>
            <a:pPr algn="l"/>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100</a:t>
            </a:fld>
            <a:endParaRPr lang="en-US"/>
          </a:p>
        </p:txBody>
      </p:sp>
    </p:spTree>
    <p:extLst>
      <p:ext uri="{BB962C8B-B14F-4D97-AF65-F5344CB8AC3E}">
        <p14:creationId xmlns:p14="http://schemas.microsoft.com/office/powerpoint/2010/main" val="39361351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7 - Transfer the File to the General Chair pages 120-122</a:t>
            </a:r>
          </a:p>
          <a:p>
            <a:endParaRPr lang="en-US" dirty="0"/>
          </a:p>
          <a:p>
            <a:r>
              <a:rPr lang="en-US" dirty="0"/>
              <a:t>Correct answer 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the Local Chair or griever for more information as needed.</a:t>
            </a:r>
          </a:p>
          <a:p>
            <a:endParaRPr lang="en-US" b="1" dirty="0"/>
          </a:p>
          <a:p>
            <a:endParaRPr lang="en-US" dirty="0"/>
          </a:p>
          <a:p>
            <a:r>
              <a:rPr lang="en-US" dirty="0"/>
              <a:t>Top Up to include:</a:t>
            </a:r>
          </a:p>
          <a:p>
            <a:pPr algn="l"/>
            <a:r>
              <a:rPr lang="en-US" b="0" i="0" u="none" strike="noStrike" baseline="0" dirty="0">
                <a:latin typeface="ArialMT"/>
              </a:rPr>
              <a:t>Upon receipt of a grievance file, the General Chair will review the facts of the</a:t>
            </a:r>
          </a:p>
          <a:p>
            <a:pPr algn="l"/>
            <a:r>
              <a:rPr lang="en-US" b="0" i="0" u="none" strike="noStrike" baseline="0" dirty="0">
                <a:latin typeface="ArialMT"/>
              </a:rPr>
              <a:t>grievance and depending on the circumstances may ask the Local Chair or the</a:t>
            </a:r>
          </a:p>
          <a:p>
            <a:pPr algn="l"/>
            <a:r>
              <a:rPr lang="en-US" b="0" i="0" u="none" strike="noStrike" baseline="0" dirty="0">
                <a:latin typeface="ArialMT"/>
              </a:rPr>
              <a:t>griever for additional information. They may possibly request a signed “release of information” form from the griever so the Union may access certain private files in the possession of the employer, or perhaps in possession by a medical</a:t>
            </a:r>
          </a:p>
          <a:p>
            <a:pPr algn="l"/>
            <a:r>
              <a:rPr lang="en-US" b="0" i="0" u="none" strike="noStrike" baseline="0" dirty="0">
                <a:latin typeface="ArialMT"/>
              </a:rPr>
              <a:t>practitioner who is involved with the griever. The General Chair will generally</a:t>
            </a:r>
          </a:p>
          <a:p>
            <a:pPr algn="l"/>
            <a:r>
              <a:rPr lang="en-US" b="0" i="0" u="none" strike="noStrike" baseline="0" dirty="0">
                <a:latin typeface="ArialMT"/>
              </a:rPr>
              <a:t>communicate through the Local Chair and may not, unless the circumstances</a:t>
            </a:r>
          </a:p>
          <a:p>
            <a:pPr algn="l"/>
            <a:r>
              <a:rPr lang="en-US" b="0" i="0" u="none" strike="noStrike" baseline="0" dirty="0">
                <a:latin typeface="ArialMT"/>
              </a:rPr>
              <a:t>warrant, communicate directly with a griever.</a:t>
            </a:r>
          </a:p>
          <a:p>
            <a:pPr algn="l"/>
            <a:endParaRPr lang="en-US" dirty="0">
              <a:latin typeface="ArialMT"/>
            </a:endParaRPr>
          </a:p>
          <a:p>
            <a:pPr algn="l"/>
            <a:r>
              <a:rPr lang="en-US" dirty="0">
                <a:latin typeface="ArialMT"/>
              </a:rPr>
              <a:t>The General Chair may also </a:t>
            </a:r>
            <a:r>
              <a:rPr lang="en-US" b="0" i="0" u="none" strike="noStrike" baseline="0" dirty="0">
                <a:latin typeface="ArialMT"/>
              </a:rPr>
              <a:t>determine that there is no merit to the facts of the instant case. In this situation they will normally write back to the Local Chair explaining that decision. In such a case the file will normally be closed and not progressed any further.</a:t>
            </a:r>
            <a:endParaRPr lang="en-US" dirty="0"/>
          </a:p>
          <a:p>
            <a:pPr algn="l"/>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101</a:t>
            </a:fld>
            <a:endParaRPr lang="en-US"/>
          </a:p>
        </p:txBody>
      </p:sp>
    </p:spTree>
    <p:extLst>
      <p:ext uri="{BB962C8B-B14F-4D97-AF65-F5344CB8AC3E}">
        <p14:creationId xmlns:p14="http://schemas.microsoft.com/office/powerpoint/2010/main" val="23566135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7 - Transfer the File to the General Chair pages 120-122</a:t>
            </a:r>
          </a:p>
          <a:p>
            <a:endParaRPr lang="en-US" dirty="0"/>
          </a:p>
          <a:p>
            <a:r>
              <a:rPr lang="en-US" dirty="0"/>
              <a:t>Correct answer is:</a:t>
            </a:r>
          </a:p>
          <a:p>
            <a:endParaRPr lang="en-US" dirty="0"/>
          </a:p>
          <a:p>
            <a:r>
              <a:rPr lang="en-US" b="1" dirty="0"/>
              <a:t>CA’s can determine when the grievance process officially starts.</a:t>
            </a:r>
          </a:p>
          <a:p>
            <a:endParaRPr lang="en-US" b="1" dirty="0"/>
          </a:p>
          <a:p>
            <a:r>
              <a:rPr lang="en-US" b="1" dirty="0"/>
              <a:t>Some CA’s can call for a ‘joint conference’ between the General Chair and the employer.</a:t>
            </a:r>
          </a:p>
          <a:p>
            <a:endParaRPr lang="en-US" dirty="0"/>
          </a:p>
          <a:p>
            <a:r>
              <a:rPr lang="en-US" dirty="0"/>
              <a:t>Top Up to include:</a:t>
            </a:r>
          </a:p>
          <a:p>
            <a:r>
              <a:rPr lang="en-US" dirty="0"/>
              <a:t>This is the time to discuss the importance of the CA to the learners.</a:t>
            </a:r>
          </a:p>
          <a:p>
            <a:r>
              <a:rPr lang="en-US" dirty="0"/>
              <a:t>Timing, special processes, FMCS, grievance meetings, etc.</a:t>
            </a:r>
          </a:p>
          <a:p>
            <a:endParaRPr lang="en-US" dirty="0"/>
          </a:p>
          <a:p>
            <a:r>
              <a:rPr lang="en-US" dirty="0"/>
              <a:t>There are some Collective Agreements that begin the grievance process at the</a:t>
            </a:r>
          </a:p>
          <a:p>
            <a:r>
              <a:rPr lang="en-US" dirty="0"/>
              <a:t>General Chair’s level, when involving discharge, suspension, demerit marks in</a:t>
            </a:r>
          </a:p>
          <a:p>
            <a:r>
              <a:rPr lang="en-US" dirty="0"/>
              <a:t>excess of 30 and restrictions. In these circumstances it is particularly important</a:t>
            </a:r>
          </a:p>
          <a:p>
            <a:r>
              <a:rPr lang="en-US" dirty="0"/>
              <a:t>that the General Chair receives all of the relevant information and documentation,</a:t>
            </a:r>
          </a:p>
          <a:p>
            <a:r>
              <a:rPr lang="en-US" dirty="0"/>
              <a:t>and all done in a timely manner.</a:t>
            </a:r>
          </a:p>
          <a:p>
            <a:r>
              <a:rPr lang="en-US" dirty="0"/>
              <a:t>There are specific time limits involved at this level of grievance handling. Some</a:t>
            </a:r>
          </a:p>
          <a:p>
            <a:r>
              <a:rPr lang="en-US" dirty="0"/>
              <a:t>Collective Agreements call for a “joint conference” between the General Chair and</a:t>
            </a:r>
          </a:p>
          <a:p>
            <a:r>
              <a:rPr lang="en-US" dirty="0"/>
              <a:t>the employer once the grievance has been advanced by the General Chair. The</a:t>
            </a:r>
          </a:p>
          <a:p>
            <a:r>
              <a:rPr lang="en-US" dirty="0"/>
              <a:t>purpose of these meetings is to possibly settle the grievance.</a:t>
            </a:r>
          </a:p>
          <a:p>
            <a:r>
              <a:rPr lang="en-US" dirty="0"/>
              <a:t>In most cases the General Chair will have discussions with senior managers about</a:t>
            </a:r>
          </a:p>
          <a:p>
            <a:r>
              <a:rPr lang="en-US" dirty="0"/>
              <a:t>the grievance, regardless of whether or not there is any likelihood of settlement. It</a:t>
            </a:r>
          </a:p>
          <a:p>
            <a:r>
              <a:rPr lang="en-US" dirty="0"/>
              <a:t>is very important that the General Chair is aware of all the facts, and anything that has taken place since the filing of the grievance, and which may be related to the</a:t>
            </a:r>
          </a:p>
          <a:p>
            <a:r>
              <a:rPr lang="en-US" dirty="0"/>
              <a:t>dispute. This is particularly important in cases of discharge or significant discipline.</a:t>
            </a:r>
          </a:p>
          <a:p>
            <a:pPr algn="l"/>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102</a:t>
            </a:fld>
            <a:endParaRPr lang="en-US"/>
          </a:p>
        </p:txBody>
      </p:sp>
    </p:spTree>
    <p:extLst>
      <p:ext uri="{BB962C8B-B14F-4D97-AF65-F5344CB8AC3E}">
        <p14:creationId xmlns:p14="http://schemas.microsoft.com/office/powerpoint/2010/main" val="40706587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7 - Transfer the File to the General Chair pages 120-122</a:t>
            </a:r>
          </a:p>
          <a:p>
            <a:endParaRPr lang="en-US" dirty="0"/>
          </a:p>
          <a:p>
            <a:r>
              <a:rPr lang="en-US" dirty="0"/>
              <a:t>Correct answer 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False</a:t>
            </a:r>
          </a:p>
          <a:p>
            <a:endParaRPr lang="en-US" dirty="0"/>
          </a:p>
          <a:p>
            <a:r>
              <a:rPr lang="en-US" dirty="0"/>
              <a:t>Top Up to include:</a:t>
            </a:r>
          </a:p>
          <a:p>
            <a:r>
              <a:rPr lang="en-US" dirty="0"/>
              <a:t>That may be one outcome, but there are others:</a:t>
            </a:r>
          </a:p>
          <a:p>
            <a:endParaRPr lang="en-US" dirty="0"/>
          </a:p>
          <a:p>
            <a:r>
              <a:rPr lang="en-US" dirty="0"/>
              <a:t>Should the grievance be advanced by the General Chair and ultimately declined</a:t>
            </a:r>
          </a:p>
          <a:p>
            <a:r>
              <a:rPr lang="en-US" dirty="0"/>
              <a:t>by the employer, or not settled through joint discussions, there are really several</a:t>
            </a:r>
          </a:p>
          <a:p>
            <a:r>
              <a:rPr lang="en-US" dirty="0"/>
              <a:t>options at that point.</a:t>
            </a:r>
          </a:p>
          <a:p>
            <a:r>
              <a:rPr lang="en-US" dirty="0"/>
              <a:t>o Review and reconsider the facts and should there be insufficient merit to</a:t>
            </a:r>
          </a:p>
          <a:p>
            <a:r>
              <a:rPr lang="en-US" dirty="0"/>
              <a:t>proceed, the General Chair may close the file.</a:t>
            </a:r>
          </a:p>
          <a:p>
            <a:r>
              <a:rPr lang="en-US" dirty="0"/>
              <a:t>o The General Chair may want to continue to discuss the issue or issues with</a:t>
            </a:r>
          </a:p>
          <a:p>
            <a:r>
              <a:rPr lang="en-US" dirty="0"/>
              <a:t>the employer in an effort to obtain an acceptable settlement.</a:t>
            </a:r>
          </a:p>
          <a:p>
            <a:r>
              <a:rPr lang="en-US" dirty="0"/>
              <a:t>o The issue or issues are advanced to final and binding arbitration.</a:t>
            </a:r>
          </a:p>
          <a:p>
            <a:pPr algn="l"/>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103</a:t>
            </a:fld>
            <a:endParaRPr lang="en-US"/>
          </a:p>
        </p:txBody>
      </p:sp>
    </p:spTree>
    <p:extLst>
      <p:ext uri="{BB962C8B-B14F-4D97-AF65-F5344CB8AC3E}">
        <p14:creationId xmlns:p14="http://schemas.microsoft.com/office/powerpoint/2010/main" val="31733784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104</a:t>
            </a:fld>
            <a:endParaRPr lang="en-US"/>
          </a:p>
        </p:txBody>
      </p:sp>
    </p:spTree>
    <p:extLst>
      <p:ext uri="{BB962C8B-B14F-4D97-AF65-F5344CB8AC3E}">
        <p14:creationId xmlns:p14="http://schemas.microsoft.com/office/powerpoint/2010/main" val="29479990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CROA - page 122</a:t>
            </a:r>
          </a:p>
        </p:txBody>
      </p:sp>
      <p:sp>
        <p:nvSpPr>
          <p:cNvPr id="4" name="Slide Number Placeholder 3"/>
          <p:cNvSpPr>
            <a:spLocks noGrp="1"/>
          </p:cNvSpPr>
          <p:nvPr>
            <p:ph type="sldNum" sz="quarter" idx="5"/>
          </p:nvPr>
        </p:nvSpPr>
        <p:spPr/>
        <p:txBody>
          <a:bodyPr/>
          <a:lstStyle/>
          <a:p>
            <a:fld id="{450ECF6B-5872-274D-B11A-89BEFEF0F1DD}" type="slidenum">
              <a:rPr lang="en-US" smtClean="0"/>
              <a:t>105</a:t>
            </a:fld>
            <a:endParaRPr lang="en-US"/>
          </a:p>
        </p:txBody>
      </p:sp>
    </p:spTree>
    <p:extLst>
      <p:ext uri="{BB962C8B-B14F-4D97-AF65-F5344CB8AC3E}">
        <p14:creationId xmlns:p14="http://schemas.microsoft.com/office/powerpoint/2010/main" val="21336073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123</a:t>
            </a:r>
          </a:p>
        </p:txBody>
      </p:sp>
      <p:sp>
        <p:nvSpPr>
          <p:cNvPr id="4" name="Slide Number Placeholder 3"/>
          <p:cNvSpPr>
            <a:spLocks noGrp="1"/>
          </p:cNvSpPr>
          <p:nvPr>
            <p:ph type="sldNum" sz="quarter" idx="5"/>
          </p:nvPr>
        </p:nvSpPr>
        <p:spPr/>
        <p:txBody>
          <a:bodyPr/>
          <a:lstStyle/>
          <a:p>
            <a:fld id="{450ECF6B-5872-274D-B11A-89BEFEF0F1DD}" type="slidenum">
              <a:rPr lang="en-US" smtClean="0"/>
              <a:t>106</a:t>
            </a:fld>
            <a:endParaRPr lang="en-US"/>
          </a:p>
        </p:txBody>
      </p:sp>
    </p:spTree>
    <p:extLst>
      <p:ext uri="{BB962C8B-B14F-4D97-AF65-F5344CB8AC3E}">
        <p14:creationId xmlns:p14="http://schemas.microsoft.com/office/powerpoint/2010/main" val="27292941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 Judicata page 124</a:t>
            </a:r>
          </a:p>
        </p:txBody>
      </p:sp>
      <p:sp>
        <p:nvSpPr>
          <p:cNvPr id="4" name="Slide Number Placeholder 3"/>
          <p:cNvSpPr>
            <a:spLocks noGrp="1"/>
          </p:cNvSpPr>
          <p:nvPr>
            <p:ph type="sldNum" sz="quarter" idx="5"/>
          </p:nvPr>
        </p:nvSpPr>
        <p:spPr/>
        <p:txBody>
          <a:bodyPr/>
          <a:lstStyle/>
          <a:p>
            <a:fld id="{450ECF6B-5872-274D-B11A-89BEFEF0F1DD}" type="slidenum">
              <a:rPr lang="en-US" smtClean="0"/>
              <a:t>107</a:t>
            </a:fld>
            <a:endParaRPr lang="en-US"/>
          </a:p>
        </p:txBody>
      </p:sp>
    </p:spTree>
    <p:extLst>
      <p:ext uri="{BB962C8B-B14F-4D97-AF65-F5344CB8AC3E}">
        <p14:creationId xmlns:p14="http://schemas.microsoft.com/office/powerpoint/2010/main" val="40359236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to Action page 126</a:t>
            </a:r>
          </a:p>
        </p:txBody>
      </p:sp>
      <p:sp>
        <p:nvSpPr>
          <p:cNvPr id="4" name="Slide Number Placeholder 3"/>
          <p:cNvSpPr>
            <a:spLocks noGrp="1"/>
          </p:cNvSpPr>
          <p:nvPr>
            <p:ph type="sldNum" sz="quarter" idx="5"/>
          </p:nvPr>
        </p:nvSpPr>
        <p:spPr/>
        <p:txBody>
          <a:bodyPr/>
          <a:lstStyle/>
          <a:p>
            <a:fld id="{450ECF6B-5872-274D-B11A-89BEFEF0F1DD}" type="slidenum">
              <a:rPr lang="en-US" smtClean="0"/>
              <a:t>108</a:t>
            </a:fld>
            <a:endParaRPr lang="en-US"/>
          </a:p>
        </p:txBody>
      </p:sp>
    </p:spTree>
    <p:extLst>
      <p:ext uri="{BB962C8B-B14F-4D97-AF65-F5344CB8AC3E}">
        <p14:creationId xmlns:p14="http://schemas.microsoft.com/office/powerpoint/2010/main" val="19007669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109</a:t>
            </a:fld>
            <a:endParaRPr lang="en-US"/>
          </a:p>
        </p:txBody>
      </p:sp>
    </p:spTree>
    <p:extLst>
      <p:ext uri="{BB962C8B-B14F-4D97-AF65-F5344CB8AC3E}">
        <p14:creationId xmlns:p14="http://schemas.microsoft.com/office/powerpoint/2010/main" val="3537126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Objectives page 5</a:t>
            </a:r>
          </a:p>
        </p:txBody>
      </p:sp>
      <p:sp>
        <p:nvSpPr>
          <p:cNvPr id="4" name="Slide Number Placeholder 3"/>
          <p:cNvSpPr>
            <a:spLocks noGrp="1"/>
          </p:cNvSpPr>
          <p:nvPr>
            <p:ph type="sldNum" sz="quarter" idx="5"/>
          </p:nvPr>
        </p:nvSpPr>
        <p:spPr/>
        <p:txBody>
          <a:bodyPr/>
          <a:lstStyle/>
          <a:p>
            <a:fld id="{450ECF6B-5872-274D-B11A-89BEFEF0F1DD}" type="slidenum">
              <a:rPr lang="en-US" smtClean="0"/>
              <a:t>11</a:t>
            </a:fld>
            <a:endParaRPr lang="en-US"/>
          </a:p>
        </p:txBody>
      </p:sp>
    </p:spTree>
    <p:extLst>
      <p:ext uri="{BB962C8B-B14F-4D97-AF65-F5344CB8AC3E}">
        <p14:creationId xmlns:p14="http://schemas.microsoft.com/office/powerpoint/2010/main" val="65508401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 - page 129</a:t>
            </a:r>
          </a:p>
        </p:txBody>
      </p:sp>
      <p:sp>
        <p:nvSpPr>
          <p:cNvPr id="4" name="Slide Number Placeholder 3"/>
          <p:cNvSpPr>
            <a:spLocks noGrp="1"/>
          </p:cNvSpPr>
          <p:nvPr>
            <p:ph type="sldNum" sz="quarter" idx="5"/>
          </p:nvPr>
        </p:nvSpPr>
        <p:spPr/>
        <p:txBody>
          <a:bodyPr/>
          <a:lstStyle/>
          <a:p>
            <a:fld id="{450ECF6B-5872-274D-B11A-89BEFEF0F1DD}" type="slidenum">
              <a:rPr lang="en-US" smtClean="0"/>
              <a:t>110</a:t>
            </a:fld>
            <a:endParaRPr lang="en-US"/>
          </a:p>
        </p:txBody>
      </p:sp>
    </p:spTree>
    <p:extLst>
      <p:ext uri="{BB962C8B-B14F-4D97-AF65-F5344CB8AC3E}">
        <p14:creationId xmlns:p14="http://schemas.microsoft.com/office/powerpoint/2010/main" val="1008547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of Section l - History and Structure</a:t>
            </a:r>
          </a:p>
        </p:txBody>
      </p:sp>
      <p:sp>
        <p:nvSpPr>
          <p:cNvPr id="4" name="Slide Number Placeholder 3"/>
          <p:cNvSpPr>
            <a:spLocks noGrp="1"/>
          </p:cNvSpPr>
          <p:nvPr>
            <p:ph type="sldNum" sz="quarter" idx="5"/>
          </p:nvPr>
        </p:nvSpPr>
        <p:spPr/>
        <p:txBody>
          <a:bodyPr/>
          <a:lstStyle/>
          <a:p>
            <a:fld id="{450ECF6B-5872-274D-B11A-89BEFEF0F1DD}" type="slidenum">
              <a:rPr lang="en-US" smtClean="0"/>
              <a:t>12</a:t>
            </a:fld>
            <a:endParaRPr lang="en-US"/>
          </a:p>
        </p:txBody>
      </p:sp>
    </p:spTree>
    <p:extLst>
      <p:ext uri="{BB962C8B-B14F-4D97-AF65-F5344CB8AC3E}">
        <p14:creationId xmlns:p14="http://schemas.microsoft.com/office/powerpoint/2010/main" val="2720836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13</a:t>
            </a:fld>
            <a:endParaRPr lang="en-US"/>
          </a:p>
        </p:txBody>
      </p:sp>
    </p:spTree>
    <p:extLst>
      <p:ext uri="{BB962C8B-B14F-4D97-AF65-F5344CB8AC3E}">
        <p14:creationId xmlns:p14="http://schemas.microsoft.com/office/powerpoint/2010/main" val="423669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a Union/With a Union</a:t>
            </a:r>
          </a:p>
          <a:p>
            <a:endParaRPr lang="en-US" dirty="0"/>
          </a:p>
          <a:p>
            <a:r>
              <a:rPr lang="en-US" dirty="0"/>
              <a:t>Correct answer 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Management Rights, </a:t>
            </a:r>
            <a:r>
              <a:rPr lang="en-US" b="1" dirty="0" err="1"/>
              <a:t>Labour</a:t>
            </a:r>
            <a:r>
              <a:rPr lang="en-US" b="1" dirty="0"/>
              <a:t> Laws</a:t>
            </a:r>
          </a:p>
          <a:p>
            <a:endParaRPr lang="en-US" dirty="0"/>
          </a:p>
          <a:p>
            <a:r>
              <a:rPr lang="en-US" dirty="0"/>
              <a:t>Top Up to include:</a:t>
            </a:r>
          </a:p>
          <a:p>
            <a:pPr algn="l"/>
            <a:r>
              <a:rPr lang="en-US" sz="1200" b="0" i="0" u="none" strike="noStrike" baseline="0" dirty="0">
                <a:latin typeface="ArialMT"/>
              </a:rPr>
              <a:t>Without a Union, the employer has few limitations on how to treat employees and</a:t>
            </a:r>
          </a:p>
          <a:p>
            <a:pPr algn="l"/>
            <a:r>
              <a:rPr lang="en-US" sz="1200" b="0" i="0" u="none" strike="noStrike" baseline="0" dirty="0">
                <a:latin typeface="ArialMT"/>
              </a:rPr>
              <a:t>organize work. A non-unionized employee is only protected by the minimum</a:t>
            </a:r>
          </a:p>
          <a:p>
            <a:pPr algn="l"/>
            <a:r>
              <a:rPr lang="en-US" sz="1200" b="0" i="0" u="none" strike="noStrike" baseline="0" dirty="0">
                <a:latin typeface="ArialMT"/>
              </a:rPr>
              <a:t>standards of the relevant </a:t>
            </a:r>
            <a:r>
              <a:rPr lang="en-US" sz="1200" b="0" i="0" u="none" strike="noStrike" baseline="0" dirty="0" err="1">
                <a:latin typeface="ArialMT"/>
              </a:rPr>
              <a:t>labour</a:t>
            </a:r>
            <a:r>
              <a:rPr lang="en-US" sz="1200" b="0" i="0" u="none" strike="noStrike" baseline="0" dirty="0">
                <a:latin typeface="ArialMT"/>
              </a:rPr>
              <a:t> laws. If there is a violation of a section of the</a:t>
            </a:r>
          </a:p>
          <a:p>
            <a:pPr algn="l"/>
            <a:r>
              <a:rPr lang="en-US" sz="1200" b="0" i="0" u="none" strike="noStrike" baseline="0" dirty="0" err="1">
                <a:latin typeface="ArialMT"/>
              </a:rPr>
              <a:t>labour</a:t>
            </a:r>
            <a:r>
              <a:rPr lang="en-US" sz="1200" b="0" i="0" u="none" strike="noStrike" baseline="0" dirty="0">
                <a:latin typeface="ArialMT"/>
              </a:rPr>
              <a:t> law, or any regulation, the employee has a choice to act alone or to hire his</a:t>
            </a:r>
          </a:p>
          <a:p>
            <a:pPr algn="l"/>
            <a:r>
              <a:rPr lang="en-US" sz="1200" b="0" i="0" u="none" strike="noStrike" baseline="0" dirty="0">
                <a:latin typeface="ArialMT"/>
              </a:rPr>
              <a:t>own lawyer to defend himself against his employer. Employers sometimes abuse</a:t>
            </a:r>
          </a:p>
          <a:p>
            <a:pPr algn="l"/>
            <a:r>
              <a:rPr lang="en-US" sz="1200" b="0" i="0" u="none" strike="noStrike" baseline="0" dirty="0">
                <a:latin typeface="ArialMT"/>
              </a:rPr>
              <a:t>their power or ignore the </a:t>
            </a:r>
            <a:r>
              <a:rPr lang="en-US" sz="1200" b="0" i="0" u="none" strike="noStrike" baseline="0" dirty="0" err="1">
                <a:latin typeface="ArialMT"/>
              </a:rPr>
              <a:t>Labour</a:t>
            </a:r>
            <a:r>
              <a:rPr lang="en-US" sz="1200" b="0" i="0" u="none" strike="noStrike" baseline="0" dirty="0">
                <a:latin typeface="ArialMT"/>
              </a:rPr>
              <a:t> Standards including Health and Safety</a:t>
            </a:r>
          </a:p>
          <a:p>
            <a:pPr algn="l"/>
            <a:r>
              <a:rPr lang="en-US" sz="1200" b="0" i="0" u="none" strike="noStrike" baseline="0" dirty="0">
                <a:latin typeface="ArialMT"/>
              </a:rPr>
              <a:t>Regulations, knowing that it takes a lot of courage and money for a non unionized</a:t>
            </a:r>
          </a:p>
          <a:p>
            <a:pPr algn="l"/>
            <a:r>
              <a:rPr lang="en-US" sz="1200" b="0" i="0" u="none" strike="noStrike" baseline="0" dirty="0">
                <a:latin typeface="ArialMT"/>
              </a:rPr>
              <a:t>employee to file a complaint against them and to be successful. When faced with</a:t>
            </a:r>
          </a:p>
          <a:p>
            <a:pPr algn="l"/>
            <a:r>
              <a:rPr lang="en-US" sz="1200" b="0" i="0" u="none" strike="noStrike" baseline="0" dirty="0">
                <a:latin typeface="ArialMT"/>
              </a:rPr>
              <a:t>such an employer, nonunionized workers often quit that job and simply move on.</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14</a:t>
            </a:fld>
            <a:endParaRPr lang="en-US"/>
          </a:p>
        </p:txBody>
      </p:sp>
    </p:spTree>
    <p:extLst>
      <p:ext uri="{BB962C8B-B14F-4D97-AF65-F5344CB8AC3E}">
        <p14:creationId xmlns:p14="http://schemas.microsoft.com/office/powerpoint/2010/main" val="396113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Without a Union/With a Union</a:t>
            </a:r>
          </a:p>
          <a:p>
            <a:endParaRPr lang="en-US" dirty="0"/>
          </a:p>
          <a:p>
            <a:r>
              <a:rPr lang="en-US" dirty="0"/>
              <a:t>Correct answer 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grievance procedure</a:t>
            </a:r>
          </a:p>
          <a:p>
            <a:endParaRPr lang="en-US" dirty="0"/>
          </a:p>
          <a:p>
            <a:r>
              <a:rPr lang="en-US" dirty="0"/>
              <a:t>Top Up to include:</a:t>
            </a:r>
          </a:p>
          <a:p>
            <a:r>
              <a:rPr lang="en-US" dirty="0"/>
              <a:t>Even non-unionized workplaces have </a:t>
            </a:r>
            <a:r>
              <a:rPr lang="en-US" dirty="0" err="1"/>
              <a:t>labour</a:t>
            </a:r>
            <a:r>
              <a:rPr lang="en-US" dirty="0"/>
              <a:t> laws and regulations in place, however they do not have the grievance procedure for issues that lie outside these laws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15</a:t>
            </a:fld>
            <a:endParaRPr lang="en-US"/>
          </a:p>
        </p:txBody>
      </p:sp>
    </p:spTree>
    <p:extLst>
      <p:ext uri="{BB962C8B-B14F-4D97-AF65-F5344CB8AC3E}">
        <p14:creationId xmlns:p14="http://schemas.microsoft.com/office/powerpoint/2010/main" val="2164538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Without a Union/With a Union</a:t>
            </a:r>
          </a:p>
          <a:p>
            <a:endParaRPr lang="en-US" dirty="0"/>
          </a:p>
          <a:p>
            <a:r>
              <a:rPr lang="en-US" dirty="0"/>
              <a:t>Correct answer 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Negotiation by the Union and by vote of the Union membership</a:t>
            </a:r>
          </a:p>
          <a:p>
            <a:endParaRPr lang="en-US" dirty="0"/>
          </a:p>
          <a:p>
            <a:r>
              <a:rPr lang="en-US" dirty="0"/>
              <a:t>Top Up to include:</a:t>
            </a:r>
          </a:p>
          <a:p>
            <a:r>
              <a:rPr lang="en-US" dirty="0"/>
              <a:t>In certain situations, an arbitrator may decide on the terms of a Collective</a:t>
            </a:r>
          </a:p>
          <a:p>
            <a:r>
              <a:rPr lang="en-US" dirty="0"/>
              <a:t>Agreement, in whole or in part. However, it is usually the result of a negotiation</a:t>
            </a:r>
          </a:p>
          <a:p>
            <a:r>
              <a:rPr lang="en-US" dirty="0"/>
              <a:t>between the parties. The rights and obligations of the employees and the</a:t>
            </a:r>
          </a:p>
          <a:p>
            <a:r>
              <a:rPr lang="en-US" dirty="0"/>
              <a:t>Employer are therefore provided under the original and exclusive agreement. It is</a:t>
            </a:r>
          </a:p>
          <a:p>
            <a:r>
              <a:rPr lang="en-US" dirty="0"/>
              <a:t>through the Collective Agreement that employees dictate the limits of management</a:t>
            </a:r>
          </a:p>
          <a:p>
            <a:r>
              <a:rPr lang="en-US" dirty="0"/>
              <a:t>rights, thus the importance of maintaining solidarity amongst members, in order to</a:t>
            </a:r>
          </a:p>
          <a:p>
            <a:r>
              <a:rPr lang="en-US" dirty="0"/>
              <a:t>have the edge on the Employer during negotiations. It may happen that one party</a:t>
            </a:r>
          </a:p>
          <a:p>
            <a:r>
              <a:rPr lang="en-US" dirty="0"/>
              <a:t>or the other does not respect the Collective Agreement or any </a:t>
            </a:r>
            <a:r>
              <a:rPr lang="en-US" dirty="0" err="1"/>
              <a:t>Labour</a:t>
            </a:r>
            <a:r>
              <a:rPr lang="en-US" dirty="0"/>
              <a:t> Laws. Then,</a:t>
            </a:r>
          </a:p>
          <a:p>
            <a:r>
              <a:rPr lang="en-US" dirty="0"/>
              <a:t>the aggrieved party may resort to the grievance procedure.</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16</a:t>
            </a:fld>
            <a:endParaRPr lang="en-US"/>
          </a:p>
        </p:txBody>
      </p:sp>
    </p:spTree>
    <p:extLst>
      <p:ext uri="{BB962C8B-B14F-4D97-AF65-F5344CB8AC3E}">
        <p14:creationId xmlns:p14="http://schemas.microsoft.com/office/powerpoint/2010/main" val="1235889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Without a Union/With a Union</a:t>
            </a:r>
          </a:p>
          <a:p>
            <a:endParaRPr lang="en-US" dirty="0"/>
          </a:p>
          <a:p>
            <a:r>
              <a:rPr lang="en-US" dirty="0"/>
              <a:t>Correct answer 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Last one is not 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dirty="0"/>
              <a:t>Top Up to include:</a:t>
            </a:r>
          </a:p>
          <a:p>
            <a:pPr algn="l"/>
            <a:r>
              <a:rPr lang="en-US" sz="1200" kern="1200" dirty="0">
                <a:solidFill>
                  <a:schemeClr val="tx1"/>
                </a:solidFill>
                <a:effectLst/>
                <a:latin typeface="+mn-lt"/>
                <a:ea typeface="+mn-ea"/>
                <a:cs typeface="+mn-cs"/>
              </a:rPr>
              <a:t>There is a long-standing case that outlines the governing jurisprudence with respect to the introduction of an employers’ policy.</a:t>
            </a:r>
            <a:r>
              <a:rPr lang="en-CA" dirty="0">
                <a:effectLst/>
              </a:rPr>
              <a:t>  - Refer to the workbook for additional details.</a:t>
            </a:r>
            <a:endParaRPr lang="en-US" b="1"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17</a:t>
            </a:fld>
            <a:endParaRPr lang="en-US"/>
          </a:p>
        </p:txBody>
      </p:sp>
    </p:spTree>
    <p:extLst>
      <p:ext uri="{BB962C8B-B14F-4D97-AF65-F5344CB8AC3E}">
        <p14:creationId xmlns:p14="http://schemas.microsoft.com/office/powerpoint/2010/main" val="1615563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18</a:t>
            </a:fld>
            <a:endParaRPr lang="en-US"/>
          </a:p>
        </p:txBody>
      </p:sp>
    </p:spTree>
    <p:extLst>
      <p:ext uri="{BB962C8B-B14F-4D97-AF65-F5344CB8AC3E}">
        <p14:creationId xmlns:p14="http://schemas.microsoft.com/office/powerpoint/2010/main" val="3798300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14 of Learner Workbook (22 of pdf)</a:t>
            </a:r>
          </a:p>
          <a:p>
            <a:endParaRPr lang="en-US" dirty="0"/>
          </a:p>
          <a:p>
            <a:r>
              <a:rPr lang="en-US" dirty="0"/>
              <a:t>IBT and Teamsters Canada. Explain the differences between TC Locals and our Divisions. We kept our old structure (BLE) when we merged with Teamsters Canada, so in order to establish Divisions a Conference was required. Under IBT rules our Conference has the same rights a TC Local</a:t>
            </a:r>
          </a:p>
        </p:txBody>
      </p:sp>
      <p:sp>
        <p:nvSpPr>
          <p:cNvPr id="4" name="Slide Number Placeholder 3"/>
          <p:cNvSpPr>
            <a:spLocks noGrp="1"/>
          </p:cNvSpPr>
          <p:nvPr>
            <p:ph type="sldNum" sz="quarter" idx="5"/>
          </p:nvPr>
        </p:nvSpPr>
        <p:spPr/>
        <p:txBody>
          <a:bodyPr/>
          <a:lstStyle/>
          <a:p>
            <a:fld id="{450ECF6B-5872-274D-B11A-89BEFEF0F1DD}" type="slidenum">
              <a:rPr lang="en-US" smtClean="0"/>
              <a:t>19</a:t>
            </a:fld>
            <a:endParaRPr lang="en-US"/>
          </a:p>
        </p:txBody>
      </p:sp>
    </p:spTree>
    <p:extLst>
      <p:ext uri="{BB962C8B-B14F-4D97-AF65-F5344CB8AC3E}">
        <p14:creationId xmlns:p14="http://schemas.microsoft.com/office/powerpoint/2010/main" val="881118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 – this quote is bottom of president’s message</a:t>
            </a:r>
          </a:p>
        </p:txBody>
      </p:sp>
      <p:sp>
        <p:nvSpPr>
          <p:cNvPr id="4" name="Slide Number Placeholder 3"/>
          <p:cNvSpPr>
            <a:spLocks noGrp="1"/>
          </p:cNvSpPr>
          <p:nvPr>
            <p:ph type="sldNum" sz="quarter" idx="5"/>
          </p:nvPr>
        </p:nvSpPr>
        <p:spPr/>
        <p:txBody>
          <a:bodyPr/>
          <a:lstStyle/>
          <a:p>
            <a:fld id="{450ECF6B-5872-274D-B11A-89BEFEF0F1DD}" type="slidenum">
              <a:rPr lang="en-US" smtClean="0"/>
              <a:t>2</a:t>
            </a:fld>
            <a:endParaRPr lang="en-US"/>
          </a:p>
        </p:txBody>
      </p:sp>
    </p:spTree>
    <p:extLst>
      <p:ext uri="{BB962C8B-B14F-4D97-AF65-F5344CB8AC3E}">
        <p14:creationId xmlns:p14="http://schemas.microsoft.com/office/powerpoint/2010/main" val="2682031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Page 15 of Learner Workbook (23 of pdf)</a:t>
            </a:r>
          </a:p>
          <a:p>
            <a:endParaRPr lang="en-US" dirty="0"/>
          </a:p>
          <a:p>
            <a:r>
              <a:rPr lang="en-US" dirty="0"/>
              <a:t>Explain and question whether there is understanding between GCAs and National Office. Roles and responsibilities (primarily CA issues with GCAs). </a:t>
            </a:r>
          </a:p>
        </p:txBody>
      </p:sp>
      <p:sp>
        <p:nvSpPr>
          <p:cNvPr id="4" name="Slide Number Placeholder 3"/>
          <p:cNvSpPr>
            <a:spLocks noGrp="1"/>
          </p:cNvSpPr>
          <p:nvPr>
            <p:ph type="sldNum" sz="quarter" idx="5"/>
          </p:nvPr>
        </p:nvSpPr>
        <p:spPr/>
        <p:txBody>
          <a:bodyPr/>
          <a:lstStyle/>
          <a:p>
            <a:fld id="{450ECF6B-5872-274D-B11A-89BEFEF0F1DD}" type="slidenum">
              <a:rPr lang="en-US" smtClean="0"/>
              <a:t>20</a:t>
            </a:fld>
            <a:endParaRPr lang="en-US"/>
          </a:p>
        </p:txBody>
      </p:sp>
    </p:spTree>
    <p:extLst>
      <p:ext uri="{BB962C8B-B14F-4D97-AF65-F5344CB8AC3E}">
        <p14:creationId xmlns:p14="http://schemas.microsoft.com/office/powerpoint/2010/main" val="755014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of Section </a:t>
            </a:r>
            <a:r>
              <a:rPr lang="en-US" dirty="0" err="1"/>
              <a:t>ll</a:t>
            </a:r>
            <a:r>
              <a:rPr lang="en-US" dirty="0"/>
              <a:t> - Roles and Responsibilities</a:t>
            </a:r>
          </a:p>
        </p:txBody>
      </p:sp>
      <p:sp>
        <p:nvSpPr>
          <p:cNvPr id="4" name="Slide Number Placeholder 3"/>
          <p:cNvSpPr>
            <a:spLocks noGrp="1"/>
          </p:cNvSpPr>
          <p:nvPr>
            <p:ph type="sldNum" sz="quarter" idx="5"/>
          </p:nvPr>
        </p:nvSpPr>
        <p:spPr/>
        <p:txBody>
          <a:bodyPr/>
          <a:lstStyle/>
          <a:p>
            <a:fld id="{450ECF6B-5872-274D-B11A-89BEFEF0F1DD}" type="slidenum">
              <a:rPr lang="en-US" smtClean="0"/>
              <a:t>21</a:t>
            </a:fld>
            <a:endParaRPr lang="en-US"/>
          </a:p>
        </p:txBody>
      </p:sp>
    </p:spTree>
    <p:extLst>
      <p:ext uri="{BB962C8B-B14F-4D97-AF65-F5344CB8AC3E}">
        <p14:creationId xmlns:p14="http://schemas.microsoft.com/office/powerpoint/2010/main" val="1204987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Better With the Members</a:t>
            </a:r>
          </a:p>
          <a:p>
            <a:endParaRPr lang="en-US" dirty="0"/>
          </a:p>
          <a:p>
            <a:r>
              <a:rPr lang="en-US" dirty="0"/>
              <a:t>Question #1</a:t>
            </a:r>
          </a:p>
        </p:txBody>
      </p:sp>
      <p:sp>
        <p:nvSpPr>
          <p:cNvPr id="4" name="Slide Number Placeholder 3"/>
          <p:cNvSpPr>
            <a:spLocks noGrp="1"/>
          </p:cNvSpPr>
          <p:nvPr>
            <p:ph type="sldNum" sz="quarter" idx="5"/>
          </p:nvPr>
        </p:nvSpPr>
        <p:spPr/>
        <p:txBody>
          <a:bodyPr/>
          <a:lstStyle/>
          <a:p>
            <a:fld id="{450ECF6B-5872-274D-B11A-89BEFEF0F1DD}" type="slidenum">
              <a:rPr lang="en-US" smtClean="0"/>
              <a:t>22</a:t>
            </a:fld>
            <a:endParaRPr lang="en-US"/>
          </a:p>
        </p:txBody>
      </p:sp>
    </p:spTree>
    <p:extLst>
      <p:ext uri="{BB962C8B-B14F-4D97-AF65-F5344CB8AC3E}">
        <p14:creationId xmlns:p14="http://schemas.microsoft.com/office/powerpoint/2010/main" val="2871159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23</a:t>
            </a:fld>
            <a:endParaRPr lang="en-US"/>
          </a:p>
        </p:txBody>
      </p:sp>
    </p:spTree>
    <p:extLst>
      <p:ext uri="{BB962C8B-B14F-4D97-AF65-F5344CB8AC3E}">
        <p14:creationId xmlns:p14="http://schemas.microsoft.com/office/powerpoint/2010/main" val="1469451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Working Better With the Members</a:t>
            </a:r>
          </a:p>
          <a:p>
            <a:endParaRPr lang="en-US" dirty="0"/>
          </a:p>
          <a:p>
            <a:r>
              <a:rPr lang="en-US"/>
              <a:t>Question #2</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24</a:t>
            </a:fld>
            <a:endParaRPr lang="en-US"/>
          </a:p>
        </p:txBody>
      </p:sp>
    </p:spTree>
    <p:extLst>
      <p:ext uri="{BB962C8B-B14F-4D97-AF65-F5344CB8AC3E}">
        <p14:creationId xmlns:p14="http://schemas.microsoft.com/office/powerpoint/2010/main" val="2010524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Working Better With the Members</a:t>
            </a:r>
          </a:p>
          <a:p>
            <a:endParaRPr lang="en-US" dirty="0"/>
          </a:p>
          <a:p>
            <a:r>
              <a:rPr lang="en-US" dirty="0"/>
              <a:t>Question #3</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25</a:t>
            </a:fld>
            <a:endParaRPr lang="en-US"/>
          </a:p>
        </p:txBody>
      </p:sp>
    </p:spTree>
    <p:extLst>
      <p:ext uri="{BB962C8B-B14F-4D97-AF65-F5344CB8AC3E}">
        <p14:creationId xmlns:p14="http://schemas.microsoft.com/office/powerpoint/2010/main" val="1909539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Working Better With the Members</a:t>
            </a:r>
          </a:p>
          <a:p>
            <a:endParaRPr lang="en-US" dirty="0"/>
          </a:p>
          <a:p>
            <a:r>
              <a:rPr lang="en-US" dirty="0"/>
              <a:t>Question #4</a:t>
            </a:r>
          </a:p>
          <a:p>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26</a:t>
            </a:fld>
            <a:endParaRPr lang="en-US"/>
          </a:p>
        </p:txBody>
      </p:sp>
    </p:spTree>
    <p:extLst>
      <p:ext uri="{BB962C8B-B14F-4D97-AF65-F5344CB8AC3E}">
        <p14:creationId xmlns:p14="http://schemas.microsoft.com/office/powerpoint/2010/main" val="882737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Working Better With the Members</a:t>
            </a:r>
          </a:p>
          <a:p>
            <a:endParaRPr lang="en-US" dirty="0"/>
          </a:p>
          <a:p>
            <a:r>
              <a:rPr lang="en-US" dirty="0"/>
              <a:t>Question #5</a:t>
            </a:r>
          </a:p>
        </p:txBody>
      </p:sp>
      <p:sp>
        <p:nvSpPr>
          <p:cNvPr id="4" name="Slide Number Placeholder 3"/>
          <p:cNvSpPr>
            <a:spLocks noGrp="1"/>
          </p:cNvSpPr>
          <p:nvPr>
            <p:ph type="sldNum" sz="quarter" idx="5"/>
          </p:nvPr>
        </p:nvSpPr>
        <p:spPr/>
        <p:txBody>
          <a:bodyPr/>
          <a:lstStyle/>
          <a:p>
            <a:fld id="{450ECF6B-5872-274D-B11A-89BEFEF0F1DD}" type="slidenum">
              <a:rPr lang="en-US" smtClean="0"/>
              <a:t>27</a:t>
            </a:fld>
            <a:endParaRPr lang="en-US"/>
          </a:p>
        </p:txBody>
      </p:sp>
    </p:spTree>
    <p:extLst>
      <p:ext uri="{BB962C8B-B14F-4D97-AF65-F5344CB8AC3E}">
        <p14:creationId xmlns:p14="http://schemas.microsoft.com/office/powerpoint/2010/main" val="2733086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Working Better With the Members</a:t>
            </a:r>
          </a:p>
          <a:p>
            <a:endParaRPr lang="en-US" dirty="0"/>
          </a:p>
          <a:p>
            <a:r>
              <a:rPr lang="en-US" dirty="0"/>
              <a:t>Question #6</a:t>
            </a:r>
          </a:p>
        </p:txBody>
      </p:sp>
      <p:sp>
        <p:nvSpPr>
          <p:cNvPr id="4" name="Slide Number Placeholder 3"/>
          <p:cNvSpPr>
            <a:spLocks noGrp="1"/>
          </p:cNvSpPr>
          <p:nvPr>
            <p:ph type="sldNum" sz="quarter" idx="5"/>
          </p:nvPr>
        </p:nvSpPr>
        <p:spPr/>
        <p:txBody>
          <a:bodyPr/>
          <a:lstStyle/>
          <a:p>
            <a:fld id="{450ECF6B-5872-274D-B11A-89BEFEF0F1DD}" type="slidenum">
              <a:rPr lang="en-US" smtClean="0"/>
              <a:t>28</a:t>
            </a:fld>
            <a:endParaRPr lang="en-US"/>
          </a:p>
        </p:txBody>
      </p:sp>
    </p:spTree>
    <p:extLst>
      <p:ext uri="{BB962C8B-B14F-4D97-AF65-F5344CB8AC3E}">
        <p14:creationId xmlns:p14="http://schemas.microsoft.com/office/powerpoint/2010/main" val="8580255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Working Better With the Members</a:t>
            </a:r>
          </a:p>
          <a:p>
            <a:endParaRPr lang="en-US" dirty="0"/>
          </a:p>
          <a:p>
            <a:r>
              <a:rPr lang="en-US" dirty="0"/>
              <a:t>Question #7</a:t>
            </a:r>
          </a:p>
        </p:txBody>
      </p:sp>
      <p:sp>
        <p:nvSpPr>
          <p:cNvPr id="4" name="Slide Number Placeholder 3"/>
          <p:cNvSpPr>
            <a:spLocks noGrp="1"/>
          </p:cNvSpPr>
          <p:nvPr>
            <p:ph type="sldNum" sz="quarter" idx="5"/>
          </p:nvPr>
        </p:nvSpPr>
        <p:spPr/>
        <p:txBody>
          <a:bodyPr/>
          <a:lstStyle/>
          <a:p>
            <a:fld id="{450ECF6B-5872-274D-B11A-89BEFEF0F1DD}" type="slidenum">
              <a:rPr lang="en-US" smtClean="0"/>
              <a:t>29</a:t>
            </a:fld>
            <a:endParaRPr lang="en-US"/>
          </a:p>
        </p:txBody>
      </p:sp>
    </p:spTree>
    <p:extLst>
      <p:ext uri="{BB962C8B-B14F-4D97-AF65-F5344CB8AC3E}">
        <p14:creationId xmlns:p14="http://schemas.microsoft.com/office/powerpoint/2010/main" val="3887068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a:t>
            </a:r>
          </a:p>
          <a:p>
            <a:endParaRPr lang="en-US" dirty="0"/>
          </a:p>
          <a:p>
            <a:r>
              <a:rPr lang="en-US" dirty="0"/>
              <a:t>Promote online presence in next 4 slides before continuing at page 3 of workbook.</a:t>
            </a:r>
          </a:p>
        </p:txBody>
      </p:sp>
      <p:sp>
        <p:nvSpPr>
          <p:cNvPr id="4" name="Slide Number Placeholder 3"/>
          <p:cNvSpPr>
            <a:spLocks noGrp="1"/>
          </p:cNvSpPr>
          <p:nvPr>
            <p:ph type="sldNum" sz="quarter" idx="5"/>
          </p:nvPr>
        </p:nvSpPr>
        <p:spPr/>
        <p:txBody>
          <a:bodyPr/>
          <a:lstStyle/>
          <a:p>
            <a:fld id="{450ECF6B-5872-274D-B11A-89BEFEF0F1DD}" type="slidenum">
              <a:rPr lang="en-US" smtClean="0"/>
              <a:t>3</a:t>
            </a:fld>
            <a:endParaRPr lang="en-US"/>
          </a:p>
        </p:txBody>
      </p:sp>
    </p:spTree>
    <p:extLst>
      <p:ext uri="{BB962C8B-B14F-4D97-AF65-F5344CB8AC3E}">
        <p14:creationId xmlns:p14="http://schemas.microsoft.com/office/powerpoint/2010/main" val="2771551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Chair and Vice-Local Chair Representative</a:t>
            </a:r>
          </a:p>
        </p:txBody>
      </p:sp>
      <p:sp>
        <p:nvSpPr>
          <p:cNvPr id="4" name="Slide Number Placeholder 3"/>
          <p:cNvSpPr>
            <a:spLocks noGrp="1"/>
          </p:cNvSpPr>
          <p:nvPr>
            <p:ph type="sldNum" sz="quarter" idx="5"/>
          </p:nvPr>
        </p:nvSpPr>
        <p:spPr/>
        <p:txBody>
          <a:bodyPr/>
          <a:lstStyle/>
          <a:p>
            <a:fld id="{450ECF6B-5872-274D-B11A-89BEFEF0F1DD}" type="slidenum">
              <a:rPr lang="en-US" smtClean="0"/>
              <a:t>30</a:t>
            </a:fld>
            <a:endParaRPr lang="en-US"/>
          </a:p>
        </p:txBody>
      </p:sp>
    </p:spTree>
    <p:extLst>
      <p:ext uri="{BB962C8B-B14F-4D97-AF65-F5344CB8AC3E}">
        <p14:creationId xmlns:p14="http://schemas.microsoft.com/office/powerpoint/2010/main" val="3409261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Local Chair and Vice-Local Chair Representative</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31</a:t>
            </a:fld>
            <a:endParaRPr lang="en-US"/>
          </a:p>
        </p:txBody>
      </p:sp>
    </p:spTree>
    <p:extLst>
      <p:ext uri="{BB962C8B-B14F-4D97-AF65-F5344CB8AC3E}">
        <p14:creationId xmlns:p14="http://schemas.microsoft.com/office/powerpoint/2010/main" val="2322723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TBD – placeholder.  Video “Day in the Life” not currently available.</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32</a:t>
            </a:fld>
            <a:endParaRPr lang="en-US"/>
          </a:p>
        </p:txBody>
      </p:sp>
    </p:spTree>
    <p:extLst>
      <p:ext uri="{BB962C8B-B14F-4D97-AF65-F5344CB8AC3E}">
        <p14:creationId xmlns:p14="http://schemas.microsoft.com/office/powerpoint/2010/main" val="2592820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Duty of Fair Rep - pages 28-29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Pull this up before you need it and have it open in the background: </a:t>
            </a:r>
            <a:r>
              <a:rPr lang="en-CA" u="sng" dirty="0">
                <a:hlinkClick r:id="rId3"/>
              </a:rPr>
              <a:t>https://youtu.be/DGr504hIYhw</a:t>
            </a:r>
            <a:r>
              <a:rPr lang="en-CA" dirty="0"/>
              <a:t>  </a:t>
            </a:r>
            <a:endParaRPr lang="en-US" dirty="0"/>
          </a:p>
          <a:p>
            <a:r>
              <a:rPr lang="en-US" dirty="0"/>
              <a:t> </a:t>
            </a:r>
          </a:p>
        </p:txBody>
      </p:sp>
      <p:sp>
        <p:nvSpPr>
          <p:cNvPr id="4" name="Slide Number Placeholder 3"/>
          <p:cNvSpPr>
            <a:spLocks noGrp="1"/>
          </p:cNvSpPr>
          <p:nvPr>
            <p:ph type="sldNum" sz="quarter" idx="5"/>
          </p:nvPr>
        </p:nvSpPr>
        <p:spPr/>
        <p:txBody>
          <a:bodyPr/>
          <a:lstStyle/>
          <a:p>
            <a:fld id="{450ECF6B-5872-274D-B11A-89BEFEF0F1DD}" type="slidenum">
              <a:rPr lang="en-US" smtClean="0"/>
              <a:t>33</a:t>
            </a:fld>
            <a:endParaRPr lang="en-US"/>
          </a:p>
        </p:txBody>
      </p:sp>
    </p:spTree>
    <p:extLst>
      <p:ext uri="{BB962C8B-B14F-4D97-AF65-F5344CB8AC3E}">
        <p14:creationId xmlns:p14="http://schemas.microsoft.com/office/powerpoint/2010/main" val="3504908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Duty of Fair Rep - pages 28-29</a:t>
            </a:r>
          </a:p>
        </p:txBody>
      </p:sp>
      <p:sp>
        <p:nvSpPr>
          <p:cNvPr id="4" name="Slide Number Placeholder 3"/>
          <p:cNvSpPr>
            <a:spLocks noGrp="1"/>
          </p:cNvSpPr>
          <p:nvPr>
            <p:ph type="sldNum" sz="quarter" idx="5"/>
          </p:nvPr>
        </p:nvSpPr>
        <p:spPr/>
        <p:txBody>
          <a:bodyPr/>
          <a:lstStyle/>
          <a:p>
            <a:fld id="{450ECF6B-5872-274D-B11A-89BEFEF0F1DD}" type="slidenum">
              <a:rPr lang="en-US" smtClean="0"/>
              <a:t>34</a:t>
            </a:fld>
            <a:endParaRPr lang="en-US"/>
          </a:p>
        </p:txBody>
      </p:sp>
    </p:spTree>
    <p:extLst>
      <p:ext uri="{BB962C8B-B14F-4D97-AF65-F5344CB8AC3E}">
        <p14:creationId xmlns:p14="http://schemas.microsoft.com/office/powerpoint/2010/main" val="3098536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Duty of Fair Rep - pages 28-29</a:t>
            </a:r>
          </a:p>
        </p:txBody>
      </p:sp>
      <p:sp>
        <p:nvSpPr>
          <p:cNvPr id="4" name="Slide Number Placeholder 3"/>
          <p:cNvSpPr>
            <a:spLocks noGrp="1"/>
          </p:cNvSpPr>
          <p:nvPr>
            <p:ph type="sldNum" sz="quarter" idx="5"/>
          </p:nvPr>
        </p:nvSpPr>
        <p:spPr/>
        <p:txBody>
          <a:bodyPr/>
          <a:lstStyle/>
          <a:p>
            <a:fld id="{450ECF6B-5872-274D-B11A-89BEFEF0F1DD}" type="slidenum">
              <a:rPr lang="en-US" smtClean="0"/>
              <a:t>35</a:t>
            </a:fld>
            <a:endParaRPr lang="en-US"/>
          </a:p>
        </p:txBody>
      </p:sp>
    </p:spTree>
    <p:extLst>
      <p:ext uri="{BB962C8B-B14F-4D97-AF65-F5344CB8AC3E}">
        <p14:creationId xmlns:p14="http://schemas.microsoft.com/office/powerpoint/2010/main" val="1078061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Duty of Fair Rep - pages 28-29</a:t>
            </a:r>
          </a:p>
        </p:txBody>
      </p:sp>
      <p:sp>
        <p:nvSpPr>
          <p:cNvPr id="4" name="Slide Number Placeholder 3"/>
          <p:cNvSpPr>
            <a:spLocks noGrp="1"/>
          </p:cNvSpPr>
          <p:nvPr>
            <p:ph type="sldNum" sz="quarter" idx="5"/>
          </p:nvPr>
        </p:nvSpPr>
        <p:spPr/>
        <p:txBody>
          <a:bodyPr/>
          <a:lstStyle/>
          <a:p>
            <a:fld id="{450ECF6B-5872-274D-B11A-89BEFEF0F1DD}" type="slidenum">
              <a:rPr lang="en-US" smtClean="0"/>
              <a:t>36</a:t>
            </a:fld>
            <a:endParaRPr lang="en-US"/>
          </a:p>
        </p:txBody>
      </p:sp>
    </p:spTree>
    <p:extLst>
      <p:ext uri="{BB962C8B-B14F-4D97-AF65-F5344CB8AC3E}">
        <p14:creationId xmlns:p14="http://schemas.microsoft.com/office/powerpoint/2010/main" val="3938204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Duty of Fair Rep - pages 28-29</a:t>
            </a:r>
          </a:p>
        </p:txBody>
      </p:sp>
      <p:sp>
        <p:nvSpPr>
          <p:cNvPr id="4" name="Slide Number Placeholder 3"/>
          <p:cNvSpPr>
            <a:spLocks noGrp="1"/>
          </p:cNvSpPr>
          <p:nvPr>
            <p:ph type="sldNum" sz="quarter" idx="5"/>
          </p:nvPr>
        </p:nvSpPr>
        <p:spPr/>
        <p:txBody>
          <a:bodyPr/>
          <a:lstStyle/>
          <a:p>
            <a:fld id="{450ECF6B-5872-274D-B11A-89BEFEF0F1DD}" type="slidenum">
              <a:rPr lang="en-US" smtClean="0"/>
              <a:t>37</a:t>
            </a:fld>
            <a:endParaRPr lang="en-US"/>
          </a:p>
        </p:txBody>
      </p:sp>
    </p:spTree>
    <p:extLst>
      <p:ext uri="{BB962C8B-B14F-4D97-AF65-F5344CB8AC3E}">
        <p14:creationId xmlns:p14="http://schemas.microsoft.com/office/powerpoint/2010/main" val="1453615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Duty of Fair Rep - pages 28-29</a:t>
            </a:r>
          </a:p>
        </p:txBody>
      </p:sp>
      <p:sp>
        <p:nvSpPr>
          <p:cNvPr id="4" name="Slide Number Placeholder 3"/>
          <p:cNvSpPr>
            <a:spLocks noGrp="1"/>
          </p:cNvSpPr>
          <p:nvPr>
            <p:ph type="sldNum" sz="quarter" idx="5"/>
          </p:nvPr>
        </p:nvSpPr>
        <p:spPr/>
        <p:txBody>
          <a:bodyPr/>
          <a:lstStyle/>
          <a:p>
            <a:fld id="{450ECF6B-5872-274D-B11A-89BEFEF0F1DD}" type="slidenum">
              <a:rPr lang="en-US" smtClean="0"/>
              <a:t>38</a:t>
            </a:fld>
            <a:endParaRPr lang="en-US"/>
          </a:p>
        </p:txBody>
      </p:sp>
    </p:spTree>
    <p:extLst>
      <p:ext uri="{BB962C8B-B14F-4D97-AF65-F5344CB8AC3E}">
        <p14:creationId xmlns:p14="http://schemas.microsoft.com/office/powerpoint/2010/main" val="4173712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Getting Your Facts Straight pages 30-31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purpose of this exercise is to illustrate the distortions in communicating information from the original source, through several individuals, to the final destination. This exercise also demonstrates the importance of local chairpersons properly investigating </a:t>
            </a:r>
            <a:r>
              <a:rPr lang="en-US" sz="1200" kern="1200" dirty="0" err="1">
                <a:solidFill>
                  <a:schemeClr val="tx1"/>
                </a:solidFill>
                <a:effectLst/>
                <a:latin typeface="+mn-lt"/>
                <a:ea typeface="+mn-ea"/>
                <a:cs typeface="+mn-cs"/>
              </a:rPr>
              <a:t>rumours</a:t>
            </a:r>
            <a:r>
              <a:rPr lang="en-US" sz="1200" kern="1200" dirty="0">
                <a:solidFill>
                  <a:schemeClr val="tx1"/>
                </a:solidFill>
                <a:effectLst/>
                <a:latin typeface="+mn-lt"/>
                <a:ea typeface="+mn-ea"/>
                <a:cs typeface="+mn-cs"/>
              </a:rPr>
              <a:t> and getting the facts straight.</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instructor will ask 6 participants to relay the message. Five of the 6 participants are asked to step outside the room.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rest of the participants should then read the scenario. When the story is being transmitted, all other participants will be recording any additions, deletions and distortions of the message. The one selected participant still in the room has 2 or 3 minutes to learn the message.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instructor brings a second participant back into the room from outside and the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participant relays the message to this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participant, who in turn must repeat out loud to the group what she/he has learned from the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participant’s message. It is important that each participant transmit the message in her/his own way, without the help of other participants, the observers or the message in front of them.</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Repeat the process until all of the selected participants have individually had the message transmitted to them.</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instructor will then lead a short discussion with the class on the implication of the exercise. What did the class observe? How should a union representative have handled receiving a message? Did they write the message down? Did they use any of the 6 W’s?</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39</a:t>
            </a:fld>
            <a:endParaRPr lang="en-US"/>
          </a:p>
        </p:txBody>
      </p:sp>
    </p:spTree>
    <p:extLst>
      <p:ext uri="{BB962C8B-B14F-4D97-AF65-F5344CB8AC3E}">
        <p14:creationId xmlns:p14="http://schemas.microsoft.com/office/powerpoint/2010/main" val="218657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website as of December 2023</a:t>
            </a:r>
          </a:p>
        </p:txBody>
      </p:sp>
      <p:sp>
        <p:nvSpPr>
          <p:cNvPr id="4" name="Slide Number Placeholder 3"/>
          <p:cNvSpPr>
            <a:spLocks noGrp="1"/>
          </p:cNvSpPr>
          <p:nvPr>
            <p:ph type="sldNum" sz="quarter" idx="5"/>
          </p:nvPr>
        </p:nvSpPr>
        <p:spPr/>
        <p:txBody>
          <a:bodyPr/>
          <a:lstStyle/>
          <a:p>
            <a:fld id="{450ECF6B-5872-274D-B11A-89BEFEF0F1DD}" type="slidenum">
              <a:rPr lang="en-US" smtClean="0"/>
              <a:t>4</a:t>
            </a:fld>
            <a:endParaRPr lang="en-US" dirty="0"/>
          </a:p>
        </p:txBody>
      </p:sp>
    </p:spTree>
    <p:extLst>
      <p:ext uri="{BB962C8B-B14F-4D97-AF65-F5344CB8AC3E}">
        <p14:creationId xmlns:p14="http://schemas.microsoft.com/office/powerpoint/2010/main" val="3022675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Better Listen to our Members pages 32-35</a:t>
            </a:r>
          </a:p>
        </p:txBody>
      </p:sp>
      <p:sp>
        <p:nvSpPr>
          <p:cNvPr id="4" name="Slide Number Placeholder 3"/>
          <p:cNvSpPr>
            <a:spLocks noGrp="1"/>
          </p:cNvSpPr>
          <p:nvPr>
            <p:ph type="sldNum" sz="quarter" idx="5"/>
          </p:nvPr>
        </p:nvSpPr>
        <p:spPr/>
        <p:txBody>
          <a:bodyPr/>
          <a:lstStyle/>
          <a:p>
            <a:fld id="{450ECF6B-5872-274D-B11A-89BEFEF0F1DD}" type="slidenum">
              <a:rPr lang="en-US" smtClean="0"/>
              <a:t>40</a:t>
            </a:fld>
            <a:endParaRPr lang="en-US"/>
          </a:p>
        </p:txBody>
      </p:sp>
    </p:spTree>
    <p:extLst>
      <p:ext uri="{BB962C8B-B14F-4D97-AF65-F5344CB8AC3E}">
        <p14:creationId xmlns:p14="http://schemas.microsoft.com/office/powerpoint/2010/main" val="2450831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u="sng" dirty="0">
                <a:hlinkClick r:id="rId3"/>
              </a:rPr>
              <a:t>https://youtu.be/R1vskiVDwl4</a:t>
            </a:r>
            <a:r>
              <a:rPr lang="en-CA" dirty="0"/>
              <a:t>  </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41</a:t>
            </a:fld>
            <a:endParaRPr lang="en-US"/>
          </a:p>
        </p:txBody>
      </p:sp>
    </p:spTree>
    <p:extLst>
      <p:ext uri="{BB962C8B-B14F-4D97-AF65-F5344CB8AC3E}">
        <p14:creationId xmlns:p14="http://schemas.microsoft.com/office/powerpoint/2010/main" val="3136779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Better Listen to our Members pages 32-35</a:t>
            </a:r>
          </a:p>
        </p:txBody>
      </p:sp>
      <p:sp>
        <p:nvSpPr>
          <p:cNvPr id="4" name="Slide Number Placeholder 3"/>
          <p:cNvSpPr>
            <a:spLocks noGrp="1"/>
          </p:cNvSpPr>
          <p:nvPr>
            <p:ph type="sldNum" sz="quarter" idx="5"/>
          </p:nvPr>
        </p:nvSpPr>
        <p:spPr/>
        <p:txBody>
          <a:bodyPr/>
          <a:lstStyle/>
          <a:p>
            <a:fld id="{450ECF6B-5872-274D-B11A-89BEFEF0F1DD}" type="slidenum">
              <a:rPr lang="en-US" smtClean="0"/>
              <a:t>42</a:t>
            </a:fld>
            <a:endParaRPr lang="en-US"/>
          </a:p>
        </p:txBody>
      </p:sp>
    </p:spTree>
    <p:extLst>
      <p:ext uri="{BB962C8B-B14F-4D97-AF65-F5344CB8AC3E}">
        <p14:creationId xmlns:p14="http://schemas.microsoft.com/office/powerpoint/2010/main" val="33310600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to Better Listen to our Members pages 32-35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43</a:t>
            </a:fld>
            <a:endParaRPr lang="en-US"/>
          </a:p>
        </p:txBody>
      </p:sp>
    </p:spTree>
    <p:extLst>
      <p:ext uri="{BB962C8B-B14F-4D97-AF65-F5344CB8AC3E}">
        <p14:creationId xmlns:p14="http://schemas.microsoft.com/office/powerpoint/2010/main" val="652432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44</a:t>
            </a:fld>
            <a:endParaRPr lang="en-US"/>
          </a:p>
        </p:txBody>
      </p:sp>
    </p:spTree>
    <p:extLst>
      <p:ext uri="{BB962C8B-B14F-4D97-AF65-F5344CB8AC3E}">
        <p14:creationId xmlns:p14="http://schemas.microsoft.com/office/powerpoint/2010/main" val="2142504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of Section </a:t>
            </a:r>
            <a:r>
              <a:rPr lang="en-US" dirty="0" err="1"/>
              <a:t>lll</a:t>
            </a:r>
            <a:r>
              <a:rPr lang="en-US" dirty="0"/>
              <a:t> - How to Handle a Dispute?</a:t>
            </a:r>
          </a:p>
        </p:txBody>
      </p:sp>
      <p:sp>
        <p:nvSpPr>
          <p:cNvPr id="4" name="Slide Number Placeholder 3"/>
          <p:cNvSpPr>
            <a:spLocks noGrp="1"/>
          </p:cNvSpPr>
          <p:nvPr>
            <p:ph type="sldNum" sz="quarter" idx="5"/>
          </p:nvPr>
        </p:nvSpPr>
        <p:spPr/>
        <p:txBody>
          <a:bodyPr/>
          <a:lstStyle/>
          <a:p>
            <a:fld id="{450ECF6B-5872-274D-B11A-89BEFEF0F1DD}" type="slidenum">
              <a:rPr lang="en-US" smtClean="0"/>
              <a:t>45</a:t>
            </a:fld>
            <a:endParaRPr lang="en-US"/>
          </a:p>
        </p:txBody>
      </p:sp>
    </p:spTree>
    <p:extLst>
      <p:ext uri="{BB962C8B-B14F-4D97-AF65-F5344CB8AC3E}">
        <p14:creationId xmlns:p14="http://schemas.microsoft.com/office/powerpoint/2010/main" val="9497025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Grievance Procedure  page 40</a:t>
            </a:r>
          </a:p>
        </p:txBody>
      </p:sp>
      <p:sp>
        <p:nvSpPr>
          <p:cNvPr id="4" name="Slide Number Placeholder 3"/>
          <p:cNvSpPr>
            <a:spLocks noGrp="1"/>
          </p:cNvSpPr>
          <p:nvPr>
            <p:ph type="sldNum" sz="quarter" idx="5"/>
          </p:nvPr>
        </p:nvSpPr>
        <p:spPr/>
        <p:txBody>
          <a:bodyPr/>
          <a:lstStyle/>
          <a:p>
            <a:fld id="{450ECF6B-5872-274D-B11A-89BEFEF0F1DD}" type="slidenum">
              <a:rPr lang="en-US" smtClean="0"/>
              <a:t>46</a:t>
            </a:fld>
            <a:endParaRPr lang="en-US"/>
          </a:p>
        </p:txBody>
      </p:sp>
    </p:spTree>
    <p:extLst>
      <p:ext uri="{BB962C8B-B14F-4D97-AF65-F5344CB8AC3E}">
        <p14:creationId xmlns:p14="http://schemas.microsoft.com/office/powerpoint/2010/main" val="1744092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47</a:t>
            </a:fld>
            <a:endParaRPr lang="en-US"/>
          </a:p>
        </p:txBody>
      </p:sp>
    </p:spTree>
    <p:extLst>
      <p:ext uri="{BB962C8B-B14F-4D97-AF65-F5344CB8AC3E}">
        <p14:creationId xmlns:p14="http://schemas.microsoft.com/office/powerpoint/2010/main" val="2245081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Handle a Dispute page 41</a:t>
            </a:r>
          </a:p>
        </p:txBody>
      </p:sp>
      <p:sp>
        <p:nvSpPr>
          <p:cNvPr id="4" name="Slide Number Placeholder 3"/>
          <p:cNvSpPr>
            <a:spLocks noGrp="1"/>
          </p:cNvSpPr>
          <p:nvPr>
            <p:ph type="sldNum" sz="quarter" idx="5"/>
          </p:nvPr>
        </p:nvSpPr>
        <p:spPr/>
        <p:txBody>
          <a:bodyPr/>
          <a:lstStyle/>
          <a:p>
            <a:fld id="{450ECF6B-5872-274D-B11A-89BEFEF0F1DD}" type="slidenum">
              <a:rPr lang="en-US" smtClean="0"/>
              <a:t>48</a:t>
            </a:fld>
            <a:endParaRPr lang="en-US"/>
          </a:p>
        </p:txBody>
      </p:sp>
    </p:spTree>
    <p:extLst>
      <p:ext uri="{BB962C8B-B14F-4D97-AF65-F5344CB8AC3E}">
        <p14:creationId xmlns:p14="http://schemas.microsoft.com/office/powerpoint/2010/main" val="33306668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49</a:t>
            </a:fld>
            <a:endParaRPr lang="en-US"/>
          </a:p>
        </p:txBody>
      </p:sp>
    </p:spTree>
    <p:extLst>
      <p:ext uri="{BB962C8B-B14F-4D97-AF65-F5344CB8AC3E}">
        <p14:creationId xmlns:p14="http://schemas.microsoft.com/office/powerpoint/2010/main" val="1867673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TCRC App launched December 2023.  Every participant will also have cards with the URL code to take back to the Division. </a:t>
            </a:r>
          </a:p>
          <a:p>
            <a:endParaRPr lang="en-US" dirty="0"/>
          </a:p>
          <a:p>
            <a:r>
              <a:rPr lang="en-US" dirty="0"/>
              <a:t>This is the best way to stay informed. Ask every Officer to promote the app in their Division. </a:t>
            </a:r>
          </a:p>
        </p:txBody>
      </p:sp>
      <p:sp>
        <p:nvSpPr>
          <p:cNvPr id="4" name="Slide Number Placeholder 3"/>
          <p:cNvSpPr>
            <a:spLocks noGrp="1"/>
          </p:cNvSpPr>
          <p:nvPr>
            <p:ph type="sldNum" sz="quarter" idx="5"/>
          </p:nvPr>
        </p:nvSpPr>
        <p:spPr/>
        <p:txBody>
          <a:bodyPr/>
          <a:lstStyle/>
          <a:p>
            <a:fld id="{450ECF6B-5872-274D-B11A-89BEFEF0F1DD}" type="slidenum">
              <a:rPr lang="en-US" smtClean="0"/>
              <a:t>5</a:t>
            </a:fld>
            <a:endParaRPr lang="en-US" dirty="0"/>
          </a:p>
        </p:txBody>
      </p:sp>
    </p:spTree>
    <p:extLst>
      <p:ext uri="{BB962C8B-B14F-4D97-AF65-F5344CB8AC3E}">
        <p14:creationId xmlns:p14="http://schemas.microsoft.com/office/powerpoint/2010/main" val="37466851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Union Inquiry: A Fact-Finding Mission pages 43-45</a:t>
            </a:r>
          </a:p>
        </p:txBody>
      </p:sp>
      <p:sp>
        <p:nvSpPr>
          <p:cNvPr id="4" name="Slide Number Placeholder 3"/>
          <p:cNvSpPr>
            <a:spLocks noGrp="1"/>
          </p:cNvSpPr>
          <p:nvPr>
            <p:ph type="sldNum" sz="quarter" idx="5"/>
          </p:nvPr>
        </p:nvSpPr>
        <p:spPr/>
        <p:txBody>
          <a:bodyPr/>
          <a:lstStyle/>
          <a:p>
            <a:fld id="{450ECF6B-5872-274D-B11A-89BEFEF0F1DD}" type="slidenum">
              <a:rPr lang="en-US" smtClean="0"/>
              <a:t>50</a:t>
            </a:fld>
            <a:endParaRPr lang="en-US"/>
          </a:p>
        </p:txBody>
      </p:sp>
    </p:spTree>
    <p:extLst>
      <p:ext uri="{BB962C8B-B14F-4D97-AF65-F5344CB8AC3E}">
        <p14:creationId xmlns:p14="http://schemas.microsoft.com/office/powerpoint/2010/main" val="31994388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Union Inquiry: A Fact-Finding Mission 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51</a:t>
            </a:fld>
            <a:endParaRPr lang="en-US"/>
          </a:p>
        </p:txBody>
      </p:sp>
    </p:spTree>
    <p:extLst>
      <p:ext uri="{BB962C8B-B14F-4D97-AF65-F5344CB8AC3E}">
        <p14:creationId xmlns:p14="http://schemas.microsoft.com/office/powerpoint/2010/main" val="2292401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Union Inquiry: A Fact-Finding Mission 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52</a:t>
            </a:fld>
            <a:endParaRPr lang="en-US"/>
          </a:p>
        </p:txBody>
      </p:sp>
    </p:spTree>
    <p:extLst>
      <p:ext uri="{BB962C8B-B14F-4D97-AF65-F5344CB8AC3E}">
        <p14:creationId xmlns:p14="http://schemas.microsoft.com/office/powerpoint/2010/main" val="36057429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Union Inquiry: A Fact-Finding Mission 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53</a:t>
            </a:fld>
            <a:endParaRPr lang="en-US"/>
          </a:p>
        </p:txBody>
      </p:sp>
    </p:spTree>
    <p:extLst>
      <p:ext uri="{BB962C8B-B14F-4D97-AF65-F5344CB8AC3E}">
        <p14:creationId xmlns:p14="http://schemas.microsoft.com/office/powerpoint/2010/main" val="7524535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Union Inquiry: A Fact-Finding Mission 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54</a:t>
            </a:fld>
            <a:endParaRPr lang="en-US"/>
          </a:p>
        </p:txBody>
      </p:sp>
    </p:spTree>
    <p:extLst>
      <p:ext uri="{BB962C8B-B14F-4D97-AF65-F5344CB8AC3E}">
        <p14:creationId xmlns:p14="http://schemas.microsoft.com/office/powerpoint/2010/main" val="25486135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Union Inquiry: A Fact-Finding Mission 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55</a:t>
            </a:fld>
            <a:endParaRPr lang="en-US"/>
          </a:p>
        </p:txBody>
      </p:sp>
    </p:spTree>
    <p:extLst>
      <p:ext uri="{BB962C8B-B14F-4D97-AF65-F5344CB8AC3E}">
        <p14:creationId xmlns:p14="http://schemas.microsoft.com/office/powerpoint/2010/main" val="2877540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Union Inquiry: A Fact-Finding Mission 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56</a:t>
            </a:fld>
            <a:endParaRPr lang="en-US"/>
          </a:p>
        </p:txBody>
      </p:sp>
    </p:spTree>
    <p:extLst>
      <p:ext uri="{BB962C8B-B14F-4D97-AF65-F5344CB8AC3E}">
        <p14:creationId xmlns:p14="http://schemas.microsoft.com/office/powerpoint/2010/main" val="26144009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Union Inquiry: A Fact-Finding Mission 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57</a:t>
            </a:fld>
            <a:endParaRPr lang="en-US"/>
          </a:p>
        </p:txBody>
      </p:sp>
    </p:spTree>
    <p:extLst>
      <p:ext uri="{BB962C8B-B14F-4D97-AF65-F5344CB8AC3E}">
        <p14:creationId xmlns:p14="http://schemas.microsoft.com/office/powerpoint/2010/main" val="17176451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58</a:t>
            </a:fld>
            <a:endParaRPr lang="en-US"/>
          </a:p>
        </p:txBody>
      </p:sp>
    </p:spTree>
    <p:extLst>
      <p:ext uri="{BB962C8B-B14F-4D97-AF65-F5344CB8AC3E}">
        <p14:creationId xmlns:p14="http://schemas.microsoft.com/office/powerpoint/2010/main" val="30719185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TBD - placeholder</a:t>
            </a:r>
          </a:p>
          <a:p>
            <a:endParaRPr lang="en-US" dirty="0"/>
          </a:p>
          <a:p>
            <a:r>
              <a:rPr lang="en-US" dirty="0"/>
              <a:t>Conduct of the Division Officer.</a:t>
            </a:r>
          </a:p>
          <a:p>
            <a:endParaRPr lang="en-US" dirty="0"/>
          </a:p>
          <a:p>
            <a:r>
              <a:rPr lang="en-US" dirty="0"/>
              <a:t>No Video Currently</a:t>
            </a:r>
          </a:p>
        </p:txBody>
      </p:sp>
      <p:sp>
        <p:nvSpPr>
          <p:cNvPr id="4" name="Slide Number Placeholder 3"/>
          <p:cNvSpPr>
            <a:spLocks noGrp="1"/>
          </p:cNvSpPr>
          <p:nvPr>
            <p:ph type="sldNum" sz="quarter" idx="5"/>
          </p:nvPr>
        </p:nvSpPr>
        <p:spPr/>
        <p:txBody>
          <a:bodyPr/>
          <a:lstStyle/>
          <a:p>
            <a:fld id="{450ECF6B-5872-274D-B11A-89BEFEF0F1DD}" type="slidenum">
              <a:rPr lang="en-US" smtClean="0"/>
              <a:t>59</a:t>
            </a:fld>
            <a:endParaRPr lang="en-US"/>
          </a:p>
        </p:txBody>
      </p:sp>
    </p:spTree>
    <p:extLst>
      <p:ext uri="{BB962C8B-B14F-4D97-AF65-F5344CB8AC3E}">
        <p14:creationId xmlns:p14="http://schemas.microsoft.com/office/powerpoint/2010/main" val="308148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Important – TCRC APP! Not part of manual because recent addition. </a:t>
            </a:r>
          </a:p>
          <a:p>
            <a:endParaRPr lang="en-US"/>
          </a:p>
          <a:p>
            <a:endParaRPr lang="en-US"/>
          </a:p>
        </p:txBody>
      </p:sp>
      <p:sp>
        <p:nvSpPr>
          <p:cNvPr id="4" name="Slide Number Placeholder 3"/>
          <p:cNvSpPr>
            <a:spLocks noGrp="1"/>
          </p:cNvSpPr>
          <p:nvPr>
            <p:ph type="sldNum" sz="quarter" idx="5"/>
          </p:nvPr>
        </p:nvSpPr>
        <p:spPr/>
        <p:txBody>
          <a:bodyPr/>
          <a:lstStyle/>
          <a:p>
            <a:fld id="{450ECF6B-5872-274D-B11A-89BEFEF0F1DD}" type="slidenum">
              <a:rPr lang="en-US" smtClean="0"/>
              <a:t>6</a:t>
            </a:fld>
            <a:endParaRPr lang="en-US"/>
          </a:p>
        </p:txBody>
      </p:sp>
    </p:spTree>
    <p:extLst>
      <p:ext uri="{BB962C8B-B14F-4D97-AF65-F5344CB8AC3E}">
        <p14:creationId xmlns:p14="http://schemas.microsoft.com/office/powerpoint/2010/main" val="6447193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of a Division Officer pages 50-51</a:t>
            </a:r>
          </a:p>
        </p:txBody>
      </p:sp>
      <p:sp>
        <p:nvSpPr>
          <p:cNvPr id="4" name="Slide Number Placeholder 3"/>
          <p:cNvSpPr>
            <a:spLocks noGrp="1"/>
          </p:cNvSpPr>
          <p:nvPr>
            <p:ph type="sldNum" sz="quarter" idx="5"/>
          </p:nvPr>
        </p:nvSpPr>
        <p:spPr/>
        <p:txBody>
          <a:bodyPr/>
          <a:lstStyle/>
          <a:p>
            <a:fld id="{450ECF6B-5872-274D-B11A-89BEFEF0F1DD}" type="slidenum">
              <a:rPr lang="en-US" smtClean="0"/>
              <a:t>60</a:t>
            </a:fld>
            <a:endParaRPr lang="en-US"/>
          </a:p>
        </p:txBody>
      </p:sp>
    </p:spTree>
    <p:extLst>
      <p:ext uri="{BB962C8B-B14F-4D97-AF65-F5344CB8AC3E}">
        <p14:creationId xmlns:p14="http://schemas.microsoft.com/office/powerpoint/2010/main" val="17187950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61</a:t>
            </a:fld>
            <a:endParaRPr lang="en-US"/>
          </a:p>
        </p:txBody>
      </p:sp>
    </p:spTree>
    <p:extLst>
      <p:ext uri="{BB962C8B-B14F-4D97-AF65-F5344CB8AC3E}">
        <p14:creationId xmlns:p14="http://schemas.microsoft.com/office/powerpoint/2010/main" val="21882323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of the Statement pages 55-61 </a:t>
            </a:r>
          </a:p>
        </p:txBody>
      </p:sp>
      <p:sp>
        <p:nvSpPr>
          <p:cNvPr id="4" name="Slide Number Placeholder 3"/>
          <p:cNvSpPr>
            <a:spLocks noGrp="1"/>
          </p:cNvSpPr>
          <p:nvPr>
            <p:ph type="sldNum" sz="quarter" idx="5"/>
          </p:nvPr>
        </p:nvSpPr>
        <p:spPr/>
        <p:txBody>
          <a:bodyPr/>
          <a:lstStyle/>
          <a:p>
            <a:fld id="{450ECF6B-5872-274D-B11A-89BEFEF0F1DD}" type="slidenum">
              <a:rPr lang="en-US" smtClean="0"/>
              <a:t>62</a:t>
            </a:fld>
            <a:endParaRPr lang="en-US"/>
          </a:p>
        </p:txBody>
      </p:sp>
    </p:spTree>
    <p:extLst>
      <p:ext uri="{BB962C8B-B14F-4D97-AF65-F5344CB8AC3E}">
        <p14:creationId xmlns:p14="http://schemas.microsoft.com/office/powerpoint/2010/main" val="31942645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63</a:t>
            </a:fld>
            <a:endParaRPr lang="en-US"/>
          </a:p>
        </p:txBody>
      </p:sp>
    </p:spTree>
    <p:extLst>
      <p:ext uri="{BB962C8B-B14F-4D97-AF65-F5344CB8AC3E}">
        <p14:creationId xmlns:p14="http://schemas.microsoft.com/office/powerpoint/2010/main" val="21749236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Disciplinary Investigation page 62</a:t>
            </a:r>
          </a:p>
        </p:txBody>
      </p:sp>
      <p:sp>
        <p:nvSpPr>
          <p:cNvPr id="4" name="Slide Number Placeholder 3"/>
          <p:cNvSpPr>
            <a:spLocks noGrp="1"/>
          </p:cNvSpPr>
          <p:nvPr>
            <p:ph type="sldNum" sz="quarter" idx="5"/>
          </p:nvPr>
        </p:nvSpPr>
        <p:spPr/>
        <p:txBody>
          <a:bodyPr/>
          <a:lstStyle/>
          <a:p>
            <a:fld id="{450ECF6B-5872-274D-B11A-89BEFEF0F1DD}" type="slidenum">
              <a:rPr lang="en-US" smtClean="0"/>
              <a:t>64</a:t>
            </a:fld>
            <a:endParaRPr lang="en-US"/>
          </a:p>
        </p:txBody>
      </p:sp>
    </p:spTree>
    <p:extLst>
      <p:ext uri="{BB962C8B-B14F-4D97-AF65-F5344CB8AC3E}">
        <p14:creationId xmlns:p14="http://schemas.microsoft.com/office/powerpoint/2010/main" val="17141383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Disciplinary Investigation page 62</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65</a:t>
            </a:fld>
            <a:endParaRPr lang="en-US"/>
          </a:p>
        </p:txBody>
      </p:sp>
    </p:spTree>
    <p:extLst>
      <p:ext uri="{BB962C8B-B14F-4D97-AF65-F5344CB8AC3E}">
        <p14:creationId xmlns:p14="http://schemas.microsoft.com/office/powerpoint/2010/main" val="7050556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Disciplinary Investigation page 63</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66</a:t>
            </a:fld>
            <a:endParaRPr lang="en-US"/>
          </a:p>
        </p:txBody>
      </p:sp>
    </p:spTree>
    <p:extLst>
      <p:ext uri="{BB962C8B-B14F-4D97-AF65-F5344CB8AC3E}">
        <p14:creationId xmlns:p14="http://schemas.microsoft.com/office/powerpoint/2010/main" val="15650715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Disciplinary Investigation page 63</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67</a:t>
            </a:fld>
            <a:endParaRPr lang="en-US"/>
          </a:p>
        </p:txBody>
      </p:sp>
    </p:spTree>
    <p:extLst>
      <p:ext uri="{BB962C8B-B14F-4D97-AF65-F5344CB8AC3E}">
        <p14:creationId xmlns:p14="http://schemas.microsoft.com/office/powerpoint/2010/main" val="40526226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Disciplinary Investigation page 63</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68</a:t>
            </a:fld>
            <a:endParaRPr lang="en-US"/>
          </a:p>
        </p:txBody>
      </p:sp>
    </p:spTree>
    <p:extLst>
      <p:ext uri="{BB962C8B-B14F-4D97-AF65-F5344CB8AC3E}">
        <p14:creationId xmlns:p14="http://schemas.microsoft.com/office/powerpoint/2010/main" val="4822966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Disciplinary Investigation page 63</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69</a:t>
            </a:fld>
            <a:endParaRPr lang="en-US"/>
          </a:p>
        </p:txBody>
      </p:sp>
    </p:spTree>
    <p:extLst>
      <p:ext uri="{BB962C8B-B14F-4D97-AF65-F5344CB8AC3E}">
        <p14:creationId xmlns:p14="http://schemas.microsoft.com/office/powerpoint/2010/main" val="1113319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0ECF6B-5872-274D-B11A-89BEFEF0F1DD}" type="slidenum">
              <a:rPr lang="en-US" smtClean="0"/>
              <a:t>7</a:t>
            </a:fld>
            <a:endParaRPr lang="en-US"/>
          </a:p>
        </p:txBody>
      </p:sp>
    </p:spTree>
    <p:extLst>
      <p:ext uri="{BB962C8B-B14F-4D97-AF65-F5344CB8AC3E}">
        <p14:creationId xmlns:p14="http://schemas.microsoft.com/office/powerpoint/2010/main" val="40131975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70</a:t>
            </a:fld>
            <a:endParaRPr lang="en-US"/>
          </a:p>
        </p:txBody>
      </p:sp>
    </p:spTree>
    <p:extLst>
      <p:ext uri="{BB962C8B-B14F-4D97-AF65-F5344CB8AC3E}">
        <p14:creationId xmlns:p14="http://schemas.microsoft.com/office/powerpoint/2010/main" val="41398034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Preparing the member for an investigation pages 65-67</a:t>
            </a:r>
          </a:p>
          <a:p>
            <a:endParaRPr lang="en-US" dirty="0"/>
          </a:p>
          <a:p>
            <a:r>
              <a:rPr lang="en-US" dirty="0"/>
              <a:t>Correct answer 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False</a:t>
            </a:r>
          </a:p>
          <a:p>
            <a:endParaRPr lang="en-US" dirty="0"/>
          </a:p>
          <a:p>
            <a:r>
              <a:rPr lang="en-US" dirty="0"/>
              <a:t>Top Up to include:</a:t>
            </a:r>
          </a:p>
          <a:p>
            <a:r>
              <a:rPr lang="en-US" dirty="0"/>
              <a:t>One of the most damaging practices a member can adopt is that of giving</a:t>
            </a:r>
          </a:p>
          <a:p>
            <a:r>
              <a:rPr lang="en-US" dirty="0"/>
              <a:t>long, rambling and voluntary statements. A member should confine the</a:t>
            </a:r>
          </a:p>
          <a:p>
            <a:r>
              <a:rPr lang="en-US" dirty="0"/>
              <a:t>answer to the question. If he or she volunteers or adds to what is asked,</a:t>
            </a:r>
          </a:p>
          <a:p>
            <a:r>
              <a:rPr lang="en-US" dirty="0"/>
              <a:t>that will invite additional questions and open up avenues of inquiry that the</a:t>
            </a:r>
          </a:p>
          <a:p>
            <a:r>
              <a:rPr lang="en-US" dirty="0"/>
              <a:t>investigating officer might otherwise overlook.</a:t>
            </a:r>
          </a:p>
          <a:p>
            <a:endParaRPr lang="en-US" dirty="0"/>
          </a:p>
          <a:p>
            <a:r>
              <a:rPr lang="en-US" dirty="0"/>
              <a:t>When the member is asked to tell in their own words all they know about</a:t>
            </a:r>
          </a:p>
          <a:p>
            <a:r>
              <a:rPr lang="en-US" dirty="0"/>
              <a:t>the occurrence, they should give a short answer and not go into detail. The</a:t>
            </a:r>
          </a:p>
          <a:p>
            <a:r>
              <a:rPr lang="en-US" dirty="0"/>
              <a:t>answer should be short and concise but contain all of the essential facts of</a:t>
            </a:r>
          </a:p>
          <a:p>
            <a:r>
              <a:rPr lang="en-US" dirty="0"/>
              <a:t>what happened and of their </a:t>
            </a:r>
            <a:r>
              <a:rPr lang="en-US" dirty="0" err="1"/>
              <a:t>defence</a:t>
            </a:r>
            <a:r>
              <a:rPr lang="en-US" dirty="0"/>
              <a:t>. The investigating officer is then</a:t>
            </a:r>
          </a:p>
          <a:p>
            <a:r>
              <a:rPr lang="en-US" dirty="0"/>
              <a:t>required to obtain the details by asking specific questions.</a:t>
            </a:r>
          </a:p>
        </p:txBody>
      </p:sp>
      <p:sp>
        <p:nvSpPr>
          <p:cNvPr id="4" name="Slide Number Placeholder 3"/>
          <p:cNvSpPr>
            <a:spLocks noGrp="1"/>
          </p:cNvSpPr>
          <p:nvPr>
            <p:ph type="sldNum" sz="quarter" idx="5"/>
          </p:nvPr>
        </p:nvSpPr>
        <p:spPr/>
        <p:txBody>
          <a:bodyPr/>
          <a:lstStyle/>
          <a:p>
            <a:fld id="{450ECF6B-5872-274D-B11A-89BEFEF0F1DD}" type="slidenum">
              <a:rPr lang="en-US" smtClean="0"/>
              <a:t>71</a:t>
            </a:fld>
            <a:endParaRPr lang="en-US"/>
          </a:p>
        </p:txBody>
      </p:sp>
    </p:spTree>
    <p:extLst>
      <p:ext uri="{BB962C8B-B14F-4D97-AF65-F5344CB8AC3E}">
        <p14:creationId xmlns:p14="http://schemas.microsoft.com/office/powerpoint/2010/main" val="22125941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Preparing the member for an investigation pages 65-67</a:t>
            </a:r>
          </a:p>
          <a:p>
            <a:endParaRPr lang="en-US" dirty="0"/>
          </a:p>
          <a:p>
            <a:r>
              <a:rPr lang="en-US" dirty="0"/>
              <a:t>Correct answer 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It’s ok to tell some jokes to lighten the mood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r>
              <a:rPr lang="en-US" dirty="0"/>
              <a:t>Top Up to include:</a:t>
            </a:r>
          </a:p>
          <a:p>
            <a:r>
              <a:rPr lang="en-US" dirty="0"/>
              <a:t>Items 1-5 on the list</a:t>
            </a:r>
          </a:p>
        </p:txBody>
      </p:sp>
      <p:sp>
        <p:nvSpPr>
          <p:cNvPr id="4" name="Slide Number Placeholder 3"/>
          <p:cNvSpPr>
            <a:spLocks noGrp="1"/>
          </p:cNvSpPr>
          <p:nvPr>
            <p:ph type="sldNum" sz="quarter" idx="5"/>
          </p:nvPr>
        </p:nvSpPr>
        <p:spPr/>
        <p:txBody>
          <a:bodyPr/>
          <a:lstStyle/>
          <a:p>
            <a:fld id="{450ECF6B-5872-274D-B11A-89BEFEF0F1DD}" type="slidenum">
              <a:rPr lang="en-US" smtClean="0"/>
              <a:t>72</a:t>
            </a:fld>
            <a:endParaRPr lang="en-US"/>
          </a:p>
        </p:txBody>
      </p:sp>
    </p:spTree>
    <p:extLst>
      <p:ext uri="{BB962C8B-B14F-4D97-AF65-F5344CB8AC3E}">
        <p14:creationId xmlns:p14="http://schemas.microsoft.com/office/powerpoint/2010/main" val="18077410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Preparing the member for an investigation pages 65-67</a:t>
            </a:r>
          </a:p>
          <a:p>
            <a:endParaRPr lang="en-US" dirty="0"/>
          </a:p>
          <a:p>
            <a:r>
              <a:rPr lang="en-US" dirty="0"/>
              <a:t>Correct answer is:</a:t>
            </a:r>
          </a:p>
          <a:p>
            <a:endParaRPr lang="en-US" dirty="0"/>
          </a:p>
          <a:p>
            <a:r>
              <a:rPr lang="en-US" b="1" dirty="0"/>
              <a:t>False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dirty="0"/>
              <a:t>Top Up to include:</a:t>
            </a:r>
          </a:p>
          <a:p>
            <a:r>
              <a:rPr lang="en-US" dirty="0"/>
              <a:t>Much harm can be done answering a question you didn’t understand.  Ask the questioner to repeat it.</a:t>
            </a:r>
          </a:p>
        </p:txBody>
      </p:sp>
      <p:sp>
        <p:nvSpPr>
          <p:cNvPr id="4" name="Slide Number Placeholder 3"/>
          <p:cNvSpPr>
            <a:spLocks noGrp="1"/>
          </p:cNvSpPr>
          <p:nvPr>
            <p:ph type="sldNum" sz="quarter" idx="5"/>
          </p:nvPr>
        </p:nvSpPr>
        <p:spPr/>
        <p:txBody>
          <a:bodyPr/>
          <a:lstStyle/>
          <a:p>
            <a:fld id="{450ECF6B-5872-274D-B11A-89BEFEF0F1DD}" type="slidenum">
              <a:rPr lang="en-US" smtClean="0"/>
              <a:t>73</a:t>
            </a:fld>
            <a:endParaRPr lang="en-US"/>
          </a:p>
        </p:txBody>
      </p:sp>
    </p:spTree>
    <p:extLst>
      <p:ext uri="{BB962C8B-B14F-4D97-AF65-F5344CB8AC3E}">
        <p14:creationId xmlns:p14="http://schemas.microsoft.com/office/powerpoint/2010/main" val="37772703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Preparing the member for an investigation pages 65-67</a:t>
            </a:r>
          </a:p>
          <a:p>
            <a:endParaRPr lang="en-US" dirty="0"/>
          </a:p>
          <a:p>
            <a:r>
              <a:rPr lang="en-US" dirty="0"/>
              <a:t>Correct answer is:</a:t>
            </a:r>
          </a:p>
          <a:p>
            <a:endParaRPr lang="en-US" dirty="0"/>
          </a:p>
          <a:p>
            <a:r>
              <a:rPr lang="en-US" b="1" dirty="0" err="1"/>
              <a:t>False</a:t>
            </a:r>
            <a:r>
              <a:rPr lang="en-US" dirty="0" err="1"/>
              <a:t>Top</a:t>
            </a:r>
            <a:r>
              <a:rPr lang="en-US" dirty="0"/>
              <a:t> Up to include:</a:t>
            </a:r>
          </a:p>
          <a:p>
            <a:r>
              <a:rPr lang="en-US" dirty="0"/>
              <a:t>Don’t Rely on Your Representative for your Answer- Don’t look at your</a:t>
            </a:r>
          </a:p>
          <a:p>
            <a:r>
              <a:rPr lang="en-US" dirty="0"/>
              <a:t>representative when being questioned. This merely discredits your</a:t>
            </a:r>
          </a:p>
          <a:p>
            <a:r>
              <a:rPr lang="en-US" dirty="0"/>
              <a:t>statement and gives the impression that the representative is putting words</a:t>
            </a:r>
          </a:p>
          <a:p>
            <a:r>
              <a:rPr lang="en-US" dirty="0"/>
              <a:t>in your mouth. Look directly at the person asking the questions</a:t>
            </a:r>
          </a:p>
          <a:p>
            <a:endParaRPr lang="en-US" b="1" dirty="0"/>
          </a:p>
        </p:txBody>
      </p:sp>
      <p:sp>
        <p:nvSpPr>
          <p:cNvPr id="4" name="Slide Number Placeholder 3"/>
          <p:cNvSpPr>
            <a:spLocks noGrp="1"/>
          </p:cNvSpPr>
          <p:nvPr>
            <p:ph type="sldNum" sz="quarter" idx="5"/>
          </p:nvPr>
        </p:nvSpPr>
        <p:spPr/>
        <p:txBody>
          <a:bodyPr/>
          <a:lstStyle/>
          <a:p>
            <a:fld id="{450ECF6B-5872-274D-B11A-89BEFEF0F1DD}" type="slidenum">
              <a:rPr lang="en-US" smtClean="0"/>
              <a:t>74</a:t>
            </a:fld>
            <a:endParaRPr lang="en-US"/>
          </a:p>
        </p:txBody>
      </p:sp>
    </p:spTree>
    <p:extLst>
      <p:ext uri="{BB962C8B-B14F-4D97-AF65-F5344CB8AC3E}">
        <p14:creationId xmlns:p14="http://schemas.microsoft.com/office/powerpoint/2010/main" val="41821442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Preparing the member for an investigation pages 65-67</a:t>
            </a:r>
          </a:p>
          <a:p>
            <a:endParaRPr lang="en-US" dirty="0"/>
          </a:p>
          <a:p>
            <a:r>
              <a:rPr lang="en-US" dirty="0"/>
              <a:t>Correct answer is:</a:t>
            </a:r>
          </a:p>
          <a:p>
            <a:endParaRPr lang="en-US" dirty="0"/>
          </a:p>
          <a:p>
            <a:r>
              <a:rPr lang="en-US" b="1" dirty="0"/>
              <a:t>True</a:t>
            </a:r>
          </a:p>
          <a:p>
            <a:endParaRPr lang="en-US" b="1" dirty="0"/>
          </a:p>
          <a:p>
            <a:r>
              <a:rPr lang="en-US" dirty="0"/>
              <a:t>Top Up to include:</a:t>
            </a:r>
          </a:p>
          <a:p>
            <a:r>
              <a:rPr lang="en-US" dirty="0"/>
              <a:t>Don’t stick to mistakes…go back and correct. Remember it is the member’s statement, not the Company’s.</a:t>
            </a:r>
          </a:p>
          <a:p>
            <a:endParaRPr lang="en-US" b="1" dirty="0"/>
          </a:p>
        </p:txBody>
      </p:sp>
      <p:sp>
        <p:nvSpPr>
          <p:cNvPr id="4" name="Slide Number Placeholder 3"/>
          <p:cNvSpPr>
            <a:spLocks noGrp="1"/>
          </p:cNvSpPr>
          <p:nvPr>
            <p:ph type="sldNum" sz="quarter" idx="5"/>
          </p:nvPr>
        </p:nvSpPr>
        <p:spPr/>
        <p:txBody>
          <a:bodyPr/>
          <a:lstStyle/>
          <a:p>
            <a:fld id="{450ECF6B-5872-274D-B11A-89BEFEF0F1DD}" type="slidenum">
              <a:rPr lang="en-US" smtClean="0"/>
              <a:t>75</a:t>
            </a:fld>
            <a:endParaRPr lang="en-US"/>
          </a:p>
        </p:txBody>
      </p:sp>
    </p:spTree>
    <p:extLst>
      <p:ext uri="{BB962C8B-B14F-4D97-AF65-F5344CB8AC3E}">
        <p14:creationId xmlns:p14="http://schemas.microsoft.com/office/powerpoint/2010/main" val="15496787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Preparing the member for an investigation pages 65-67</a:t>
            </a:r>
          </a:p>
          <a:p>
            <a:endParaRPr lang="en-US" dirty="0"/>
          </a:p>
          <a:p>
            <a:r>
              <a:rPr lang="en-US" dirty="0"/>
              <a:t>Correct answer is:</a:t>
            </a:r>
          </a:p>
          <a:p>
            <a:endParaRPr lang="en-US" dirty="0"/>
          </a:p>
          <a:p>
            <a:r>
              <a:rPr lang="en-US" b="1" dirty="0"/>
              <a:t>False</a:t>
            </a:r>
          </a:p>
          <a:p>
            <a:endParaRPr lang="en-US" b="1" dirty="0"/>
          </a:p>
          <a:p>
            <a:r>
              <a:rPr lang="en-US" dirty="0"/>
              <a:t>Top Up to include:</a:t>
            </a:r>
          </a:p>
          <a:p>
            <a:r>
              <a:rPr lang="en-US" dirty="0"/>
              <a:t>15) Ensure you never answer yes to the question about whether the statement</a:t>
            </a:r>
          </a:p>
          <a:p>
            <a:r>
              <a:rPr lang="en-US" dirty="0"/>
              <a:t>has been taken in a fair or impartial manner. State only “Let the record</a:t>
            </a:r>
          </a:p>
          <a:p>
            <a:r>
              <a:rPr lang="en-US" dirty="0"/>
              <a:t>speak for its self”.</a:t>
            </a:r>
          </a:p>
          <a:p>
            <a:endParaRPr lang="en-US" b="1" dirty="0"/>
          </a:p>
        </p:txBody>
      </p:sp>
      <p:sp>
        <p:nvSpPr>
          <p:cNvPr id="4" name="Slide Number Placeholder 3"/>
          <p:cNvSpPr>
            <a:spLocks noGrp="1"/>
          </p:cNvSpPr>
          <p:nvPr>
            <p:ph type="sldNum" sz="quarter" idx="5"/>
          </p:nvPr>
        </p:nvSpPr>
        <p:spPr/>
        <p:txBody>
          <a:bodyPr/>
          <a:lstStyle/>
          <a:p>
            <a:fld id="{450ECF6B-5872-274D-B11A-89BEFEF0F1DD}" type="slidenum">
              <a:rPr lang="en-US" smtClean="0"/>
              <a:t>76</a:t>
            </a:fld>
            <a:endParaRPr lang="en-US"/>
          </a:p>
        </p:txBody>
      </p:sp>
    </p:spTree>
    <p:extLst>
      <p:ext uri="{BB962C8B-B14F-4D97-AF65-F5344CB8AC3E}">
        <p14:creationId xmlns:p14="http://schemas.microsoft.com/office/powerpoint/2010/main" val="37885226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of the Statement pages 68-74</a:t>
            </a:r>
          </a:p>
        </p:txBody>
      </p:sp>
      <p:sp>
        <p:nvSpPr>
          <p:cNvPr id="4" name="Slide Number Placeholder 3"/>
          <p:cNvSpPr>
            <a:spLocks noGrp="1"/>
          </p:cNvSpPr>
          <p:nvPr>
            <p:ph type="sldNum" sz="quarter" idx="5"/>
          </p:nvPr>
        </p:nvSpPr>
        <p:spPr/>
        <p:txBody>
          <a:bodyPr/>
          <a:lstStyle/>
          <a:p>
            <a:fld id="{450ECF6B-5872-274D-B11A-89BEFEF0F1DD}" type="slidenum">
              <a:rPr lang="en-US" smtClean="0"/>
              <a:t>77</a:t>
            </a:fld>
            <a:endParaRPr lang="en-US"/>
          </a:p>
        </p:txBody>
      </p:sp>
    </p:spTree>
    <p:extLst>
      <p:ext uri="{BB962C8B-B14F-4D97-AF65-F5344CB8AC3E}">
        <p14:creationId xmlns:p14="http://schemas.microsoft.com/office/powerpoint/2010/main" val="33661389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Steps of the Statement pages 68-74</a:t>
            </a:r>
          </a:p>
        </p:txBody>
      </p:sp>
      <p:sp>
        <p:nvSpPr>
          <p:cNvPr id="4" name="Slide Number Placeholder 3"/>
          <p:cNvSpPr>
            <a:spLocks noGrp="1"/>
          </p:cNvSpPr>
          <p:nvPr>
            <p:ph type="sldNum" sz="quarter" idx="5"/>
          </p:nvPr>
        </p:nvSpPr>
        <p:spPr/>
        <p:txBody>
          <a:bodyPr/>
          <a:lstStyle/>
          <a:p>
            <a:fld id="{450ECF6B-5872-274D-B11A-89BEFEF0F1DD}" type="slidenum">
              <a:rPr lang="en-US" smtClean="0"/>
              <a:t>78</a:t>
            </a:fld>
            <a:endParaRPr lang="en-US"/>
          </a:p>
        </p:txBody>
      </p:sp>
    </p:spTree>
    <p:extLst>
      <p:ext uri="{BB962C8B-B14F-4D97-AF65-F5344CB8AC3E}">
        <p14:creationId xmlns:p14="http://schemas.microsoft.com/office/powerpoint/2010/main" val="39428607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79</a:t>
            </a:fld>
            <a:endParaRPr lang="en-US"/>
          </a:p>
        </p:txBody>
      </p:sp>
    </p:spTree>
    <p:extLst>
      <p:ext uri="{BB962C8B-B14F-4D97-AF65-F5344CB8AC3E}">
        <p14:creationId xmlns:p14="http://schemas.microsoft.com/office/powerpoint/2010/main" val="4170242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place for BRCF to speak and promote</a:t>
            </a:r>
          </a:p>
        </p:txBody>
      </p:sp>
      <p:sp>
        <p:nvSpPr>
          <p:cNvPr id="4" name="Slide Number Placeholder 3"/>
          <p:cNvSpPr>
            <a:spLocks noGrp="1"/>
          </p:cNvSpPr>
          <p:nvPr>
            <p:ph type="sldNum" sz="quarter" idx="5"/>
          </p:nvPr>
        </p:nvSpPr>
        <p:spPr/>
        <p:txBody>
          <a:bodyPr/>
          <a:lstStyle/>
          <a:p>
            <a:fld id="{450ECF6B-5872-274D-B11A-89BEFEF0F1DD}" type="slidenum">
              <a:rPr lang="en-US" smtClean="0"/>
              <a:t>8</a:t>
            </a:fld>
            <a:endParaRPr lang="en-US"/>
          </a:p>
        </p:txBody>
      </p:sp>
    </p:spTree>
    <p:extLst>
      <p:ext uri="{BB962C8B-B14F-4D97-AF65-F5344CB8AC3E}">
        <p14:creationId xmlns:p14="http://schemas.microsoft.com/office/powerpoint/2010/main" val="32557387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3 - The Analysis pages 78-80</a:t>
            </a:r>
          </a:p>
        </p:txBody>
      </p:sp>
      <p:sp>
        <p:nvSpPr>
          <p:cNvPr id="4" name="Slide Number Placeholder 3"/>
          <p:cNvSpPr>
            <a:spLocks noGrp="1"/>
          </p:cNvSpPr>
          <p:nvPr>
            <p:ph type="sldNum" sz="quarter" idx="5"/>
          </p:nvPr>
        </p:nvSpPr>
        <p:spPr/>
        <p:txBody>
          <a:bodyPr/>
          <a:lstStyle/>
          <a:p>
            <a:fld id="{450ECF6B-5872-274D-B11A-89BEFEF0F1DD}" type="slidenum">
              <a:rPr lang="en-US" smtClean="0"/>
              <a:t>80</a:t>
            </a:fld>
            <a:endParaRPr lang="en-US"/>
          </a:p>
        </p:txBody>
      </p:sp>
    </p:spTree>
    <p:extLst>
      <p:ext uri="{BB962C8B-B14F-4D97-AF65-F5344CB8AC3E}">
        <p14:creationId xmlns:p14="http://schemas.microsoft.com/office/powerpoint/2010/main" val="29013707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81</a:t>
            </a:fld>
            <a:endParaRPr lang="en-US"/>
          </a:p>
        </p:txBody>
      </p:sp>
    </p:spTree>
    <p:extLst>
      <p:ext uri="{BB962C8B-B14F-4D97-AF65-F5344CB8AC3E}">
        <p14:creationId xmlns:p14="http://schemas.microsoft.com/office/powerpoint/2010/main" val="14552374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CROA 3679 page 90</a:t>
            </a:r>
          </a:p>
          <a:p>
            <a:endParaRPr lang="en-US" dirty="0"/>
          </a:p>
          <a:p>
            <a:r>
              <a:rPr lang="en-CA" sz="1200" u="sng" kern="1200" dirty="0">
                <a:solidFill>
                  <a:schemeClr val="tx1"/>
                </a:solidFill>
                <a:effectLst/>
                <a:latin typeface="+mn-lt"/>
                <a:ea typeface="+mn-ea"/>
                <a:cs typeface="+mn-cs"/>
                <a:hlinkClick r:id="rId3"/>
              </a:rPr>
              <a:t>http://croa.com/PDFAWARDS/CR3679.pdf</a:t>
            </a:r>
            <a:r>
              <a:rPr lang="en-CA"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82</a:t>
            </a:fld>
            <a:endParaRPr lang="en-US"/>
          </a:p>
        </p:txBody>
      </p:sp>
    </p:spTree>
    <p:extLst>
      <p:ext uri="{BB962C8B-B14F-4D97-AF65-F5344CB8AC3E}">
        <p14:creationId xmlns:p14="http://schemas.microsoft.com/office/powerpoint/2010/main" val="7262682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CROA 3679 page 90</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83</a:t>
            </a:fld>
            <a:endParaRPr lang="en-US"/>
          </a:p>
        </p:txBody>
      </p:sp>
    </p:spTree>
    <p:extLst>
      <p:ext uri="{BB962C8B-B14F-4D97-AF65-F5344CB8AC3E}">
        <p14:creationId xmlns:p14="http://schemas.microsoft.com/office/powerpoint/2010/main" val="5281612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84</a:t>
            </a:fld>
            <a:endParaRPr lang="en-US"/>
          </a:p>
        </p:txBody>
      </p:sp>
    </p:spTree>
    <p:extLst>
      <p:ext uri="{BB962C8B-B14F-4D97-AF65-F5344CB8AC3E}">
        <p14:creationId xmlns:p14="http://schemas.microsoft.com/office/powerpoint/2010/main" val="23646910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CROA 3680 page 91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u="sng" kern="1200" dirty="0">
                <a:solidFill>
                  <a:schemeClr val="tx1"/>
                </a:solidFill>
                <a:effectLst/>
                <a:latin typeface="+mn-lt"/>
                <a:ea typeface="+mn-ea"/>
                <a:cs typeface="+mn-cs"/>
                <a:hlinkClick r:id="rId3"/>
              </a:rPr>
              <a:t>http://croa.com/PDFAWARDS/CR3680.pdf</a:t>
            </a:r>
            <a:r>
              <a:rPr lang="en-CA"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85</a:t>
            </a:fld>
            <a:endParaRPr lang="en-US"/>
          </a:p>
        </p:txBody>
      </p:sp>
    </p:spTree>
    <p:extLst>
      <p:ext uri="{BB962C8B-B14F-4D97-AF65-F5344CB8AC3E}">
        <p14:creationId xmlns:p14="http://schemas.microsoft.com/office/powerpoint/2010/main" val="17700857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CROA 3680 page 91</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86</a:t>
            </a:fld>
            <a:endParaRPr lang="en-US"/>
          </a:p>
        </p:txBody>
      </p:sp>
    </p:spTree>
    <p:extLst>
      <p:ext uri="{BB962C8B-B14F-4D97-AF65-F5344CB8AC3E}">
        <p14:creationId xmlns:p14="http://schemas.microsoft.com/office/powerpoint/2010/main" val="24716645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87</a:t>
            </a:fld>
            <a:endParaRPr lang="en-US"/>
          </a:p>
        </p:txBody>
      </p:sp>
    </p:spTree>
    <p:extLst>
      <p:ext uri="{BB962C8B-B14F-4D97-AF65-F5344CB8AC3E}">
        <p14:creationId xmlns:p14="http://schemas.microsoft.com/office/powerpoint/2010/main" val="31987467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Drafting a Grievance Letter pages 95-98</a:t>
            </a:r>
          </a:p>
        </p:txBody>
      </p:sp>
      <p:sp>
        <p:nvSpPr>
          <p:cNvPr id="4" name="Slide Number Placeholder 3"/>
          <p:cNvSpPr>
            <a:spLocks noGrp="1"/>
          </p:cNvSpPr>
          <p:nvPr>
            <p:ph type="sldNum" sz="quarter" idx="5"/>
          </p:nvPr>
        </p:nvSpPr>
        <p:spPr/>
        <p:txBody>
          <a:bodyPr/>
          <a:lstStyle/>
          <a:p>
            <a:fld id="{450ECF6B-5872-274D-B11A-89BEFEF0F1DD}" type="slidenum">
              <a:rPr lang="en-US" smtClean="0"/>
              <a:t>88</a:t>
            </a:fld>
            <a:endParaRPr lang="en-US"/>
          </a:p>
        </p:txBody>
      </p:sp>
    </p:spTree>
    <p:extLst>
      <p:ext uri="{BB962C8B-B14F-4D97-AF65-F5344CB8AC3E}">
        <p14:creationId xmlns:p14="http://schemas.microsoft.com/office/powerpoint/2010/main" val="36634092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Drafting a Grievance Letter pages 95-98</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89</a:t>
            </a:fld>
            <a:endParaRPr lang="en-US"/>
          </a:p>
        </p:txBody>
      </p:sp>
    </p:spTree>
    <p:extLst>
      <p:ext uri="{BB962C8B-B14F-4D97-AF65-F5344CB8AC3E}">
        <p14:creationId xmlns:p14="http://schemas.microsoft.com/office/powerpoint/2010/main" val="3605129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page 4</a:t>
            </a:r>
          </a:p>
        </p:txBody>
      </p:sp>
      <p:sp>
        <p:nvSpPr>
          <p:cNvPr id="4" name="Slide Number Placeholder 3"/>
          <p:cNvSpPr>
            <a:spLocks noGrp="1"/>
          </p:cNvSpPr>
          <p:nvPr>
            <p:ph type="sldNum" sz="quarter" idx="5"/>
          </p:nvPr>
        </p:nvSpPr>
        <p:spPr/>
        <p:txBody>
          <a:bodyPr/>
          <a:lstStyle/>
          <a:p>
            <a:fld id="{450ECF6B-5872-274D-B11A-89BEFEF0F1DD}" type="slidenum">
              <a:rPr lang="en-US" smtClean="0"/>
              <a:t>9</a:t>
            </a:fld>
            <a:endParaRPr lang="en-US"/>
          </a:p>
        </p:txBody>
      </p:sp>
    </p:spTree>
    <p:extLst>
      <p:ext uri="{BB962C8B-B14F-4D97-AF65-F5344CB8AC3E}">
        <p14:creationId xmlns:p14="http://schemas.microsoft.com/office/powerpoint/2010/main" val="12564767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Drafting a Grievance Letter pages 95-98</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90</a:t>
            </a:fld>
            <a:endParaRPr lang="en-US"/>
          </a:p>
        </p:txBody>
      </p:sp>
    </p:spTree>
    <p:extLst>
      <p:ext uri="{BB962C8B-B14F-4D97-AF65-F5344CB8AC3E}">
        <p14:creationId xmlns:p14="http://schemas.microsoft.com/office/powerpoint/2010/main" val="39498101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91</a:t>
            </a:fld>
            <a:endParaRPr lang="en-US"/>
          </a:p>
        </p:txBody>
      </p:sp>
    </p:spTree>
    <p:extLst>
      <p:ext uri="{BB962C8B-B14F-4D97-AF65-F5344CB8AC3E}">
        <p14:creationId xmlns:p14="http://schemas.microsoft.com/office/powerpoint/2010/main" val="8611995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102-103</a:t>
            </a:r>
          </a:p>
        </p:txBody>
      </p:sp>
      <p:sp>
        <p:nvSpPr>
          <p:cNvPr id="4" name="Slide Number Placeholder 3"/>
          <p:cNvSpPr>
            <a:spLocks noGrp="1"/>
          </p:cNvSpPr>
          <p:nvPr>
            <p:ph type="sldNum" sz="quarter" idx="5"/>
          </p:nvPr>
        </p:nvSpPr>
        <p:spPr/>
        <p:txBody>
          <a:bodyPr/>
          <a:lstStyle/>
          <a:p>
            <a:fld id="{450ECF6B-5872-274D-B11A-89BEFEF0F1DD}" type="slidenum">
              <a:rPr lang="en-US" smtClean="0"/>
              <a:t>92</a:t>
            </a:fld>
            <a:endParaRPr lang="en-US"/>
          </a:p>
        </p:txBody>
      </p:sp>
    </p:spTree>
    <p:extLst>
      <p:ext uri="{BB962C8B-B14F-4D97-AF65-F5344CB8AC3E}">
        <p14:creationId xmlns:p14="http://schemas.microsoft.com/office/powerpoint/2010/main" val="23361421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93</a:t>
            </a:fld>
            <a:endParaRPr lang="en-US"/>
          </a:p>
        </p:txBody>
      </p:sp>
    </p:spTree>
    <p:extLst>
      <p:ext uri="{BB962C8B-B14F-4D97-AF65-F5344CB8AC3E}">
        <p14:creationId xmlns:p14="http://schemas.microsoft.com/office/powerpoint/2010/main" val="31661565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6 - The Settlement page 112</a:t>
            </a:r>
          </a:p>
        </p:txBody>
      </p:sp>
      <p:sp>
        <p:nvSpPr>
          <p:cNvPr id="4" name="Slide Number Placeholder 3"/>
          <p:cNvSpPr>
            <a:spLocks noGrp="1"/>
          </p:cNvSpPr>
          <p:nvPr>
            <p:ph type="sldNum" sz="quarter" idx="5"/>
          </p:nvPr>
        </p:nvSpPr>
        <p:spPr/>
        <p:txBody>
          <a:bodyPr/>
          <a:lstStyle/>
          <a:p>
            <a:fld id="{450ECF6B-5872-274D-B11A-89BEFEF0F1DD}" type="slidenum">
              <a:rPr lang="en-US" smtClean="0"/>
              <a:t>94</a:t>
            </a:fld>
            <a:endParaRPr lang="en-US"/>
          </a:p>
        </p:txBody>
      </p:sp>
    </p:spTree>
    <p:extLst>
      <p:ext uri="{BB962C8B-B14F-4D97-AF65-F5344CB8AC3E}">
        <p14:creationId xmlns:p14="http://schemas.microsoft.com/office/powerpoint/2010/main" val="22805923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Meeting with the Company pages 114-115</a:t>
            </a:r>
          </a:p>
        </p:txBody>
      </p:sp>
      <p:sp>
        <p:nvSpPr>
          <p:cNvPr id="4" name="Slide Number Placeholder 3"/>
          <p:cNvSpPr>
            <a:spLocks noGrp="1"/>
          </p:cNvSpPr>
          <p:nvPr>
            <p:ph type="sldNum" sz="quarter" idx="5"/>
          </p:nvPr>
        </p:nvSpPr>
        <p:spPr/>
        <p:txBody>
          <a:bodyPr/>
          <a:lstStyle/>
          <a:p>
            <a:fld id="{450ECF6B-5872-274D-B11A-89BEFEF0F1DD}" type="slidenum">
              <a:rPr lang="en-US" smtClean="0"/>
              <a:t>95</a:t>
            </a:fld>
            <a:endParaRPr lang="en-US"/>
          </a:p>
        </p:txBody>
      </p:sp>
    </p:spTree>
    <p:extLst>
      <p:ext uri="{BB962C8B-B14F-4D97-AF65-F5344CB8AC3E}">
        <p14:creationId xmlns:p14="http://schemas.microsoft.com/office/powerpoint/2010/main" val="40915031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Issues to consider page 116</a:t>
            </a:r>
          </a:p>
        </p:txBody>
      </p:sp>
      <p:sp>
        <p:nvSpPr>
          <p:cNvPr id="4" name="Slide Number Placeholder 3"/>
          <p:cNvSpPr>
            <a:spLocks noGrp="1"/>
          </p:cNvSpPr>
          <p:nvPr>
            <p:ph type="sldNum" sz="quarter" idx="5"/>
          </p:nvPr>
        </p:nvSpPr>
        <p:spPr/>
        <p:txBody>
          <a:bodyPr/>
          <a:lstStyle/>
          <a:p>
            <a:fld id="{450ECF6B-5872-274D-B11A-89BEFEF0F1DD}" type="slidenum">
              <a:rPr lang="en-US" smtClean="0"/>
              <a:t>96</a:t>
            </a:fld>
            <a:endParaRPr lang="en-US"/>
          </a:p>
        </p:txBody>
      </p:sp>
    </p:spTree>
    <p:extLst>
      <p:ext uri="{BB962C8B-B14F-4D97-AF65-F5344CB8AC3E}">
        <p14:creationId xmlns:p14="http://schemas.microsoft.com/office/powerpoint/2010/main" val="10088228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A42A3A"/>
                </a:solidFill>
              </a:rPr>
              <a:t>INSTRUCTOR - STOP sharing your slides</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97</a:t>
            </a:fld>
            <a:endParaRPr lang="en-US"/>
          </a:p>
        </p:txBody>
      </p:sp>
    </p:spTree>
    <p:extLst>
      <p:ext uri="{BB962C8B-B14F-4D97-AF65-F5344CB8AC3E}">
        <p14:creationId xmlns:p14="http://schemas.microsoft.com/office/powerpoint/2010/main" val="16792174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7 - Transfer the File to the General Chair pages 118-120</a:t>
            </a:r>
          </a:p>
          <a:p>
            <a:endParaRPr lang="en-US" dirty="0"/>
          </a:p>
          <a:p>
            <a:r>
              <a:rPr lang="en-US" dirty="0"/>
              <a:t>Correct answer is:</a:t>
            </a:r>
          </a:p>
          <a:p>
            <a:endParaRPr lang="en-US" dirty="0"/>
          </a:p>
          <a:p>
            <a:r>
              <a:rPr lang="en-US" b="1" dirty="0"/>
              <a:t>A written explanation as to why the file is being advanced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r>
              <a:rPr lang="en-US" dirty="0"/>
              <a:t>Top Up to include:</a:t>
            </a:r>
          </a:p>
          <a:p>
            <a:pPr algn="l"/>
            <a:r>
              <a:rPr lang="en-US" b="0" i="0" u="none" strike="noStrike" baseline="0" dirty="0">
                <a:latin typeface="ArialMT"/>
              </a:rPr>
              <a:t>Remember, the General Chair should not have to read</a:t>
            </a:r>
          </a:p>
          <a:p>
            <a:pPr algn="l"/>
            <a:r>
              <a:rPr lang="en-US" b="0" i="0" u="none" strike="noStrike" baseline="0" dirty="0">
                <a:latin typeface="ArialMT"/>
              </a:rPr>
              <a:t>through all of the material and try to determine what it is that is in dispute. That is the role of the Local Chair. Explain the merits of the case to the General Chair and offer up rebuttal argument or fact to the employer’s declination of the grievance, or the position the company has advanced in disputing the claim(s).</a:t>
            </a:r>
          </a:p>
          <a:p>
            <a:pPr algn="l"/>
            <a:endParaRPr lang="en-US" dirty="0">
              <a:latin typeface="ArialMT"/>
            </a:endParaRPr>
          </a:p>
          <a:p>
            <a:pPr algn="l"/>
            <a:r>
              <a:rPr lang="en-US" b="0" i="0" u="none" strike="noStrike" baseline="0" dirty="0">
                <a:latin typeface="ArialMT"/>
              </a:rPr>
              <a:t>Explain to the General Chair what the expectations are, if any, along with an</a:t>
            </a:r>
          </a:p>
          <a:p>
            <a:pPr algn="l"/>
            <a:r>
              <a:rPr lang="en-US" b="0" i="0" u="none" strike="noStrike" baseline="0" dirty="0">
                <a:latin typeface="ArialMT"/>
              </a:rPr>
              <a:t>explanation of whether or not there is anything further that is being sent in, or</a:t>
            </a:r>
          </a:p>
          <a:p>
            <a:pPr algn="l"/>
            <a:r>
              <a:rPr lang="en-US" b="0" i="0" u="none" strike="noStrike" baseline="0" dirty="0">
                <a:latin typeface="ArialMT"/>
              </a:rPr>
              <a:t>being waited for.</a:t>
            </a:r>
          </a:p>
          <a:p>
            <a:pPr algn="l"/>
            <a:r>
              <a:rPr lang="en-US" b="0" i="0" u="none" strike="noStrike" baseline="0" dirty="0">
                <a:latin typeface="ArialMT"/>
              </a:rPr>
              <a:t>Explain if there’s an expectation of success or is the grievance related to whom the grievance involves and not necessarily the facts of the case.</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98</a:t>
            </a:fld>
            <a:endParaRPr lang="en-US"/>
          </a:p>
        </p:txBody>
      </p:sp>
    </p:spTree>
    <p:extLst>
      <p:ext uri="{BB962C8B-B14F-4D97-AF65-F5344CB8AC3E}">
        <p14:creationId xmlns:p14="http://schemas.microsoft.com/office/powerpoint/2010/main" val="27977638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7 - Transfer the File to the General Chair pages 120-122</a:t>
            </a:r>
          </a:p>
          <a:p>
            <a:endParaRPr lang="en-US" dirty="0"/>
          </a:p>
          <a:p>
            <a:r>
              <a:rPr lang="en-US" dirty="0"/>
              <a:t>Correct answer is:</a:t>
            </a:r>
          </a:p>
          <a:p>
            <a:endParaRPr lang="en-US" dirty="0"/>
          </a:p>
          <a:p>
            <a:r>
              <a:rPr lang="en-US" b="1" dirty="0"/>
              <a:t>False</a:t>
            </a:r>
          </a:p>
          <a:p>
            <a:endParaRPr lang="en-US" dirty="0"/>
          </a:p>
          <a:p>
            <a:r>
              <a:rPr lang="en-US" dirty="0"/>
              <a:t>Top Up to include:</a:t>
            </a:r>
          </a:p>
          <a:p>
            <a:pPr algn="l"/>
            <a:r>
              <a:rPr lang="en-US" b="0" i="0" u="none" strike="noStrike" baseline="0" dirty="0">
                <a:latin typeface="ArialMT"/>
              </a:rPr>
              <a:t>The facts of the case will determine the outcome of the case regardless of what level the grievance is advanced to.</a:t>
            </a:r>
            <a:endParaRPr lang="en-US" dirty="0"/>
          </a:p>
          <a:p>
            <a:pPr algn="l"/>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99</a:t>
            </a:fld>
            <a:endParaRPr lang="en-US"/>
          </a:p>
        </p:txBody>
      </p:sp>
    </p:spTree>
    <p:extLst>
      <p:ext uri="{BB962C8B-B14F-4D97-AF65-F5344CB8AC3E}">
        <p14:creationId xmlns:p14="http://schemas.microsoft.com/office/powerpoint/2010/main" val="4086694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2E5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6/5/24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6/5/24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6/5/24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092933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rgbClr val="002E5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pic>
        <p:nvPicPr>
          <p:cNvPr id="6" name="Picture 5" descr="Logo&#10;&#10;Description automatically generated">
            <a:extLst>
              <a:ext uri="{FF2B5EF4-FFF2-40B4-BE49-F238E27FC236}">
                <a16:creationId xmlns:a16="http://schemas.microsoft.com/office/drawing/2014/main" id="{1600687A-28F3-414F-B4FD-5CF951918653}"/>
              </a:ext>
            </a:extLst>
          </p:cNvPr>
          <p:cNvPicPr>
            <a:picLocks noChangeAspect="1"/>
          </p:cNvPicPr>
          <p:nvPr userDrawn="1"/>
        </p:nvPicPr>
        <p:blipFill>
          <a:blip r:embed="rId2"/>
          <a:stretch>
            <a:fillRect/>
          </a:stretch>
        </p:blipFill>
        <p:spPr>
          <a:xfrm>
            <a:off x="10941802" y="89054"/>
            <a:ext cx="1147732" cy="14312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rgbClr val="A42A3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pic>
        <p:nvPicPr>
          <p:cNvPr id="6" name="Picture 5" descr="Logo&#10;&#10;Description automatically generated">
            <a:extLst>
              <a:ext uri="{FF2B5EF4-FFF2-40B4-BE49-F238E27FC236}">
                <a16:creationId xmlns:a16="http://schemas.microsoft.com/office/drawing/2014/main" id="{1600687A-28F3-414F-B4FD-5CF951918653}"/>
              </a:ext>
            </a:extLst>
          </p:cNvPr>
          <p:cNvPicPr>
            <a:picLocks noChangeAspect="1"/>
          </p:cNvPicPr>
          <p:nvPr userDrawn="1"/>
        </p:nvPicPr>
        <p:blipFill>
          <a:blip r:embed="rId2"/>
          <a:stretch>
            <a:fillRect/>
          </a:stretch>
        </p:blipFill>
        <p:spPr>
          <a:xfrm>
            <a:off x="10941802" y="89054"/>
            <a:ext cx="1147732" cy="1431235"/>
          </a:xfrm>
          <a:prstGeom prst="rect">
            <a:avLst/>
          </a:prstGeom>
        </p:spPr>
      </p:pic>
    </p:spTree>
    <p:extLst>
      <p:ext uri="{BB962C8B-B14F-4D97-AF65-F5344CB8AC3E}">
        <p14:creationId xmlns:p14="http://schemas.microsoft.com/office/powerpoint/2010/main" val="2883653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rgbClr val="BBBDB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pic>
        <p:nvPicPr>
          <p:cNvPr id="6" name="Picture 5" descr="Logo&#10;&#10;Description automatically generated">
            <a:extLst>
              <a:ext uri="{FF2B5EF4-FFF2-40B4-BE49-F238E27FC236}">
                <a16:creationId xmlns:a16="http://schemas.microsoft.com/office/drawing/2014/main" id="{1600687A-28F3-414F-B4FD-5CF951918653}"/>
              </a:ext>
            </a:extLst>
          </p:cNvPr>
          <p:cNvPicPr>
            <a:picLocks noChangeAspect="1"/>
          </p:cNvPicPr>
          <p:nvPr userDrawn="1"/>
        </p:nvPicPr>
        <p:blipFill>
          <a:blip r:embed="rId2"/>
          <a:stretch>
            <a:fillRect/>
          </a:stretch>
        </p:blipFill>
        <p:spPr>
          <a:xfrm>
            <a:off x="10941802" y="89054"/>
            <a:ext cx="1147732" cy="1431235"/>
          </a:xfrm>
          <a:prstGeom prst="rect">
            <a:avLst/>
          </a:prstGeom>
        </p:spPr>
      </p:pic>
    </p:spTree>
    <p:extLst>
      <p:ext uri="{BB962C8B-B14F-4D97-AF65-F5344CB8AC3E}">
        <p14:creationId xmlns:p14="http://schemas.microsoft.com/office/powerpoint/2010/main" val="1345651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rgbClr val="BBBDB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6/5/24</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rgbClr val="002E5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6/5/24</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391392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rgbClr val="A42A3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dirty="0"/>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6/5/24</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269016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6/5/24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6/5/24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6/5/24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E56"/>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6/5/24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88545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A42A3A"/>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6/5/24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4040945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lvl1pPr>
              <a:defRPr>
                <a:solidFill>
                  <a:srgbClr val="002E56"/>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6"/>
                </a:solidFill>
              </a:defRPr>
            </a:lvl1pPr>
            <a:lvl2pPr>
              <a:defRPr>
                <a:solidFill>
                  <a:srgbClr val="002E56"/>
                </a:solidFill>
              </a:defRPr>
            </a:lvl2pPr>
            <a:lvl3pPr>
              <a:defRPr>
                <a:solidFill>
                  <a:schemeClr val="accent6"/>
                </a:solidFill>
              </a:defRPr>
            </a:lvl3pPr>
            <a:lvl4pPr>
              <a:defRPr>
                <a:solidFill>
                  <a:srgbClr val="002E5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070A7B3-6521-4DCA-87E5-044747A908C1}" type="datetimeFigureOut">
              <a:rPr lang="en-US" dirty="0"/>
              <a:t>6/5/24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220042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6/5/24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6/5/24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6/5/24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6/5/24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BBDB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6/5/24</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713" r:id="rId3"/>
    <p:sldLayoutId id="2147483714" r:id="rId4"/>
    <p:sldLayoutId id="2147483715" r:id="rId5"/>
    <p:sldLayoutId id="2147483699" r:id="rId6"/>
    <p:sldLayoutId id="2147483700" r:id="rId7"/>
    <p:sldLayoutId id="2147483701" r:id="rId8"/>
    <p:sldLayoutId id="2147483702" r:id="rId9"/>
    <p:sldLayoutId id="2147483703" r:id="rId10"/>
    <p:sldLayoutId id="2147483708" r:id="rId11"/>
    <p:sldLayoutId id="2147483704" r:id="rId12"/>
    <p:sldLayoutId id="2147483711" r:id="rId13"/>
    <p:sldLayoutId id="2147483712" r:id="rId14"/>
    <p:sldLayoutId id="2147483705" r:id="rId15"/>
    <p:sldLayoutId id="2147483709" r:id="rId16"/>
    <p:sldLayoutId id="2147483710" r:id="rId17"/>
    <p:sldLayoutId id="2147483706" r:id="rId18"/>
    <p:sldLayoutId id="2147483707" r:id="rId19"/>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5.xml"/><Relationship Id="rId1" Type="http://schemas.openxmlformats.org/officeDocument/2006/relationships/slideLayout" Target="../slideLayouts/slideLayout11.xml"/><Relationship Id="rId4" Type="http://schemas.openxmlformats.org/officeDocument/2006/relationships/image" Target="../media/image5.emf"/></Relationships>
</file>

<file path=ppt/slides/_rels/slide10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6.xml"/><Relationship Id="rId1" Type="http://schemas.openxmlformats.org/officeDocument/2006/relationships/slideLayout" Target="../slideLayouts/slideLayout11.xml"/><Relationship Id="rId4" Type="http://schemas.openxmlformats.org/officeDocument/2006/relationships/image" Target="../media/image5.emf"/></Relationships>
</file>

<file path=ppt/slides/_rels/slide107.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hyperlink" Target="https://twitter.com/TeamstersRail" TargetMode="External"/><Relationship Id="rId3" Type="http://schemas.openxmlformats.org/officeDocument/2006/relationships/image" Target="../media/image8.jpeg"/><Relationship Id="rId7" Type="http://schemas.openxmlformats.org/officeDocument/2006/relationships/hyperlink" Target="https://www.facebook.com/TeamstersRail"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jpeg"/><Relationship Id="rId11" Type="http://schemas.openxmlformats.org/officeDocument/2006/relationships/image" Target="../media/image12.png"/><Relationship Id="rId5" Type="http://schemas.openxmlformats.org/officeDocument/2006/relationships/image" Target="../media/image10.jpeg"/><Relationship Id="rId10" Type="http://schemas.openxmlformats.org/officeDocument/2006/relationships/hyperlink" Target="https://www.youtube.com/@TeamstersRail" TargetMode="External"/><Relationship Id="rId4" Type="http://schemas.openxmlformats.org/officeDocument/2006/relationships/image" Target="../media/image9.jpeg"/><Relationship Id="rId9" Type="http://schemas.openxmlformats.org/officeDocument/2006/relationships/hyperlink" Target="https://www.instagram.com/teamstersrail/"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5.emf"/></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16.xml"/><Relationship Id="rId5" Type="http://schemas.openxmlformats.org/officeDocument/2006/relationships/image" Target="../media/image5.emf"/><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5.emf"/></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hyperlink" Target="https://twitter.com/TeamstersCanada" TargetMode="External"/><Relationship Id="rId3" Type="http://schemas.openxmlformats.org/officeDocument/2006/relationships/image" Target="../media/image13.jpeg"/><Relationship Id="rId7" Type="http://schemas.openxmlformats.org/officeDocument/2006/relationships/hyperlink" Target="https://www.facebook.com/Teamsterscanada/"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hyperlink" Target="https://www.youtube.com/channel/UC8FHp8lFGbNhT9wX2lGfJbA" TargetMode="External"/><Relationship Id="rId4" Type="http://schemas.openxmlformats.org/officeDocument/2006/relationships/image" Target="../media/image14.jpeg"/><Relationship Id="rId9" Type="http://schemas.openxmlformats.org/officeDocument/2006/relationships/hyperlink" Target="https://www.instagram.com/teamsterscanada/"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emf"/><Relationship Id="rId2" Type="http://schemas.openxmlformats.org/officeDocument/2006/relationships/notesSlide" Target="../notesSlides/notesSlide80.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41.png"/><Relationship Id="rId4" Type="http://schemas.openxmlformats.org/officeDocument/2006/relationships/image" Target="../media/image40.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2.xml"/><Relationship Id="rId1" Type="http://schemas.openxmlformats.org/officeDocument/2006/relationships/slideLayout" Target="../slideLayouts/slideLayout15.xml"/><Relationship Id="rId5" Type="http://schemas.openxmlformats.org/officeDocument/2006/relationships/image" Target="../media/image5.emf"/><Relationship Id="rId4" Type="http://schemas.openxmlformats.org/officeDocument/2006/relationships/image" Target="../media/image31.jp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1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E04279-1D94-464A-8C3F-DA0F5D714382}"/>
              </a:ext>
            </a:extLst>
          </p:cNvPr>
          <p:cNvSpPr>
            <a:spLocks noGrp="1"/>
          </p:cNvSpPr>
          <p:nvPr>
            <p:ph type="ctrTitle"/>
          </p:nvPr>
        </p:nvSpPr>
        <p:spPr>
          <a:xfrm>
            <a:off x="8340090" y="1865621"/>
            <a:ext cx="3044952" cy="2166883"/>
          </a:xfrm>
        </p:spPr>
        <p:txBody>
          <a:bodyPr>
            <a:normAutofit/>
          </a:bodyPr>
          <a:lstStyle/>
          <a:p>
            <a:r>
              <a:rPr lang="en-US" sz="2600" dirty="0"/>
              <a:t>Teamsters Canada rail conference</a:t>
            </a:r>
          </a:p>
        </p:txBody>
      </p:sp>
      <p:sp>
        <p:nvSpPr>
          <p:cNvPr id="6" name="Content Placeholder 5">
            <a:extLst>
              <a:ext uri="{FF2B5EF4-FFF2-40B4-BE49-F238E27FC236}">
                <a16:creationId xmlns:a16="http://schemas.microsoft.com/office/drawing/2014/main" id="{EB2BB6C7-5178-D64E-B889-DA5E4A4393A2}"/>
              </a:ext>
            </a:extLst>
          </p:cNvPr>
          <p:cNvSpPr>
            <a:spLocks noGrp="1"/>
          </p:cNvSpPr>
          <p:nvPr>
            <p:ph type="subTitle" idx="1"/>
          </p:nvPr>
        </p:nvSpPr>
        <p:spPr>
          <a:xfrm>
            <a:off x="8528505" y="4352544"/>
            <a:ext cx="2668122" cy="688086"/>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1800" b="1"/>
              <a:t>Local Chair Training Program</a:t>
            </a:r>
          </a:p>
        </p:txBody>
      </p:sp>
      <p:sp>
        <p:nvSpPr>
          <p:cNvPr id="21" name="Rectangle 20">
            <a:extLst>
              <a:ext uri="{FF2B5EF4-FFF2-40B4-BE49-F238E27FC236}">
                <a16:creationId xmlns:a16="http://schemas.microsoft.com/office/drawing/2014/main" id="{012C5A14-1953-477D-BF65-FC0358753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4886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Close-up of intersecting railway tracks">
            <a:extLst>
              <a:ext uri="{FF2B5EF4-FFF2-40B4-BE49-F238E27FC236}">
                <a16:creationId xmlns:a16="http://schemas.microsoft.com/office/drawing/2014/main" id="{AB637D85-B4BE-3E43-B391-CFD9A1B86202}"/>
              </a:ext>
            </a:extLst>
          </p:cNvPr>
          <p:cNvPicPr>
            <a:picLocks noChangeAspect="1"/>
          </p:cNvPicPr>
          <p:nvPr/>
        </p:nvPicPr>
        <p:blipFill rotWithShape="1">
          <a:blip r:embed="rId3"/>
          <a:srcRect l="19430" r="7203" b="-2"/>
          <a:stretch/>
        </p:blipFill>
        <p:spPr>
          <a:xfrm>
            <a:off x="351087" y="321732"/>
            <a:ext cx="4039059" cy="3674848"/>
          </a:xfrm>
          <a:prstGeom prst="rect">
            <a:avLst/>
          </a:prstGeom>
        </p:spPr>
      </p:pic>
      <p:sp>
        <p:nvSpPr>
          <p:cNvPr id="23" name="Rectangle 22">
            <a:extLst>
              <a:ext uri="{FF2B5EF4-FFF2-40B4-BE49-F238E27FC236}">
                <a16:creationId xmlns:a16="http://schemas.microsoft.com/office/drawing/2014/main" id="{1B3B02C1-D6A5-4FA5-A35E-210AF310F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321731"/>
            <a:ext cx="2773764" cy="206586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BC684D5-3BE6-4567-A7F4-8FAC8B548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4157447"/>
            <a:ext cx="4111054" cy="2378820"/>
          </a:xfrm>
          <a:prstGeom prst="rect">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19C41FAF-3007-D240-B582-F27F5FC121E4}"/>
              </a:ext>
            </a:extLst>
          </p:cNvPr>
          <p:cNvPicPr>
            <a:picLocks noChangeAspect="1"/>
          </p:cNvPicPr>
          <p:nvPr/>
        </p:nvPicPr>
        <p:blipFill>
          <a:blip r:embed="rId4"/>
          <a:stretch>
            <a:fillRect/>
          </a:stretch>
        </p:blipFill>
        <p:spPr>
          <a:xfrm>
            <a:off x="4582108" y="2819211"/>
            <a:ext cx="2763656" cy="3446312"/>
          </a:xfrm>
          <a:prstGeom prst="rect">
            <a:avLst/>
          </a:prstGeom>
        </p:spPr>
      </p:pic>
    </p:spTree>
    <p:extLst>
      <p:ext uri="{BB962C8B-B14F-4D97-AF65-F5344CB8AC3E}">
        <p14:creationId xmlns:p14="http://schemas.microsoft.com/office/powerpoint/2010/main" val="1433117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63220494-4DEA-9E4C-BC98-C84A00B514F2}"/>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5337009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4524315"/>
          </a:xfrm>
          <a:prstGeom prst="rect">
            <a:avLst/>
          </a:prstGeom>
          <a:noFill/>
        </p:spPr>
        <p:txBody>
          <a:bodyPr wrap="square" rtlCol="0">
            <a:spAutoFit/>
          </a:bodyPr>
          <a:lstStyle/>
          <a:p>
            <a:r>
              <a:rPr lang="en-US" b="1" dirty="0"/>
              <a:t>Question #3</a:t>
            </a:r>
          </a:p>
          <a:p>
            <a:endParaRPr lang="en-US" dirty="0"/>
          </a:p>
          <a:p>
            <a:r>
              <a:rPr lang="en-US" dirty="0"/>
              <a:t>Select the statements that are true.</a:t>
            </a:r>
          </a:p>
          <a:p>
            <a:endParaRPr lang="en-US" dirty="0"/>
          </a:p>
          <a:p>
            <a:endParaRPr lang="en-US" dirty="0"/>
          </a:p>
          <a:p>
            <a:r>
              <a:rPr lang="en-US" dirty="0"/>
              <a:t>Each General Chair and General Committee follows the same practices on administering grievances</a:t>
            </a:r>
          </a:p>
          <a:p>
            <a:endParaRPr lang="en-US" b="1" dirty="0"/>
          </a:p>
          <a:p>
            <a:endParaRPr lang="en-US" b="1" dirty="0"/>
          </a:p>
          <a:p>
            <a:r>
              <a:rPr lang="en-US" dirty="0"/>
              <a:t>Each General Chair and General Committee may have developed their own practices on administering grievances</a:t>
            </a:r>
          </a:p>
          <a:p>
            <a:endParaRPr lang="en-US" dirty="0"/>
          </a:p>
          <a:p>
            <a:endParaRPr lang="en-US" dirty="0"/>
          </a:p>
          <a:p>
            <a:r>
              <a:rPr lang="en-US" dirty="0"/>
              <a:t>A General Committee may have their own bylaws pertaining to the handling of grievances</a:t>
            </a:r>
          </a:p>
          <a:p>
            <a:endParaRPr lang="en-US" b="1" dirty="0"/>
          </a:p>
          <a:p>
            <a:endParaRPr lang="en-US"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52364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52808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444791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Tree>
    <p:extLst>
      <p:ext uri="{BB962C8B-B14F-4D97-AF65-F5344CB8AC3E}">
        <p14:creationId xmlns:p14="http://schemas.microsoft.com/office/powerpoint/2010/main" val="7633590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3970318"/>
          </a:xfrm>
          <a:prstGeom prst="rect">
            <a:avLst/>
          </a:prstGeom>
          <a:noFill/>
        </p:spPr>
        <p:txBody>
          <a:bodyPr wrap="square" rtlCol="0">
            <a:spAutoFit/>
          </a:bodyPr>
          <a:lstStyle/>
          <a:p>
            <a:r>
              <a:rPr lang="en-US" b="1" dirty="0"/>
              <a:t>Question #4</a:t>
            </a:r>
          </a:p>
          <a:p>
            <a:endParaRPr lang="en-US" dirty="0"/>
          </a:p>
          <a:p>
            <a:r>
              <a:rPr lang="en-US" dirty="0"/>
              <a:t>Once the General Chair has received the grievance file and reviewed the facts, they may: (select the correct option)</a:t>
            </a:r>
          </a:p>
          <a:p>
            <a:endParaRPr lang="en-US" dirty="0"/>
          </a:p>
          <a:p>
            <a:endParaRPr lang="en-US" dirty="0"/>
          </a:p>
          <a:p>
            <a:r>
              <a:rPr lang="en-US" dirty="0"/>
              <a:t>Determine the merits of the case given the information they were provided.  There is no allowance to seek additional information.</a:t>
            </a:r>
          </a:p>
          <a:p>
            <a:endParaRPr lang="en-US" dirty="0"/>
          </a:p>
          <a:p>
            <a:endParaRPr lang="en-US" dirty="0"/>
          </a:p>
          <a:p>
            <a:r>
              <a:rPr lang="en-US" dirty="0"/>
              <a:t>Ask the Local Chair or griever for more information as needed.</a:t>
            </a:r>
          </a:p>
          <a:p>
            <a:endParaRPr lang="en-US" b="1" dirty="0"/>
          </a:p>
          <a:p>
            <a:endParaRPr lang="en-US" dirty="0"/>
          </a:p>
          <a:p>
            <a:endParaRPr lang="en-US"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66614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67058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Tree>
    <p:extLst>
      <p:ext uri="{BB962C8B-B14F-4D97-AF65-F5344CB8AC3E}">
        <p14:creationId xmlns:p14="http://schemas.microsoft.com/office/powerpoint/2010/main" val="14882784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5078313"/>
          </a:xfrm>
          <a:prstGeom prst="rect">
            <a:avLst/>
          </a:prstGeom>
          <a:noFill/>
        </p:spPr>
        <p:txBody>
          <a:bodyPr wrap="square" rtlCol="0">
            <a:spAutoFit/>
          </a:bodyPr>
          <a:lstStyle/>
          <a:p>
            <a:r>
              <a:rPr lang="en-US" b="1" dirty="0"/>
              <a:t>Question #5</a:t>
            </a:r>
          </a:p>
          <a:p>
            <a:endParaRPr lang="en-US" dirty="0"/>
          </a:p>
          <a:p>
            <a:r>
              <a:rPr lang="en-US" dirty="0"/>
              <a:t>Why is referencing the Collective Agreement important in handling grievances? Check all that apply.</a:t>
            </a:r>
          </a:p>
          <a:p>
            <a:endParaRPr lang="en-US" dirty="0"/>
          </a:p>
          <a:p>
            <a:endParaRPr lang="en-US" dirty="0"/>
          </a:p>
          <a:p>
            <a:r>
              <a:rPr lang="en-US" dirty="0"/>
              <a:t>CA’s can determine when the grievance process officially starts.</a:t>
            </a:r>
          </a:p>
          <a:p>
            <a:endParaRPr lang="en-US" dirty="0"/>
          </a:p>
          <a:p>
            <a:endParaRPr lang="en-US" dirty="0"/>
          </a:p>
          <a:p>
            <a:r>
              <a:rPr lang="en-US" dirty="0"/>
              <a:t>Some CA’s can call for a ‘joint conference’ between the General Chair and the employer.</a:t>
            </a:r>
          </a:p>
          <a:p>
            <a:endParaRPr lang="en-US" dirty="0"/>
          </a:p>
          <a:p>
            <a:endParaRPr lang="en-US" dirty="0"/>
          </a:p>
          <a:p>
            <a:r>
              <a:rPr lang="en-US" dirty="0"/>
              <a:t>Most CA’s outline the same process for grievances, so it is good to review the CA but they’re not necessarily ‘important’. </a:t>
            </a:r>
          </a:p>
          <a:p>
            <a:endParaRPr lang="en-US" dirty="0"/>
          </a:p>
          <a:p>
            <a:endParaRPr lang="en-US" dirty="0"/>
          </a:p>
          <a:p>
            <a:endParaRPr lang="en-US" dirty="0"/>
          </a:p>
          <a:p>
            <a:endParaRPr lang="en-US"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52364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4" y="338261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599622" y="4329162"/>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Tree>
    <p:extLst>
      <p:ext uri="{BB962C8B-B14F-4D97-AF65-F5344CB8AC3E}">
        <p14:creationId xmlns:p14="http://schemas.microsoft.com/office/powerpoint/2010/main" val="13205949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4247317"/>
          </a:xfrm>
          <a:prstGeom prst="rect">
            <a:avLst/>
          </a:prstGeom>
          <a:noFill/>
        </p:spPr>
        <p:txBody>
          <a:bodyPr wrap="square" rtlCol="0">
            <a:spAutoFit/>
          </a:bodyPr>
          <a:lstStyle/>
          <a:p>
            <a:r>
              <a:rPr lang="en-US" b="1" dirty="0"/>
              <a:t>Question #6</a:t>
            </a:r>
          </a:p>
          <a:p>
            <a:endParaRPr lang="en-US" dirty="0"/>
          </a:p>
          <a:p>
            <a:r>
              <a:rPr lang="en-US" dirty="0"/>
              <a:t>If the grievance has been advanced by the General Chair, and through discussions with the employer has been declined, or not settled through joint discussions, then the grievance is advanced to final and binding arbitration.   </a:t>
            </a:r>
          </a:p>
          <a:p>
            <a:endParaRPr lang="en-US" dirty="0"/>
          </a:p>
          <a:p>
            <a:endParaRPr lang="en-US" dirty="0"/>
          </a:p>
          <a:p>
            <a:r>
              <a:rPr lang="en-US" dirty="0"/>
              <a:t>True</a:t>
            </a:r>
          </a:p>
          <a:p>
            <a:endParaRPr lang="en-US" dirty="0"/>
          </a:p>
          <a:p>
            <a:endParaRPr lang="en-US" dirty="0"/>
          </a:p>
          <a:p>
            <a:r>
              <a:rPr lang="en-US" dirty="0"/>
              <a:t>False</a:t>
            </a:r>
          </a:p>
          <a:p>
            <a:endParaRPr lang="en-US" dirty="0"/>
          </a:p>
          <a:p>
            <a:endParaRPr lang="en-US" dirty="0"/>
          </a:p>
          <a:p>
            <a:endParaRPr lang="en-US" b="1" dirty="0"/>
          </a:p>
          <a:p>
            <a:endParaRPr lang="en-US"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5" y="2835587"/>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67058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Tree>
    <p:extLst>
      <p:ext uri="{BB962C8B-B14F-4D97-AF65-F5344CB8AC3E}">
        <p14:creationId xmlns:p14="http://schemas.microsoft.com/office/powerpoint/2010/main" val="10076820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E244E818-9F45-AD41-A08A-7DFDD342AADA}"/>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7375912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Graphical user interface, text, application, email&#10;&#10;Description automatically generated">
            <a:extLst>
              <a:ext uri="{FF2B5EF4-FFF2-40B4-BE49-F238E27FC236}">
                <a16:creationId xmlns:a16="http://schemas.microsoft.com/office/drawing/2014/main" id="{9F50B4AD-C047-534C-9A0B-08A65525C7F9}"/>
              </a:ext>
            </a:extLst>
          </p:cNvPr>
          <p:cNvPicPr>
            <a:picLocks noChangeAspect="1"/>
          </p:cNvPicPr>
          <p:nvPr/>
        </p:nvPicPr>
        <p:blipFill>
          <a:blip r:embed="rId3"/>
          <a:stretch>
            <a:fillRect/>
          </a:stretch>
        </p:blipFill>
        <p:spPr>
          <a:xfrm>
            <a:off x="3429492" y="1288923"/>
            <a:ext cx="5333016" cy="4133088"/>
          </a:xfrm>
          <a:prstGeom prst="rect">
            <a:avLst/>
          </a:prstGeom>
        </p:spPr>
      </p:pic>
      <p:sp>
        <p:nvSpPr>
          <p:cNvPr id="3" name="TextBox 2">
            <a:extLst>
              <a:ext uri="{FF2B5EF4-FFF2-40B4-BE49-F238E27FC236}">
                <a16:creationId xmlns:a16="http://schemas.microsoft.com/office/drawing/2014/main" id="{3282FA8B-3CD8-6A48-AB31-AAB44979C8A7}"/>
              </a:ext>
            </a:extLst>
          </p:cNvPr>
          <p:cNvSpPr txBox="1"/>
          <p:nvPr/>
        </p:nvSpPr>
        <p:spPr>
          <a:xfrm>
            <a:off x="8870089" y="5042620"/>
            <a:ext cx="2229825" cy="461665"/>
          </a:xfrm>
          <a:prstGeom prst="rect">
            <a:avLst/>
          </a:prstGeom>
          <a:noFill/>
        </p:spPr>
        <p:txBody>
          <a:bodyPr wrap="square" rtlCol="0">
            <a:spAutoFit/>
          </a:bodyPr>
          <a:lstStyle/>
          <a:p>
            <a:pPr algn="ctr"/>
            <a:r>
              <a:rPr lang="en-US" sz="2400" dirty="0" err="1">
                <a:solidFill>
                  <a:schemeClr val="bg1"/>
                </a:solidFill>
              </a:rPr>
              <a:t>www.croa.com</a:t>
            </a:r>
            <a:endParaRPr lang="en-US" sz="2400" dirty="0">
              <a:solidFill>
                <a:schemeClr val="bg1"/>
              </a:solidFill>
            </a:endParaRPr>
          </a:p>
        </p:txBody>
      </p:sp>
      <p:pic>
        <p:nvPicPr>
          <p:cNvPr id="6" name="Picture 5">
            <a:extLst>
              <a:ext uri="{FF2B5EF4-FFF2-40B4-BE49-F238E27FC236}">
                <a16:creationId xmlns:a16="http://schemas.microsoft.com/office/drawing/2014/main" id="{F0A9DB3B-774D-5A44-A775-91F89848AB64}"/>
              </a:ext>
            </a:extLst>
          </p:cNvPr>
          <p:cNvPicPr>
            <a:picLocks noChangeAspect="1"/>
          </p:cNvPicPr>
          <p:nvPr/>
        </p:nvPicPr>
        <p:blipFill>
          <a:blip r:embed="rId4"/>
          <a:stretch>
            <a:fillRect/>
          </a:stretch>
        </p:blipFill>
        <p:spPr>
          <a:xfrm>
            <a:off x="10321284" y="189756"/>
            <a:ext cx="1485197" cy="1852386"/>
          </a:xfrm>
          <a:prstGeom prst="rect">
            <a:avLst/>
          </a:prstGeom>
        </p:spPr>
      </p:pic>
    </p:spTree>
    <p:extLst>
      <p:ext uri="{BB962C8B-B14F-4D97-AF65-F5344CB8AC3E}">
        <p14:creationId xmlns:p14="http://schemas.microsoft.com/office/powerpoint/2010/main" val="2097043332"/>
      </p:ext>
    </p:extLst>
  </p:cSld>
  <p:clrMapOvr>
    <a:overrideClrMapping bg1="dk1" tx1="lt1" bg2="dk2"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text, application, email&#10;&#10;Description automatically generated">
            <a:extLst>
              <a:ext uri="{FF2B5EF4-FFF2-40B4-BE49-F238E27FC236}">
                <a16:creationId xmlns:a16="http://schemas.microsoft.com/office/drawing/2014/main" id="{25AE2242-A252-E647-9591-2F9D357770B2}"/>
              </a:ext>
            </a:extLst>
          </p:cNvPr>
          <p:cNvPicPr>
            <a:picLocks noChangeAspect="1"/>
          </p:cNvPicPr>
          <p:nvPr/>
        </p:nvPicPr>
        <p:blipFill>
          <a:blip r:embed="rId3"/>
          <a:stretch>
            <a:fillRect/>
          </a:stretch>
        </p:blipFill>
        <p:spPr>
          <a:xfrm>
            <a:off x="2107700" y="1080409"/>
            <a:ext cx="7976599" cy="4634923"/>
          </a:xfrm>
          <a:prstGeom prst="rect">
            <a:avLst/>
          </a:prstGeom>
        </p:spPr>
      </p:pic>
      <p:sp>
        <p:nvSpPr>
          <p:cNvPr id="4" name="Rectangle 3">
            <a:extLst>
              <a:ext uri="{FF2B5EF4-FFF2-40B4-BE49-F238E27FC236}">
                <a16:creationId xmlns:a16="http://schemas.microsoft.com/office/drawing/2014/main" id="{7D227668-C845-B943-A68E-0C9C33C18F08}"/>
              </a:ext>
            </a:extLst>
          </p:cNvPr>
          <p:cNvSpPr/>
          <p:nvPr/>
        </p:nvSpPr>
        <p:spPr>
          <a:xfrm>
            <a:off x="2107699" y="1733797"/>
            <a:ext cx="7976599" cy="249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ame 4">
            <a:extLst>
              <a:ext uri="{FF2B5EF4-FFF2-40B4-BE49-F238E27FC236}">
                <a16:creationId xmlns:a16="http://schemas.microsoft.com/office/drawing/2014/main" id="{6515E180-6DAE-C947-A04F-4A31F3E44077}"/>
              </a:ext>
            </a:extLst>
          </p:cNvPr>
          <p:cNvSpPr/>
          <p:nvPr/>
        </p:nvSpPr>
        <p:spPr>
          <a:xfrm>
            <a:off x="3241964" y="1270660"/>
            <a:ext cx="2422566" cy="581891"/>
          </a:xfrm>
          <a:prstGeom prst="frame">
            <a:avLst/>
          </a:prstGeom>
          <a:solidFill>
            <a:srgbClr val="A42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0E49B973-989C-324E-8C8E-9E8FCB4C70A1}"/>
              </a:ext>
            </a:extLst>
          </p:cNvPr>
          <p:cNvPicPr>
            <a:picLocks noChangeAspect="1"/>
          </p:cNvPicPr>
          <p:nvPr/>
        </p:nvPicPr>
        <p:blipFill>
          <a:blip r:embed="rId4"/>
          <a:stretch>
            <a:fillRect/>
          </a:stretch>
        </p:blipFill>
        <p:spPr>
          <a:xfrm>
            <a:off x="10475963" y="154216"/>
            <a:ext cx="1485197" cy="1852386"/>
          </a:xfrm>
          <a:prstGeom prst="rect">
            <a:avLst/>
          </a:prstGeom>
        </p:spPr>
      </p:pic>
    </p:spTree>
    <p:extLst>
      <p:ext uri="{BB962C8B-B14F-4D97-AF65-F5344CB8AC3E}">
        <p14:creationId xmlns:p14="http://schemas.microsoft.com/office/powerpoint/2010/main" val="2377306473"/>
      </p:ext>
    </p:extLst>
  </p:cSld>
  <p:clrMapOvr>
    <a:overrideClrMapping bg1="dk1" tx1="lt1" bg2="dk2" tx2="lt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0FDAF0-4B05-BD46-AC75-4C2691D0F76D}"/>
              </a:ext>
            </a:extLst>
          </p:cNvPr>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en-US" dirty="0"/>
              <a:t>Res judicata</a:t>
            </a:r>
          </a:p>
        </p:txBody>
      </p:sp>
      <p:sp useBgFill="1">
        <p:nvSpPr>
          <p:cNvPr id="11" name="Rectangle 10">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3939FB3-B143-48E0-88E2-5B5D26BD497D}"/>
              </a:ext>
            </a:extLst>
          </p:cNvPr>
          <p:cNvGraphicFramePr>
            <a:graphicFrameLocks noGrp="1"/>
          </p:cNvGraphicFramePr>
          <p:nvPr>
            <p:ph idx="1"/>
            <p:extLst>
              <p:ext uri="{D42A27DB-BD31-4B8C-83A1-F6EECF244321}">
                <p14:modId xmlns:p14="http://schemas.microsoft.com/office/powerpoint/2010/main" val="3455713796"/>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0EC9246C-2A66-C24A-AB35-FF7FB117E12F}"/>
              </a:ext>
            </a:extLst>
          </p:cNvPr>
          <p:cNvPicPr>
            <a:picLocks noChangeAspect="1"/>
          </p:cNvPicPr>
          <p:nvPr/>
        </p:nvPicPr>
        <p:blipFill>
          <a:blip r:embed="rId8"/>
          <a:stretch>
            <a:fillRect/>
          </a:stretch>
        </p:blipFill>
        <p:spPr>
          <a:xfrm>
            <a:off x="1598265" y="639763"/>
            <a:ext cx="1485197" cy="1852386"/>
          </a:xfrm>
          <a:prstGeom prst="rect">
            <a:avLst/>
          </a:prstGeom>
        </p:spPr>
      </p:pic>
    </p:spTree>
    <p:extLst>
      <p:ext uri="{BB962C8B-B14F-4D97-AF65-F5344CB8AC3E}">
        <p14:creationId xmlns:p14="http://schemas.microsoft.com/office/powerpoint/2010/main" val="4266099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ocus image of a misty railway">
            <a:extLst>
              <a:ext uri="{FF2B5EF4-FFF2-40B4-BE49-F238E27FC236}">
                <a16:creationId xmlns:a16="http://schemas.microsoft.com/office/drawing/2014/main" id="{686A4587-A7AA-9B40-8A3F-93A547CAD9A5}"/>
              </a:ext>
            </a:extLst>
          </p:cNvPr>
          <p:cNvPicPr>
            <a:picLocks noChangeAspect="1"/>
          </p:cNvPicPr>
          <p:nvPr/>
        </p:nvPicPr>
        <p:blipFill>
          <a:blip r:embed="rId3"/>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01A26F22-B469-DF45-8EBA-AC79B4880AD5}"/>
              </a:ext>
            </a:extLst>
          </p:cNvPr>
          <p:cNvSpPr>
            <a:spLocks noGrp="1"/>
          </p:cNvSpPr>
          <p:nvPr>
            <p:ph idx="1"/>
          </p:nvPr>
        </p:nvSpPr>
        <p:spPr>
          <a:xfrm>
            <a:off x="651164" y="2018676"/>
            <a:ext cx="2867752" cy="2820648"/>
          </a:xfrm>
        </p:spPr>
        <p:txBody>
          <a:bodyPr>
            <a:normAutofit/>
          </a:bodyPr>
          <a:lstStyle/>
          <a:p>
            <a:pPr marL="0" indent="0">
              <a:buNone/>
            </a:pPr>
            <a:r>
              <a:rPr lang="en-US" sz="3600" dirty="0">
                <a:solidFill>
                  <a:schemeClr val="bg1"/>
                </a:solidFill>
              </a:rPr>
              <a:t>I am…</a:t>
            </a:r>
          </a:p>
          <a:p>
            <a:pPr marL="0" indent="0">
              <a:buNone/>
            </a:pPr>
            <a:r>
              <a:rPr lang="en-US" sz="3600" dirty="0">
                <a:solidFill>
                  <a:schemeClr val="bg1"/>
                </a:solidFill>
              </a:rPr>
              <a:t>I believe…</a:t>
            </a:r>
          </a:p>
          <a:p>
            <a:pPr marL="0" indent="0">
              <a:buNone/>
            </a:pPr>
            <a:r>
              <a:rPr lang="en-US" sz="3600" dirty="0">
                <a:solidFill>
                  <a:schemeClr val="bg1"/>
                </a:solidFill>
              </a:rPr>
              <a:t>I will…</a:t>
            </a:r>
          </a:p>
        </p:txBody>
      </p:sp>
      <p:pic>
        <p:nvPicPr>
          <p:cNvPr id="10" name="Picture 9">
            <a:extLst>
              <a:ext uri="{FF2B5EF4-FFF2-40B4-BE49-F238E27FC236}">
                <a16:creationId xmlns:a16="http://schemas.microsoft.com/office/drawing/2014/main" id="{B8ADE2EF-0C93-1B4F-80B3-9001D71EEABB}"/>
              </a:ext>
            </a:extLst>
          </p:cNvPr>
          <p:cNvPicPr>
            <a:picLocks noChangeAspect="1"/>
          </p:cNvPicPr>
          <p:nvPr/>
        </p:nvPicPr>
        <p:blipFill>
          <a:blip r:embed="rId4">
            <a:alphaModFix amt="12000"/>
          </a:blip>
          <a:stretch>
            <a:fillRect/>
          </a:stretch>
        </p:blipFill>
        <p:spPr>
          <a:xfrm>
            <a:off x="3920272" y="0"/>
            <a:ext cx="3935185" cy="4908091"/>
          </a:xfrm>
          <a:prstGeom prst="rect">
            <a:avLst/>
          </a:prstGeom>
        </p:spPr>
      </p:pic>
    </p:spTree>
    <p:extLst>
      <p:ext uri="{BB962C8B-B14F-4D97-AF65-F5344CB8AC3E}">
        <p14:creationId xmlns:p14="http://schemas.microsoft.com/office/powerpoint/2010/main" val="2819149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256941D0-C0EF-0A48-BE43-6221C313489C}"/>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946746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DEE150AF-DC35-AF40-81DE-0EE91EF6F05E}"/>
              </a:ext>
            </a:extLst>
          </p:cNvPr>
          <p:cNvPicPr>
            <a:picLocks noChangeAspect="1"/>
          </p:cNvPicPr>
          <p:nvPr/>
        </p:nvPicPr>
        <p:blipFill>
          <a:blip r:embed="rId3">
            <a:alphaModFix amt="11000"/>
          </a:blip>
          <a:stretch>
            <a:fillRect/>
          </a:stretch>
        </p:blipFill>
        <p:spPr>
          <a:xfrm>
            <a:off x="6745652" y="0"/>
            <a:ext cx="5446348" cy="6791661"/>
          </a:xfrm>
          <a:prstGeom prst="rect">
            <a:avLst/>
          </a:prstGeom>
        </p:spPr>
      </p:pic>
      <p:sp>
        <p:nvSpPr>
          <p:cNvPr id="6" name="Content Placeholder 5">
            <a:extLst>
              <a:ext uri="{FF2B5EF4-FFF2-40B4-BE49-F238E27FC236}">
                <a16:creationId xmlns:a16="http://schemas.microsoft.com/office/drawing/2014/main" id="{DA80CC97-866F-E147-82D5-6C33A91DD2FE}"/>
              </a:ext>
            </a:extLst>
          </p:cNvPr>
          <p:cNvSpPr txBox="1">
            <a:spLocks/>
          </p:cNvSpPr>
          <p:nvPr/>
        </p:nvSpPr>
        <p:spPr>
          <a:xfrm>
            <a:off x="533981" y="1156913"/>
            <a:ext cx="4270248" cy="4568025"/>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Font typeface="+mj-lt"/>
              <a:buAutoNum type="arabicPeriod"/>
            </a:pPr>
            <a:r>
              <a:rPr lang="en-US" dirty="0"/>
              <a:t>Build skills and confidence</a:t>
            </a:r>
          </a:p>
          <a:p>
            <a:pPr marL="342900" indent="-342900">
              <a:buFont typeface="+mj-lt"/>
              <a:buAutoNum type="arabicPeriod"/>
            </a:pPr>
            <a:r>
              <a:rPr lang="en-US" dirty="0">
                <a:solidFill>
                  <a:srgbClr val="002E56"/>
                </a:solidFill>
              </a:rPr>
              <a:t>Know our history and structure</a:t>
            </a:r>
          </a:p>
          <a:p>
            <a:pPr marL="342900" indent="-342900">
              <a:buFont typeface="+mj-lt"/>
              <a:buAutoNum type="arabicPeriod"/>
            </a:pPr>
            <a:r>
              <a:rPr lang="en-US" dirty="0"/>
              <a:t>Define roles and responsibilities</a:t>
            </a:r>
          </a:p>
          <a:p>
            <a:pPr marL="342900" indent="-342900">
              <a:buFont typeface="+mj-lt"/>
              <a:buAutoNum type="arabicPeriod"/>
            </a:pPr>
            <a:r>
              <a:rPr lang="en-US" dirty="0">
                <a:solidFill>
                  <a:srgbClr val="002E56"/>
                </a:solidFill>
              </a:rPr>
              <a:t>Handle disputes</a:t>
            </a:r>
          </a:p>
          <a:p>
            <a:pPr marL="342900" indent="-342900">
              <a:buFont typeface="+mj-lt"/>
              <a:buAutoNum type="arabicPeriod"/>
            </a:pPr>
            <a:r>
              <a:rPr lang="en-US" dirty="0"/>
              <a:t>Learn investigation and representation skills</a:t>
            </a:r>
          </a:p>
          <a:p>
            <a:pPr marL="342900" indent="-342900">
              <a:buFont typeface="+mj-lt"/>
              <a:buAutoNum type="arabicPeriod" startAt="6"/>
            </a:pPr>
            <a:r>
              <a:rPr lang="en-US" dirty="0">
                <a:solidFill>
                  <a:srgbClr val="002E56"/>
                </a:solidFill>
              </a:rPr>
              <a:t>Understand grievances</a:t>
            </a:r>
          </a:p>
          <a:p>
            <a:pPr marL="342900" indent="-342900">
              <a:buFont typeface="+mj-lt"/>
              <a:buAutoNum type="arabicPeriod" startAt="6"/>
            </a:pPr>
            <a:r>
              <a:rPr lang="en-US" dirty="0"/>
              <a:t>Handle grievances</a:t>
            </a:r>
          </a:p>
          <a:p>
            <a:pPr marL="342900" indent="-342900">
              <a:buFont typeface="+mj-lt"/>
              <a:buAutoNum type="arabicPeriod" startAt="6"/>
            </a:pPr>
            <a:r>
              <a:rPr lang="en-US" dirty="0">
                <a:solidFill>
                  <a:srgbClr val="002E56"/>
                </a:solidFill>
              </a:rPr>
              <a:t>Draft grievances</a:t>
            </a:r>
          </a:p>
          <a:p>
            <a:pPr marL="342900" indent="-342900">
              <a:buFont typeface="+mj-lt"/>
              <a:buAutoNum type="arabicPeriod" startAt="6"/>
            </a:pPr>
            <a:r>
              <a:rPr lang="en-US" dirty="0"/>
              <a:t>Understand arbitration</a:t>
            </a:r>
          </a:p>
          <a:p>
            <a:pPr marL="342900" indent="-342900">
              <a:buFont typeface="+mj-lt"/>
              <a:buAutoNum type="arabicPeriod" startAt="6"/>
            </a:pPr>
            <a:r>
              <a:rPr lang="en-US" dirty="0">
                <a:solidFill>
                  <a:srgbClr val="002E56"/>
                </a:solidFill>
              </a:rPr>
              <a:t>Overview of </a:t>
            </a:r>
            <a:r>
              <a:rPr lang="en-US" dirty="0" err="1">
                <a:solidFill>
                  <a:srgbClr val="002E56"/>
                </a:solidFill>
              </a:rPr>
              <a:t>labour</a:t>
            </a:r>
            <a:r>
              <a:rPr lang="en-US" dirty="0">
                <a:solidFill>
                  <a:srgbClr val="002E56"/>
                </a:solidFill>
              </a:rPr>
              <a:t> laws </a:t>
            </a:r>
          </a:p>
        </p:txBody>
      </p:sp>
      <p:sp>
        <p:nvSpPr>
          <p:cNvPr id="7" name="Content Placeholder 6">
            <a:extLst>
              <a:ext uri="{FF2B5EF4-FFF2-40B4-BE49-F238E27FC236}">
                <a16:creationId xmlns:a16="http://schemas.microsoft.com/office/drawing/2014/main" id="{08C43434-2BE7-1448-B29D-CBFE72AB9DB5}"/>
              </a:ext>
            </a:extLst>
          </p:cNvPr>
          <p:cNvSpPr txBox="1">
            <a:spLocks/>
          </p:cNvSpPr>
          <p:nvPr/>
        </p:nvSpPr>
        <p:spPr>
          <a:xfrm>
            <a:off x="4966716" y="1882471"/>
            <a:ext cx="4253484" cy="3271146"/>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Font typeface="+mj-lt"/>
              <a:buAutoNum type="arabicPeriod" startAt="6"/>
            </a:pPr>
            <a:endParaRPr lang="en-US" dirty="0"/>
          </a:p>
        </p:txBody>
      </p:sp>
      <p:sp>
        <p:nvSpPr>
          <p:cNvPr id="8" name="Title 3">
            <a:extLst>
              <a:ext uri="{FF2B5EF4-FFF2-40B4-BE49-F238E27FC236}">
                <a16:creationId xmlns:a16="http://schemas.microsoft.com/office/drawing/2014/main" id="{A65DC131-5081-9544-8349-B85AAA6C9532}"/>
              </a:ext>
            </a:extLst>
          </p:cNvPr>
          <p:cNvSpPr txBox="1">
            <a:spLocks/>
          </p:cNvSpPr>
          <p:nvPr/>
        </p:nvSpPr>
        <p:spPr>
          <a:xfrm>
            <a:off x="322823" y="398162"/>
            <a:ext cx="6097855" cy="486421"/>
          </a:xfrm>
          <a:prstGeom prst="rect">
            <a:avLst/>
          </a:prstGeom>
          <a:solidFill>
            <a:schemeClr val="bg1"/>
          </a:solidFill>
        </p:spPr>
        <p:txBody>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OBJECTIVES</a:t>
            </a:r>
          </a:p>
        </p:txBody>
      </p:sp>
    </p:spTree>
    <p:extLst>
      <p:ext uri="{BB962C8B-B14F-4D97-AF65-F5344CB8AC3E}">
        <p14:creationId xmlns:p14="http://schemas.microsoft.com/office/powerpoint/2010/main" val="367712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nodePh="1">
                                  <p:stCondLst>
                                    <p:cond delay="0"/>
                                  </p:stCondLst>
                                  <p:endCondLst>
                                    <p:cond evt="begin" delay="0">
                                      <p:tn val="45"/>
                                    </p:cond>
                                  </p:endCondLst>
                                  <p:childTnLst>
                                    <p:set>
                                      <p:cBhvr>
                                        <p:cTn id="4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Railroad tracks intersecting">
            <a:extLst>
              <a:ext uri="{FF2B5EF4-FFF2-40B4-BE49-F238E27FC236}">
                <a16:creationId xmlns:a16="http://schemas.microsoft.com/office/drawing/2014/main" id="{06BA792B-1ECF-B84B-9A6E-35FB32A9E1CB}"/>
              </a:ext>
            </a:extLst>
          </p:cNvPr>
          <p:cNvPicPr>
            <a:picLocks noChangeAspect="1"/>
          </p:cNvPicPr>
          <p:nvPr/>
        </p:nvPicPr>
        <p:blipFill rotWithShape="1">
          <a:blip r:embed="rId3">
            <a:alphaModFix/>
            <a:duotone>
              <a:schemeClr val="accent2">
                <a:shade val="45000"/>
                <a:satMod val="135000"/>
              </a:schemeClr>
              <a:prstClr val="white"/>
            </a:duotone>
          </a:blip>
          <a:srcRect t="15834" b="27916"/>
          <a:stretch/>
        </p:blipFill>
        <p:spPr>
          <a:xfrm>
            <a:off x="20" y="10"/>
            <a:ext cx="12191980" cy="6857990"/>
          </a:xfrm>
          <a:prstGeom prst="rect">
            <a:avLst/>
          </a:prstGeom>
        </p:spPr>
      </p:pic>
      <p:sp>
        <p:nvSpPr>
          <p:cNvPr id="5" name="Title 4">
            <a:extLst>
              <a:ext uri="{FF2B5EF4-FFF2-40B4-BE49-F238E27FC236}">
                <a16:creationId xmlns:a16="http://schemas.microsoft.com/office/drawing/2014/main" id="{57DE34FF-1107-B041-899A-4EC6D2D9000B}"/>
              </a:ext>
            </a:extLst>
          </p:cNvPr>
          <p:cNvSpPr>
            <a:spLocks noGrp="1"/>
          </p:cNvSpPr>
          <p:nvPr>
            <p:ph type="title"/>
          </p:nvPr>
        </p:nvSpPr>
        <p:spPr>
          <a:xfrm>
            <a:off x="1600200" y="1484415"/>
            <a:ext cx="8991600" cy="3289465"/>
          </a:xfrm>
          <a:solidFill>
            <a:srgbClr val="002E56">
              <a:alpha val="81114"/>
            </a:srgbClr>
          </a:solidFill>
          <a:ln w="38100" cap="sq">
            <a:solidFill>
              <a:schemeClr val="tx1"/>
            </a:solidFill>
            <a:miter lim="800000"/>
          </a:ln>
        </p:spPr>
        <p:txBody>
          <a:bodyPr vert="horz" lIns="274320" tIns="182880" rIns="274320" bIns="182880" rtlCol="0" anchor="ctr" anchorCtr="1">
            <a:noAutofit/>
          </a:bodyPr>
          <a:lstStyle/>
          <a:p>
            <a:r>
              <a:rPr lang="en-US" sz="2400" b="1" i="1" cap="none" dirty="0">
                <a:solidFill>
                  <a:schemeClr val="tx1"/>
                </a:solidFill>
              </a:rPr>
              <a:t>Let your actions</a:t>
            </a:r>
            <a:br>
              <a:rPr lang="en-US" sz="2400" b="1" i="1" cap="none" dirty="0">
                <a:solidFill>
                  <a:schemeClr val="tx1"/>
                </a:solidFill>
              </a:rPr>
            </a:br>
            <a:r>
              <a:rPr lang="en-US" sz="2400" b="1" i="1" cap="none" dirty="0">
                <a:solidFill>
                  <a:schemeClr val="tx1"/>
                </a:solidFill>
              </a:rPr>
              <a:t>inspire others to</a:t>
            </a:r>
            <a:br>
              <a:rPr lang="en-US" sz="2400" b="1" i="1" cap="none" dirty="0">
                <a:solidFill>
                  <a:schemeClr val="tx1"/>
                </a:solidFill>
              </a:rPr>
            </a:br>
            <a:r>
              <a:rPr lang="en-US" sz="2400" b="1" i="1" cap="none" dirty="0">
                <a:solidFill>
                  <a:schemeClr val="tx1"/>
                </a:solidFill>
              </a:rPr>
              <a:t>dream more,</a:t>
            </a:r>
            <a:br>
              <a:rPr lang="en-US" sz="2400" b="1" i="1" cap="none" dirty="0">
                <a:solidFill>
                  <a:schemeClr val="tx1"/>
                </a:solidFill>
              </a:rPr>
            </a:br>
            <a:r>
              <a:rPr lang="en-US" sz="2400" b="1" i="1" cap="none" dirty="0">
                <a:solidFill>
                  <a:schemeClr val="tx1"/>
                </a:solidFill>
              </a:rPr>
              <a:t>learn more, </a:t>
            </a:r>
            <a:br>
              <a:rPr lang="en-US" sz="2400" b="1" i="1" cap="none" dirty="0">
                <a:solidFill>
                  <a:schemeClr val="tx1"/>
                </a:solidFill>
              </a:rPr>
            </a:br>
            <a:r>
              <a:rPr lang="en-US" sz="2400" b="1" i="1" cap="none" dirty="0">
                <a:solidFill>
                  <a:schemeClr val="tx1"/>
                </a:solidFill>
              </a:rPr>
              <a:t>do more,</a:t>
            </a:r>
            <a:br>
              <a:rPr lang="en-US" sz="2400" b="1" i="1" cap="none" dirty="0">
                <a:solidFill>
                  <a:schemeClr val="tx1"/>
                </a:solidFill>
              </a:rPr>
            </a:br>
            <a:r>
              <a:rPr lang="en-US" sz="2400" b="1" i="1" cap="none" dirty="0">
                <a:solidFill>
                  <a:schemeClr val="tx1"/>
                </a:solidFill>
              </a:rPr>
              <a:t>and become more!</a:t>
            </a:r>
            <a:br>
              <a:rPr lang="en-US" sz="2400" b="1" i="1" cap="none" dirty="0">
                <a:solidFill>
                  <a:schemeClr val="tx1"/>
                </a:solidFill>
              </a:rPr>
            </a:br>
            <a:br>
              <a:rPr lang="en-US" sz="2400" b="1" i="1" cap="none" dirty="0">
                <a:solidFill>
                  <a:schemeClr val="tx1"/>
                </a:solidFill>
              </a:rPr>
            </a:br>
            <a:r>
              <a:rPr lang="en-US" sz="2400" b="1" i="1" cap="none" dirty="0">
                <a:solidFill>
                  <a:schemeClr val="tx1"/>
                </a:solidFill>
              </a:rPr>
              <a:t>Be a leader!</a:t>
            </a:r>
            <a:br>
              <a:rPr lang="en-US" sz="2400" b="1" cap="none" dirty="0">
                <a:solidFill>
                  <a:schemeClr val="tx1"/>
                </a:solidFill>
                <a:highlight>
                  <a:srgbClr val="FFFF00"/>
                </a:highlight>
              </a:rPr>
            </a:br>
            <a:endParaRPr lang="en-US" sz="2400" cap="none" dirty="0">
              <a:solidFill>
                <a:schemeClr val="tx1"/>
              </a:solidFill>
              <a:highlight>
                <a:srgbClr val="FFFF00"/>
              </a:highlight>
            </a:endParaRPr>
          </a:p>
        </p:txBody>
      </p:sp>
      <p:pic>
        <p:nvPicPr>
          <p:cNvPr id="6" name="Picture 5">
            <a:extLst>
              <a:ext uri="{FF2B5EF4-FFF2-40B4-BE49-F238E27FC236}">
                <a16:creationId xmlns:a16="http://schemas.microsoft.com/office/drawing/2014/main" id="{3E0F1B37-0E15-8543-9F05-9AFB6B22B036}"/>
              </a:ext>
            </a:extLst>
          </p:cNvPr>
          <p:cNvPicPr>
            <a:picLocks noChangeAspect="1"/>
          </p:cNvPicPr>
          <p:nvPr/>
        </p:nvPicPr>
        <p:blipFill>
          <a:blip r:embed="rId4"/>
          <a:stretch>
            <a:fillRect/>
          </a:stretch>
        </p:blipFill>
        <p:spPr>
          <a:xfrm>
            <a:off x="9849201" y="3521199"/>
            <a:ext cx="1485197" cy="1852386"/>
          </a:xfrm>
          <a:prstGeom prst="rect">
            <a:avLst/>
          </a:prstGeom>
        </p:spPr>
      </p:pic>
    </p:spTree>
    <p:extLst>
      <p:ext uri="{BB962C8B-B14F-4D97-AF65-F5344CB8AC3E}">
        <p14:creationId xmlns:p14="http://schemas.microsoft.com/office/powerpoint/2010/main" val="155488180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668" y="640080"/>
            <a:ext cx="10915252" cy="5263134"/>
          </a:xfrm>
          <a:prstGeom prst="rect">
            <a:avLst/>
          </a:prstGeom>
          <a:noFill/>
          <a:ln w="317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2767"/>
            <a:ext cx="10585166" cy="4937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45CD797-FC3F-584C-90B8-264361B5729E}"/>
              </a:ext>
            </a:extLst>
          </p:cNvPr>
          <p:cNvSpPr>
            <a:spLocks noGrp="1"/>
          </p:cNvSpPr>
          <p:nvPr>
            <p:ph type="title"/>
          </p:nvPr>
        </p:nvSpPr>
        <p:spPr>
          <a:xfrm>
            <a:off x="1120624" y="1122807"/>
            <a:ext cx="9954443" cy="4297680"/>
          </a:xfrm>
          <a:noFill/>
          <a:ln>
            <a:noFill/>
          </a:ln>
        </p:spPr>
        <p:txBody>
          <a:bodyPr vert="horz" lIns="274320" tIns="182880" rIns="274320" bIns="182880" rtlCol="0" anchorCtr="1">
            <a:normAutofit fontScale="90000"/>
          </a:bodyPr>
          <a:lstStyle/>
          <a:p>
            <a:r>
              <a:rPr lang="en-US" sz="2400" b="1" cap="none" dirty="0">
                <a:solidFill>
                  <a:srgbClr val="FFFFFF"/>
                </a:solidFill>
                <a:latin typeface="Avenir Book" panose="02000503020000020003" pitchFamily="2" charset="0"/>
              </a:rPr>
              <a:t>Sometimes, our members don’t know (or forget) the importance of being unionized, particularly in the 21</a:t>
            </a:r>
            <a:r>
              <a:rPr lang="en-US" sz="2400" b="1" cap="none" baseline="30000" dirty="0">
                <a:solidFill>
                  <a:srgbClr val="FFFFFF"/>
                </a:solidFill>
                <a:latin typeface="Avenir Book" panose="02000503020000020003" pitchFamily="2" charset="0"/>
              </a:rPr>
              <a:t>st</a:t>
            </a:r>
            <a:r>
              <a:rPr lang="en-US" sz="2400" b="1" cap="none" dirty="0">
                <a:solidFill>
                  <a:srgbClr val="FFFFFF"/>
                </a:solidFill>
                <a:latin typeface="Avenir Book" panose="02000503020000020003" pitchFamily="2" charset="0"/>
              </a:rPr>
              <a:t> century, when the economy and globalization are constantly challenging our working conditions.</a:t>
            </a:r>
            <a:br>
              <a:rPr lang="en-CA" sz="2400" b="1" cap="none" dirty="0">
                <a:solidFill>
                  <a:srgbClr val="FFFFFF"/>
                </a:solidFill>
                <a:latin typeface="Avenir Book" panose="02000503020000020003" pitchFamily="2" charset="0"/>
              </a:rPr>
            </a:br>
            <a:r>
              <a:rPr lang="en-US" sz="2400" b="1" cap="none" dirty="0">
                <a:solidFill>
                  <a:srgbClr val="FFFFFF"/>
                </a:solidFill>
                <a:latin typeface="Avenir Book" panose="02000503020000020003" pitchFamily="2" charset="0"/>
              </a:rPr>
              <a:t> </a:t>
            </a:r>
            <a:br>
              <a:rPr lang="en-CA" sz="2400" b="1" cap="none" dirty="0">
                <a:solidFill>
                  <a:srgbClr val="FFFFFF"/>
                </a:solidFill>
                <a:latin typeface="Avenir Book" panose="02000503020000020003" pitchFamily="2" charset="0"/>
              </a:rPr>
            </a:br>
            <a:r>
              <a:rPr lang="en-US" sz="2400" b="1" cap="none" dirty="0">
                <a:solidFill>
                  <a:srgbClr val="FFFFFF"/>
                </a:solidFill>
                <a:latin typeface="Avenir Book" panose="02000503020000020003" pitchFamily="2" charset="0"/>
              </a:rPr>
              <a:t>For this reason, it is our role to educate and inform our co-workers about our union structure and history, in order for them to better understand the struggles our leaders went through, and the reasons why we still need to be united to maintain and improve our life and working conditions.</a:t>
            </a:r>
            <a:br>
              <a:rPr lang="en-CA" sz="2400" b="1" cap="none" dirty="0">
                <a:solidFill>
                  <a:srgbClr val="FFFFFF"/>
                </a:solidFill>
                <a:latin typeface="Avenir Book" panose="02000503020000020003" pitchFamily="2" charset="0"/>
              </a:rPr>
            </a:br>
            <a:endParaRPr lang="en-US" sz="2400" b="1" kern="1200" cap="none" spc="200" baseline="0" dirty="0">
              <a:solidFill>
                <a:srgbClr val="FFFFFF"/>
              </a:solidFill>
              <a:latin typeface="Avenir Book" panose="02000503020000020003" pitchFamily="2" charset="0"/>
            </a:endParaRPr>
          </a:p>
        </p:txBody>
      </p:sp>
      <p:pic>
        <p:nvPicPr>
          <p:cNvPr id="6" name="Picture 5">
            <a:extLst>
              <a:ext uri="{FF2B5EF4-FFF2-40B4-BE49-F238E27FC236}">
                <a16:creationId xmlns:a16="http://schemas.microsoft.com/office/drawing/2014/main" id="{A18F3C6B-5309-E74F-8DDC-0B26B1236D55}"/>
              </a:ext>
            </a:extLst>
          </p:cNvPr>
          <p:cNvPicPr>
            <a:picLocks noChangeAspect="1"/>
          </p:cNvPicPr>
          <p:nvPr/>
        </p:nvPicPr>
        <p:blipFill>
          <a:blip r:embed="rId3"/>
          <a:stretch>
            <a:fillRect/>
          </a:stretch>
        </p:blipFill>
        <p:spPr>
          <a:xfrm>
            <a:off x="10328777" y="4654314"/>
            <a:ext cx="1485197" cy="1852386"/>
          </a:xfrm>
          <a:prstGeom prst="rect">
            <a:avLst/>
          </a:prstGeom>
        </p:spPr>
      </p:pic>
    </p:spTree>
    <p:extLst>
      <p:ext uri="{BB962C8B-B14F-4D97-AF65-F5344CB8AC3E}">
        <p14:creationId xmlns:p14="http://schemas.microsoft.com/office/powerpoint/2010/main" val="1151534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1F8FA21C-D852-2847-A04E-C47D5F80B625}"/>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521055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DA42C9-428A-C44E-AFDF-598039AA1819}"/>
              </a:ext>
            </a:extLst>
          </p:cNvPr>
          <p:cNvSpPr txBox="1"/>
          <p:nvPr/>
        </p:nvSpPr>
        <p:spPr>
          <a:xfrm>
            <a:off x="4009586" y="1243061"/>
            <a:ext cx="8822725" cy="5078313"/>
          </a:xfrm>
          <a:prstGeom prst="rect">
            <a:avLst/>
          </a:prstGeom>
          <a:noFill/>
        </p:spPr>
        <p:txBody>
          <a:bodyPr wrap="square" rtlCol="0">
            <a:spAutoFit/>
          </a:bodyPr>
          <a:lstStyle/>
          <a:p>
            <a:r>
              <a:rPr lang="en-US" b="1" dirty="0"/>
              <a:t>Question #1</a:t>
            </a:r>
          </a:p>
          <a:p>
            <a:endParaRPr lang="en-US" dirty="0"/>
          </a:p>
          <a:p>
            <a:r>
              <a:rPr lang="en-US" dirty="0"/>
              <a:t>Label this chart by filling in the blanks.</a:t>
            </a:r>
          </a:p>
          <a:p>
            <a:r>
              <a:rPr lang="en-US" dirty="0"/>
              <a:t>A:_____________  B:_________</a:t>
            </a:r>
          </a:p>
          <a:p>
            <a:endParaRPr lang="en-US" dirty="0"/>
          </a:p>
          <a:p>
            <a:endParaRPr lang="en-US" dirty="0"/>
          </a:p>
          <a:p>
            <a:r>
              <a:rPr lang="en-US" dirty="0"/>
              <a:t>Management Rights, Union Rights</a:t>
            </a:r>
          </a:p>
          <a:p>
            <a:endParaRPr lang="en-US" dirty="0"/>
          </a:p>
          <a:p>
            <a:endParaRPr lang="en-US" dirty="0"/>
          </a:p>
          <a:p>
            <a:r>
              <a:rPr lang="en-US" dirty="0" err="1"/>
              <a:t>Labour</a:t>
            </a:r>
            <a:r>
              <a:rPr lang="en-US" dirty="0"/>
              <a:t> Law, Union Rights</a:t>
            </a:r>
          </a:p>
          <a:p>
            <a:endParaRPr lang="en-US" b="1" dirty="0"/>
          </a:p>
          <a:p>
            <a:endParaRPr lang="en-US" b="1" dirty="0"/>
          </a:p>
          <a:p>
            <a:r>
              <a:rPr lang="en-US" dirty="0"/>
              <a:t>Management Rights, </a:t>
            </a:r>
            <a:r>
              <a:rPr lang="en-US" dirty="0" err="1"/>
              <a:t>Labour</a:t>
            </a:r>
            <a:r>
              <a:rPr lang="en-US" dirty="0"/>
              <a:t> Laws</a:t>
            </a:r>
          </a:p>
          <a:p>
            <a:endParaRPr lang="en-US" dirty="0"/>
          </a:p>
          <a:p>
            <a:endParaRPr lang="en-US" dirty="0"/>
          </a:p>
          <a:p>
            <a:r>
              <a:rPr lang="en-US" dirty="0" err="1"/>
              <a:t>Labour</a:t>
            </a:r>
            <a:r>
              <a:rPr lang="en-US" dirty="0"/>
              <a:t> Laws, Management Rights</a:t>
            </a:r>
          </a:p>
          <a:p>
            <a:endParaRPr lang="en-US" dirty="0"/>
          </a:p>
          <a:p>
            <a:endParaRPr lang="en-US" dirty="0"/>
          </a:p>
        </p:txBody>
      </p:sp>
      <p:sp>
        <p:nvSpPr>
          <p:cNvPr id="3" name="Rectangle: Rounded Corners 2">
            <a:extLst>
              <a:ext uri="{FF2B5EF4-FFF2-40B4-BE49-F238E27FC236}">
                <a16:creationId xmlns:a16="http://schemas.microsoft.com/office/drawing/2014/main" id="{D5DF6D4B-648A-CD48-8BF3-F7E3817606E0}"/>
              </a:ext>
            </a:extLst>
          </p:cNvPr>
          <p:cNvSpPr/>
          <p:nvPr/>
        </p:nvSpPr>
        <p:spPr>
          <a:xfrm>
            <a:off x="3367036" y="2851852"/>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4" name="Rectangle: Rounded Corners 5">
            <a:extLst>
              <a:ext uri="{FF2B5EF4-FFF2-40B4-BE49-F238E27FC236}">
                <a16:creationId xmlns:a16="http://schemas.microsoft.com/office/drawing/2014/main" id="{3B543552-1706-F14E-AF4A-E0F80F31E1AD}"/>
              </a:ext>
            </a:extLst>
          </p:cNvPr>
          <p:cNvSpPr/>
          <p:nvPr/>
        </p:nvSpPr>
        <p:spPr>
          <a:xfrm>
            <a:off x="3367035" y="3570480"/>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5" name="Rectangle: Rounded Corners 6">
            <a:extLst>
              <a:ext uri="{FF2B5EF4-FFF2-40B4-BE49-F238E27FC236}">
                <a16:creationId xmlns:a16="http://schemas.microsoft.com/office/drawing/2014/main" id="{62E1F894-FBB0-ED43-8797-4D4D83595B83}"/>
              </a:ext>
            </a:extLst>
          </p:cNvPr>
          <p:cNvSpPr/>
          <p:nvPr/>
        </p:nvSpPr>
        <p:spPr>
          <a:xfrm>
            <a:off x="3367034" y="4397897"/>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graphicFrame>
        <p:nvGraphicFramePr>
          <p:cNvPr id="6" name="Chart 5">
            <a:extLst>
              <a:ext uri="{FF2B5EF4-FFF2-40B4-BE49-F238E27FC236}">
                <a16:creationId xmlns:a16="http://schemas.microsoft.com/office/drawing/2014/main" id="{5957082D-6D9B-8A43-94EB-DA9055BA0921}"/>
              </a:ext>
            </a:extLst>
          </p:cNvPr>
          <p:cNvGraphicFramePr/>
          <p:nvPr>
            <p:extLst>
              <p:ext uri="{D42A27DB-BD31-4B8C-83A1-F6EECF244321}">
                <p14:modId xmlns:p14="http://schemas.microsoft.com/office/powerpoint/2010/main" val="1482968390"/>
              </p:ext>
            </p:extLst>
          </p:nvPr>
        </p:nvGraphicFramePr>
        <p:xfrm>
          <a:off x="-292947" y="141675"/>
          <a:ext cx="4064000" cy="311012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Rounded Corners 10">
            <a:extLst>
              <a:ext uri="{FF2B5EF4-FFF2-40B4-BE49-F238E27FC236}">
                <a16:creationId xmlns:a16="http://schemas.microsoft.com/office/drawing/2014/main" id="{AB307303-94DD-3847-BB26-8F95FFBF8178}"/>
              </a:ext>
            </a:extLst>
          </p:cNvPr>
          <p:cNvSpPr/>
          <p:nvPr/>
        </p:nvSpPr>
        <p:spPr>
          <a:xfrm>
            <a:off x="3367036" y="522531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8" name="TextBox 7">
            <a:extLst>
              <a:ext uri="{FF2B5EF4-FFF2-40B4-BE49-F238E27FC236}">
                <a16:creationId xmlns:a16="http://schemas.microsoft.com/office/drawing/2014/main" id="{0C329403-14DB-9D4F-A18D-DE61FCF0C6E9}"/>
              </a:ext>
            </a:extLst>
          </p:cNvPr>
          <p:cNvSpPr txBox="1"/>
          <p:nvPr/>
        </p:nvSpPr>
        <p:spPr>
          <a:xfrm>
            <a:off x="864148" y="1899967"/>
            <a:ext cx="324128" cy="369332"/>
          </a:xfrm>
          <a:prstGeom prst="rect">
            <a:avLst/>
          </a:prstGeom>
          <a:noFill/>
        </p:spPr>
        <p:txBody>
          <a:bodyPr wrap="none" rtlCol="0">
            <a:spAutoFit/>
          </a:bodyPr>
          <a:lstStyle/>
          <a:p>
            <a:r>
              <a:rPr lang="en-US" b="1" dirty="0"/>
              <a:t>A</a:t>
            </a:r>
          </a:p>
        </p:txBody>
      </p:sp>
      <p:sp>
        <p:nvSpPr>
          <p:cNvPr id="9" name="TextBox 8">
            <a:extLst>
              <a:ext uri="{FF2B5EF4-FFF2-40B4-BE49-F238E27FC236}">
                <a16:creationId xmlns:a16="http://schemas.microsoft.com/office/drawing/2014/main" id="{1AD3DA4D-CDBF-8049-B638-472D45956A54}"/>
              </a:ext>
            </a:extLst>
          </p:cNvPr>
          <p:cNvSpPr txBox="1"/>
          <p:nvPr/>
        </p:nvSpPr>
        <p:spPr>
          <a:xfrm>
            <a:off x="1814174" y="873028"/>
            <a:ext cx="314510" cy="369332"/>
          </a:xfrm>
          <a:prstGeom prst="rect">
            <a:avLst/>
          </a:prstGeom>
          <a:noFill/>
        </p:spPr>
        <p:txBody>
          <a:bodyPr wrap="none" rtlCol="0">
            <a:spAutoFit/>
          </a:bodyPr>
          <a:lstStyle/>
          <a:p>
            <a:r>
              <a:rPr lang="en-US" b="1" dirty="0"/>
              <a:t>B</a:t>
            </a:r>
          </a:p>
        </p:txBody>
      </p:sp>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4">
            <a:alphaModFix amt="5000"/>
          </a:blip>
          <a:stretch>
            <a:fillRect/>
          </a:stretch>
        </p:blipFill>
        <p:spPr>
          <a:xfrm>
            <a:off x="6912695" y="287446"/>
            <a:ext cx="5269040" cy="6570554"/>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9EA173ED-35BD-E344-AB77-AF91998048FA}"/>
              </a:ext>
            </a:extLst>
          </p:cNvPr>
          <p:cNvPicPr>
            <a:picLocks noChangeAspect="1"/>
          </p:cNvPicPr>
          <p:nvPr/>
        </p:nvPicPr>
        <p:blipFill>
          <a:blip r:embed="rId5"/>
          <a:stretch>
            <a:fillRect/>
          </a:stretch>
        </p:blipFill>
        <p:spPr>
          <a:xfrm>
            <a:off x="442012" y="5463181"/>
            <a:ext cx="1168400" cy="1066800"/>
          </a:xfrm>
          <a:prstGeom prst="rect">
            <a:avLst/>
          </a:prstGeom>
        </p:spPr>
      </p:pic>
    </p:spTree>
    <p:extLst>
      <p:ext uri="{BB962C8B-B14F-4D97-AF65-F5344CB8AC3E}">
        <p14:creationId xmlns:p14="http://schemas.microsoft.com/office/powerpoint/2010/main" val="814967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73643" y="1210962"/>
            <a:ext cx="8822725" cy="4247317"/>
          </a:xfrm>
          <a:prstGeom prst="rect">
            <a:avLst/>
          </a:prstGeom>
          <a:noFill/>
        </p:spPr>
        <p:txBody>
          <a:bodyPr wrap="square" rtlCol="0">
            <a:spAutoFit/>
          </a:bodyPr>
          <a:lstStyle/>
          <a:p>
            <a:r>
              <a:rPr lang="en-US" b="1" dirty="0"/>
              <a:t>Question #2</a:t>
            </a:r>
          </a:p>
          <a:p>
            <a:endParaRPr lang="en-US" dirty="0"/>
          </a:p>
          <a:p>
            <a:r>
              <a:rPr lang="en-US" dirty="0"/>
              <a:t>Non-unionized workplaces do not have the benefit of______ (select the correct answer)</a:t>
            </a:r>
          </a:p>
          <a:p>
            <a:endParaRPr lang="en-US" dirty="0"/>
          </a:p>
          <a:p>
            <a:endParaRPr lang="en-US" dirty="0"/>
          </a:p>
          <a:p>
            <a:endParaRPr lang="en-US" dirty="0"/>
          </a:p>
          <a:p>
            <a:r>
              <a:rPr lang="en-US" dirty="0"/>
              <a:t>Health and Safety Regulations</a:t>
            </a:r>
          </a:p>
          <a:p>
            <a:endParaRPr lang="en-US" dirty="0"/>
          </a:p>
          <a:p>
            <a:endParaRPr lang="en-US" dirty="0"/>
          </a:p>
          <a:p>
            <a:r>
              <a:rPr lang="en-US" dirty="0"/>
              <a:t>The grievance procedure</a:t>
            </a:r>
          </a:p>
          <a:p>
            <a:endParaRPr lang="en-US" b="1" dirty="0"/>
          </a:p>
          <a:p>
            <a:endParaRPr lang="en-US" b="1" dirty="0"/>
          </a:p>
          <a:p>
            <a:r>
              <a:rPr lang="en-US" dirty="0" err="1"/>
              <a:t>Labour</a:t>
            </a:r>
            <a:r>
              <a:rPr lang="en-US" dirty="0"/>
              <a:t> Standards</a:t>
            </a:r>
          </a:p>
          <a:p>
            <a:endParaRPr lang="en-US" dirty="0"/>
          </a:p>
          <a:p>
            <a:endParaRPr lang="en-US"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31093" y="2819753"/>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31092" y="353838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4" name="Rectangle: Rounded Corners 6">
            <a:extLst>
              <a:ext uri="{FF2B5EF4-FFF2-40B4-BE49-F238E27FC236}">
                <a16:creationId xmlns:a16="http://schemas.microsoft.com/office/drawing/2014/main" id="{99ED420A-B087-B140-ABA5-19E8D42CDDE6}"/>
              </a:ext>
            </a:extLst>
          </p:cNvPr>
          <p:cNvSpPr/>
          <p:nvPr/>
        </p:nvSpPr>
        <p:spPr>
          <a:xfrm>
            <a:off x="1631091" y="436579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Tree>
    <p:extLst>
      <p:ext uri="{BB962C8B-B14F-4D97-AF65-F5344CB8AC3E}">
        <p14:creationId xmlns:p14="http://schemas.microsoft.com/office/powerpoint/2010/main" val="1741742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3" name="TextBox 2">
            <a:extLst>
              <a:ext uri="{FF2B5EF4-FFF2-40B4-BE49-F238E27FC236}">
                <a16:creationId xmlns:a16="http://schemas.microsoft.com/office/drawing/2014/main" id="{697DC4CF-08DB-754A-8E91-B0E504B21FC3}"/>
              </a:ext>
            </a:extLst>
          </p:cNvPr>
          <p:cNvSpPr txBox="1"/>
          <p:nvPr/>
        </p:nvSpPr>
        <p:spPr>
          <a:xfrm>
            <a:off x="2273643" y="1210962"/>
            <a:ext cx="8822725" cy="4801314"/>
          </a:xfrm>
          <a:prstGeom prst="rect">
            <a:avLst/>
          </a:prstGeom>
          <a:noFill/>
        </p:spPr>
        <p:txBody>
          <a:bodyPr wrap="square" rtlCol="0">
            <a:spAutoFit/>
          </a:bodyPr>
          <a:lstStyle/>
          <a:p>
            <a:r>
              <a:rPr lang="en-US" b="1" dirty="0"/>
              <a:t>Question #3</a:t>
            </a:r>
          </a:p>
          <a:p>
            <a:endParaRPr lang="en-US" dirty="0"/>
          </a:p>
          <a:p>
            <a:r>
              <a:rPr lang="en-US" dirty="0"/>
              <a:t>The terms and conditions of employment become part of the Collective Agreement by:</a:t>
            </a:r>
          </a:p>
          <a:p>
            <a:endParaRPr lang="en-US" dirty="0"/>
          </a:p>
          <a:p>
            <a:endParaRPr lang="en-US" dirty="0"/>
          </a:p>
          <a:p>
            <a:r>
              <a:rPr lang="en-US" dirty="0"/>
              <a:t>Negotiation by the Union and by vote of the Union membership</a:t>
            </a:r>
          </a:p>
          <a:p>
            <a:endParaRPr lang="en-US" dirty="0"/>
          </a:p>
          <a:p>
            <a:endParaRPr lang="en-US" dirty="0"/>
          </a:p>
          <a:p>
            <a:r>
              <a:rPr lang="en-US" dirty="0"/>
              <a:t>Drafting by the Employer and by vote of the Union Bargaining Agent</a:t>
            </a:r>
          </a:p>
          <a:p>
            <a:endParaRPr lang="en-US" b="1" dirty="0"/>
          </a:p>
          <a:p>
            <a:endParaRPr lang="en-US" b="1" dirty="0"/>
          </a:p>
          <a:p>
            <a:r>
              <a:rPr lang="en-US" dirty="0"/>
              <a:t>Drafting by the Union and by vote of the Employer representatives</a:t>
            </a:r>
          </a:p>
          <a:p>
            <a:endParaRPr lang="en-US" dirty="0"/>
          </a:p>
          <a:p>
            <a:endParaRPr lang="en-US" dirty="0"/>
          </a:p>
          <a:p>
            <a:r>
              <a:rPr lang="en-US" dirty="0"/>
              <a:t>Drafting according to Provincial and Federal </a:t>
            </a:r>
            <a:r>
              <a:rPr lang="en-US" dirty="0" err="1"/>
              <a:t>Labour</a:t>
            </a:r>
            <a:r>
              <a:rPr lang="en-US" dirty="0"/>
              <a:t> Codes</a:t>
            </a:r>
          </a:p>
          <a:p>
            <a:endParaRPr lang="en-US" dirty="0"/>
          </a:p>
          <a:p>
            <a:endParaRPr lang="en-US" dirty="0"/>
          </a:p>
        </p:txBody>
      </p:sp>
      <p:sp>
        <p:nvSpPr>
          <p:cNvPr id="4" name="Rectangle: Rounded Corners 2">
            <a:extLst>
              <a:ext uri="{FF2B5EF4-FFF2-40B4-BE49-F238E27FC236}">
                <a16:creationId xmlns:a16="http://schemas.microsoft.com/office/drawing/2014/main" id="{C74873C1-8EFA-5E43-BD68-325354019DEB}"/>
              </a:ext>
            </a:extLst>
          </p:cNvPr>
          <p:cNvSpPr/>
          <p:nvPr/>
        </p:nvSpPr>
        <p:spPr>
          <a:xfrm>
            <a:off x="1631093" y="258188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5" name="Rectangle: Rounded Corners 5">
            <a:extLst>
              <a:ext uri="{FF2B5EF4-FFF2-40B4-BE49-F238E27FC236}">
                <a16:creationId xmlns:a16="http://schemas.microsoft.com/office/drawing/2014/main" id="{DB8274B1-7946-AA4A-93BC-4DB4F2C4DE4B}"/>
              </a:ext>
            </a:extLst>
          </p:cNvPr>
          <p:cNvSpPr/>
          <p:nvPr/>
        </p:nvSpPr>
        <p:spPr>
          <a:xfrm>
            <a:off x="1631093" y="340478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6" name="Rectangle: Rounded Corners 6">
            <a:extLst>
              <a:ext uri="{FF2B5EF4-FFF2-40B4-BE49-F238E27FC236}">
                <a16:creationId xmlns:a16="http://schemas.microsoft.com/office/drawing/2014/main" id="{FF5636A6-D54F-CC43-80CD-78233BF0B7CE}"/>
              </a:ext>
            </a:extLst>
          </p:cNvPr>
          <p:cNvSpPr/>
          <p:nvPr/>
        </p:nvSpPr>
        <p:spPr>
          <a:xfrm>
            <a:off x="1631093" y="4235237"/>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7" name="Rectangle: Rounded Corners 7">
            <a:extLst>
              <a:ext uri="{FF2B5EF4-FFF2-40B4-BE49-F238E27FC236}">
                <a16:creationId xmlns:a16="http://schemas.microsoft.com/office/drawing/2014/main" id="{5346E386-5BB5-3249-B24C-8BCC6AB6E6D7}"/>
              </a:ext>
            </a:extLst>
          </p:cNvPr>
          <p:cNvSpPr/>
          <p:nvPr/>
        </p:nvSpPr>
        <p:spPr>
          <a:xfrm>
            <a:off x="1631093" y="503642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pic>
        <p:nvPicPr>
          <p:cNvPr id="8" name="Picture 7" descr="Graphical user interface&#10;&#10;Description automatically generated">
            <a:extLst>
              <a:ext uri="{FF2B5EF4-FFF2-40B4-BE49-F238E27FC236}">
                <a16:creationId xmlns:a16="http://schemas.microsoft.com/office/drawing/2014/main" id="{02FCAB6D-E157-F948-A292-F469D9121C4A}"/>
              </a:ext>
            </a:extLst>
          </p:cNvPr>
          <p:cNvPicPr>
            <a:picLocks noChangeAspect="1"/>
          </p:cNvPicPr>
          <p:nvPr/>
        </p:nvPicPr>
        <p:blipFill>
          <a:blip r:embed="rId4"/>
          <a:stretch>
            <a:fillRect/>
          </a:stretch>
        </p:blipFill>
        <p:spPr>
          <a:xfrm>
            <a:off x="434546" y="1210962"/>
            <a:ext cx="1168400" cy="1066800"/>
          </a:xfrm>
          <a:prstGeom prst="rect">
            <a:avLst/>
          </a:prstGeom>
        </p:spPr>
      </p:pic>
    </p:spTree>
    <p:extLst>
      <p:ext uri="{BB962C8B-B14F-4D97-AF65-F5344CB8AC3E}">
        <p14:creationId xmlns:p14="http://schemas.microsoft.com/office/powerpoint/2010/main" val="3885620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4" name="Rectangle: Rounded Corners 2">
            <a:extLst>
              <a:ext uri="{FF2B5EF4-FFF2-40B4-BE49-F238E27FC236}">
                <a16:creationId xmlns:a16="http://schemas.microsoft.com/office/drawing/2014/main" id="{3162ACE0-8C3A-D245-AA61-FD29C0B98BD3}"/>
              </a:ext>
            </a:extLst>
          </p:cNvPr>
          <p:cNvSpPr/>
          <p:nvPr/>
        </p:nvSpPr>
        <p:spPr>
          <a:xfrm>
            <a:off x="1631093" y="258188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5" name="Rectangle: Rounded Corners 5">
            <a:extLst>
              <a:ext uri="{FF2B5EF4-FFF2-40B4-BE49-F238E27FC236}">
                <a16:creationId xmlns:a16="http://schemas.microsoft.com/office/drawing/2014/main" id="{FECE45E7-FA57-F04E-AA58-93E451A63C48}"/>
              </a:ext>
            </a:extLst>
          </p:cNvPr>
          <p:cNvSpPr/>
          <p:nvPr/>
        </p:nvSpPr>
        <p:spPr>
          <a:xfrm>
            <a:off x="1631093" y="340478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6" name="Rectangle: Rounded Corners 6">
            <a:extLst>
              <a:ext uri="{FF2B5EF4-FFF2-40B4-BE49-F238E27FC236}">
                <a16:creationId xmlns:a16="http://schemas.microsoft.com/office/drawing/2014/main" id="{A35B9107-10D8-2642-96AB-3D769C4F088C}"/>
              </a:ext>
            </a:extLst>
          </p:cNvPr>
          <p:cNvSpPr/>
          <p:nvPr/>
        </p:nvSpPr>
        <p:spPr>
          <a:xfrm>
            <a:off x="1631093" y="4235237"/>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7" name="Rectangle: Rounded Corners 7">
            <a:extLst>
              <a:ext uri="{FF2B5EF4-FFF2-40B4-BE49-F238E27FC236}">
                <a16:creationId xmlns:a16="http://schemas.microsoft.com/office/drawing/2014/main" id="{6E88ADC7-2942-7B4C-8238-2872987EFD74}"/>
              </a:ext>
            </a:extLst>
          </p:cNvPr>
          <p:cNvSpPr/>
          <p:nvPr/>
        </p:nvSpPr>
        <p:spPr>
          <a:xfrm>
            <a:off x="1631093" y="503642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pic>
        <p:nvPicPr>
          <p:cNvPr id="8" name="Picture 7" descr="Graphical user interface&#10;&#10;Description automatically generated">
            <a:extLst>
              <a:ext uri="{FF2B5EF4-FFF2-40B4-BE49-F238E27FC236}">
                <a16:creationId xmlns:a16="http://schemas.microsoft.com/office/drawing/2014/main" id="{0749ABB4-15FE-C64D-9EB9-C7F1FF6D1419}"/>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9" name="TextBox 8">
            <a:extLst>
              <a:ext uri="{FF2B5EF4-FFF2-40B4-BE49-F238E27FC236}">
                <a16:creationId xmlns:a16="http://schemas.microsoft.com/office/drawing/2014/main" id="{E1668180-241D-6D40-B27F-535C4C694EDB}"/>
              </a:ext>
            </a:extLst>
          </p:cNvPr>
          <p:cNvSpPr txBox="1"/>
          <p:nvPr/>
        </p:nvSpPr>
        <p:spPr>
          <a:xfrm>
            <a:off x="2261767" y="1064363"/>
            <a:ext cx="8822725" cy="5632311"/>
          </a:xfrm>
          <a:prstGeom prst="rect">
            <a:avLst/>
          </a:prstGeom>
          <a:noFill/>
        </p:spPr>
        <p:txBody>
          <a:bodyPr wrap="square" rtlCol="0">
            <a:spAutoFit/>
          </a:bodyPr>
          <a:lstStyle/>
          <a:p>
            <a:r>
              <a:rPr lang="en-US" b="1" dirty="0"/>
              <a:t>Question #4</a:t>
            </a:r>
          </a:p>
          <a:p>
            <a:endParaRPr lang="en-US" dirty="0"/>
          </a:p>
          <a:p>
            <a:r>
              <a:rPr lang="en-US" dirty="0"/>
              <a:t>Even in a unionized environment, an employer has the right to introduce workplace policies. If they do so, what are some of the conditions the rule must satisfy? (select all that apply)</a:t>
            </a:r>
          </a:p>
          <a:p>
            <a:endParaRPr lang="en-US" dirty="0"/>
          </a:p>
          <a:p>
            <a:endParaRPr lang="en-US" dirty="0"/>
          </a:p>
          <a:p>
            <a:r>
              <a:rPr lang="en-US" dirty="0"/>
              <a:t>Must be consistent with the collective agreement and any applicable law</a:t>
            </a:r>
          </a:p>
          <a:p>
            <a:endParaRPr lang="en-US" dirty="0"/>
          </a:p>
          <a:p>
            <a:endParaRPr lang="en-US" dirty="0"/>
          </a:p>
          <a:p>
            <a:r>
              <a:rPr lang="en-US" dirty="0"/>
              <a:t>It must be reasonable</a:t>
            </a:r>
          </a:p>
          <a:p>
            <a:endParaRPr lang="en-US" dirty="0"/>
          </a:p>
          <a:p>
            <a:endParaRPr lang="en-US" dirty="0"/>
          </a:p>
          <a:p>
            <a:r>
              <a:rPr lang="en-US" dirty="0"/>
              <a:t>It must be clear and unequivocal</a:t>
            </a:r>
          </a:p>
          <a:p>
            <a:endParaRPr lang="en-US" b="1" dirty="0"/>
          </a:p>
          <a:p>
            <a:endParaRPr lang="en-US" b="1" dirty="0"/>
          </a:p>
          <a:p>
            <a:r>
              <a:rPr lang="en-US" dirty="0"/>
              <a:t>It must be agreed to by the Union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60191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50CAC269-6826-1B41-9ED5-B51861EC6841}"/>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888519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any&#10;&#10;Description automatically generated">
            <a:extLst>
              <a:ext uri="{FF2B5EF4-FFF2-40B4-BE49-F238E27FC236}">
                <a16:creationId xmlns:a16="http://schemas.microsoft.com/office/drawing/2014/main" id="{24425DA6-7A70-2F4E-E4EE-129979CD0814}"/>
              </a:ext>
            </a:extLst>
          </p:cNvPr>
          <p:cNvPicPr>
            <a:picLocks noChangeAspect="1"/>
          </p:cNvPicPr>
          <p:nvPr/>
        </p:nvPicPr>
        <p:blipFill>
          <a:blip r:embed="rId3"/>
          <a:stretch>
            <a:fillRect/>
          </a:stretch>
        </p:blipFill>
        <p:spPr>
          <a:xfrm>
            <a:off x="3446318" y="0"/>
            <a:ext cx="5299364" cy="6858000"/>
          </a:xfrm>
          <a:prstGeom prst="rect">
            <a:avLst/>
          </a:prstGeom>
        </p:spPr>
      </p:pic>
    </p:spTree>
    <p:extLst>
      <p:ext uri="{BB962C8B-B14F-4D97-AF65-F5344CB8AC3E}">
        <p14:creationId xmlns:p14="http://schemas.microsoft.com/office/powerpoint/2010/main" val="2132784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AD7556-C90D-4946-8E4E-1E79D5B3D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B0CC56-54B2-4AE0-87C5-296E78A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5"/>
            <a:ext cx="12192000" cy="2615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A1C55BA-BFBB-3949-A173-86C31B3F9B4A}"/>
              </a:ext>
            </a:extLst>
          </p:cNvPr>
          <p:cNvSpPr>
            <a:spLocks noGrp="1"/>
          </p:cNvSpPr>
          <p:nvPr>
            <p:ph type="ctrTitle"/>
          </p:nvPr>
        </p:nvSpPr>
        <p:spPr>
          <a:xfrm>
            <a:off x="1600200" y="3418891"/>
            <a:ext cx="8991600" cy="1645920"/>
          </a:xfrm>
        </p:spPr>
        <p:txBody>
          <a:bodyPr>
            <a:normAutofit fontScale="90000"/>
          </a:bodyPr>
          <a:lstStyle/>
          <a:p>
            <a:r>
              <a:rPr lang="en-US" sz="3200" i="1" cap="none" dirty="0">
                <a:latin typeface="Avenir Book" panose="02000503020000020003" pitchFamily="2" charset="0"/>
              </a:rPr>
              <a:t>“Education provides the path to knowledge; knowledge creates the steps to progress”</a:t>
            </a:r>
            <a:endParaRPr lang="en-US" sz="3200" cap="none" dirty="0">
              <a:latin typeface="Avenir Book" panose="02000503020000020003" pitchFamily="2" charset="0"/>
            </a:endParaRPr>
          </a:p>
        </p:txBody>
      </p:sp>
      <p:pic>
        <p:nvPicPr>
          <p:cNvPr id="8" name="Graphic 7" descr="Classroom">
            <a:extLst>
              <a:ext uri="{FF2B5EF4-FFF2-40B4-BE49-F238E27FC236}">
                <a16:creationId xmlns:a16="http://schemas.microsoft.com/office/drawing/2014/main" id="{8F701669-012F-4B7A-A2E2-83EE3035C3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7820" y="640079"/>
            <a:ext cx="2456360" cy="2456360"/>
          </a:xfrm>
          <a:prstGeom prst="rect">
            <a:avLst/>
          </a:prstGeom>
        </p:spPr>
      </p:pic>
      <p:pic>
        <p:nvPicPr>
          <p:cNvPr id="10" name="Picture 9">
            <a:extLst>
              <a:ext uri="{FF2B5EF4-FFF2-40B4-BE49-F238E27FC236}">
                <a16:creationId xmlns:a16="http://schemas.microsoft.com/office/drawing/2014/main" id="{3D80F9E0-D085-1B44-BA3E-5311A9525615}"/>
              </a:ext>
            </a:extLst>
          </p:cNvPr>
          <p:cNvPicPr>
            <a:picLocks noChangeAspect="1"/>
          </p:cNvPicPr>
          <p:nvPr/>
        </p:nvPicPr>
        <p:blipFill>
          <a:blip r:embed="rId5"/>
          <a:stretch>
            <a:fillRect/>
          </a:stretch>
        </p:blipFill>
        <p:spPr>
          <a:xfrm>
            <a:off x="10117219" y="3811617"/>
            <a:ext cx="1485197" cy="1852386"/>
          </a:xfrm>
          <a:prstGeom prst="rect">
            <a:avLst/>
          </a:prstGeom>
        </p:spPr>
      </p:pic>
    </p:spTree>
    <p:extLst>
      <p:ext uri="{BB962C8B-B14F-4D97-AF65-F5344CB8AC3E}">
        <p14:creationId xmlns:p14="http://schemas.microsoft.com/office/powerpoint/2010/main" val="238702389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any&#10;&#10;Description automatically generated">
            <a:extLst>
              <a:ext uri="{FF2B5EF4-FFF2-40B4-BE49-F238E27FC236}">
                <a16:creationId xmlns:a16="http://schemas.microsoft.com/office/drawing/2014/main" id="{A84C2BDF-150F-3FAD-D590-B05FD2EAD974}"/>
              </a:ext>
            </a:extLst>
          </p:cNvPr>
          <p:cNvPicPr>
            <a:picLocks noChangeAspect="1"/>
          </p:cNvPicPr>
          <p:nvPr/>
        </p:nvPicPr>
        <p:blipFill>
          <a:blip r:embed="rId3"/>
          <a:stretch>
            <a:fillRect/>
          </a:stretch>
        </p:blipFill>
        <p:spPr>
          <a:xfrm>
            <a:off x="3446318" y="0"/>
            <a:ext cx="5299364" cy="6858000"/>
          </a:xfrm>
          <a:prstGeom prst="rect">
            <a:avLst/>
          </a:prstGeom>
        </p:spPr>
      </p:pic>
    </p:spTree>
    <p:extLst>
      <p:ext uri="{BB962C8B-B14F-4D97-AF65-F5344CB8AC3E}">
        <p14:creationId xmlns:p14="http://schemas.microsoft.com/office/powerpoint/2010/main" val="27378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668" y="640080"/>
            <a:ext cx="10915252" cy="5263134"/>
          </a:xfrm>
          <a:prstGeom prst="rect">
            <a:avLst/>
          </a:prstGeom>
          <a:noFill/>
          <a:ln w="317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2767"/>
            <a:ext cx="10585166" cy="4937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45CD797-FC3F-584C-90B8-264361B5729E}"/>
              </a:ext>
            </a:extLst>
          </p:cNvPr>
          <p:cNvSpPr>
            <a:spLocks noGrp="1"/>
          </p:cNvSpPr>
          <p:nvPr>
            <p:ph type="title"/>
          </p:nvPr>
        </p:nvSpPr>
        <p:spPr>
          <a:xfrm>
            <a:off x="1120624" y="1122807"/>
            <a:ext cx="9954443" cy="4297680"/>
          </a:xfrm>
          <a:noFill/>
          <a:ln>
            <a:noFill/>
          </a:ln>
        </p:spPr>
        <p:txBody>
          <a:bodyPr vert="horz" lIns="274320" tIns="182880" rIns="274320" bIns="182880" rtlCol="0" anchorCtr="1">
            <a:noAutofit/>
          </a:bodyPr>
          <a:lstStyle/>
          <a:p>
            <a:r>
              <a:rPr lang="en-US" sz="2000" i="1" cap="none" dirty="0">
                <a:solidFill>
                  <a:schemeClr val="bg1"/>
                </a:solidFill>
                <a:latin typeface="Avenir Book" panose="02000503020000020003" pitchFamily="2" charset="0"/>
              </a:rPr>
              <a:t>In the past, a distinct separation has existed between the legislative and protective elements of our union(s). This has hindered the effective representation of our members.</a:t>
            </a:r>
            <a:br>
              <a:rPr lang="en-CA" sz="2000" cap="none" dirty="0">
                <a:solidFill>
                  <a:schemeClr val="bg1"/>
                </a:solidFill>
                <a:latin typeface="Avenir Book" panose="02000503020000020003" pitchFamily="2" charset="0"/>
              </a:rPr>
            </a:br>
            <a:r>
              <a:rPr lang="en-US" sz="2000" i="1" cap="none" dirty="0">
                <a:solidFill>
                  <a:schemeClr val="bg1"/>
                </a:solidFill>
                <a:latin typeface="Avenir Book" panose="02000503020000020003" pitchFamily="2" charset="0"/>
              </a:rPr>
              <a:t> </a:t>
            </a:r>
            <a:br>
              <a:rPr lang="en-CA" sz="2000" cap="none" dirty="0">
                <a:solidFill>
                  <a:schemeClr val="bg1"/>
                </a:solidFill>
                <a:latin typeface="Avenir Book" panose="02000503020000020003" pitchFamily="2" charset="0"/>
              </a:rPr>
            </a:br>
            <a:r>
              <a:rPr lang="en-US" sz="2000" i="1" cap="none" dirty="0">
                <a:solidFill>
                  <a:schemeClr val="bg1"/>
                </a:solidFill>
                <a:latin typeface="Avenir Book" panose="02000503020000020003" pitchFamily="2" charset="0"/>
              </a:rPr>
              <a:t>As a result, one of the goals we have is to eliminate this division by reinforcing the importance of the various division officers working as a team to benefit our members.</a:t>
            </a:r>
            <a:br>
              <a:rPr lang="en-CA" sz="2000" cap="none" dirty="0">
                <a:solidFill>
                  <a:schemeClr val="bg1"/>
                </a:solidFill>
                <a:latin typeface="Avenir Book" panose="02000503020000020003" pitchFamily="2" charset="0"/>
              </a:rPr>
            </a:br>
            <a:r>
              <a:rPr lang="en-US" sz="2000" i="1" cap="none" dirty="0">
                <a:solidFill>
                  <a:schemeClr val="bg1"/>
                </a:solidFill>
                <a:latin typeface="Avenir Book" panose="02000503020000020003" pitchFamily="2" charset="0"/>
              </a:rPr>
              <a:t> </a:t>
            </a:r>
            <a:br>
              <a:rPr lang="en-CA" sz="2000" cap="none" dirty="0">
                <a:solidFill>
                  <a:schemeClr val="bg1"/>
                </a:solidFill>
                <a:latin typeface="Avenir Book" panose="02000503020000020003" pitchFamily="2" charset="0"/>
              </a:rPr>
            </a:br>
            <a:r>
              <a:rPr lang="en-US" sz="2000" i="1" cap="none" dirty="0">
                <a:solidFill>
                  <a:schemeClr val="bg1"/>
                </a:solidFill>
                <a:latin typeface="Avenir Book" panose="02000503020000020003" pitchFamily="2" charset="0"/>
              </a:rPr>
              <a:t>Learning each others' roles and responsibilities is an important part of this process. This section deals with the roles and responsibilities of the local chairs, remembering the same principles apply to all Division Officers.</a:t>
            </a:r>
            <a:br>
              <a:rPr lang="en-US" sz="2000" i="1" cap="none" dirty="0">
                <a:solidFill>
                  <a:schemeClr val="bg1"/>
                </a:solidFill>
                <a:latin typeface="Avenir Book" panose="02000503020000020003" pitchFamily="2" charset="0"/>
              </a:rPr>
            </a:br>
            <a:br>
              <a:rPr lang="en-CA" sz="2000" cap="none" dirty="0">
                <a:solidFill>
                  <a:schemeClr val="bg1"/>
                </a:solidFill>
                <a:latin typeface="Avenir Book" panose="02000503020000020003" pitchFamily="2" charset="0"/>
              </a:rPr>
            </a:br>
            <a:r>
              <a:rPr lang="en-US" sz="2000" i="1" cap="none" dirty="0">
                <a:solidFill>
                  <a:schemeClr val="bg1"/>
                </a:solidFill>
                <a:latin typeface="Avenir Book" panose="02000503020000020003" pitchFamily="2" charset="0"/>
              </a:rPr>
              <a:t>This will ensure that Local Chairs will have a better understanding of how to work together, with Division Officers to help our members receive the assistance they require.</a:t>
            </a:r>
            <a:endParaRPr lang="en-CA" sz="2000" cap="none" dirty="0">
              <a:solidFill>
                <a:schemeClr val="bg1"/>
              </a:solidFill>
              <a:latin typeface="Avenir Book" panose="02000503020000020003" pitchFamily="2" charset="0"/>
            </a:endParaRPr>
          </a:p>
        </p:txBody>
      </p:sp>
      <p:pic>
        <p:nvPicPr>
          <p:cNvPr id="6" name="Picture 5">
            <a:extLst>
              <a:ext uri="{FF2B5EF4-FFF2-40B4-BE49-F238E27FC236}">
                <a16:creationId xmlns:a16="http://schemas.microsoft.com/office/drawing/2014/main" id="{67F050EF-F21B-0F4C-997F-70049D2806B7}"/>
              </a:ext>
            </a:extLst>
          </p:cNvPr>
          <p:cNvPicPr>
            <a:picLocks noChangeAspect="1"/>
          </p:cNvPicPr>
          <p:nvPr/>
        </p:nvPicPr>
        <p:blipFill>
          <a:blip r:embed="rId3"/>
          <a:stretch>
            <a:fillRect/>
          </a:stretch>
        </p:blipFill>
        <p:spPr>
          <a:xfrm>
            <a:off x="10644087" y="4923372"/>
            <a:ext cx="1485197" cy="1852386"/>
          </a:xfrm>
          <a:prstGeom prst="rect">
            <a:avLst/>
          </a:prstGeom>
        </p:spPr>
      </p:pic>
    </p:spTree>
    <p:extLst>
      <p:ext uri="{BB962C8B-B14F-4D97-AF65-F5344CB8AC3E}">
        <p14:creationId xmlns:p14="http://schemas.microsoft.com/office/powerpoint/2010/main" val="80946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r>
              <a:rPr lang="en-US" sz="3200" cap="none" dirty="0">
                <a:latin typeface="Avenir Book" panose="02000503020000020003" pitchFamily="2" charset="0"/>
              </a:rPr>
              <a:t>1-You are the new Division Officer, and you want to build up solidarity within the membership of your Division. </a:t>
            </a:r>
            <a:br>
              <a:rPr lang="en-US" sz="3200" cap="none" dirty="0">
                <a:latin typeface="Avenir Book" panose="02000503020000020003" pitchFamily="2" charset="0"/>
              </a:rPr>
            </a:br>
            <a:br>
              <a:rPr lang="en-US" sz="3200" cap="none" dirty="0">
                <a:latin typeface="Avenir Book" panose="02000503020000020003" pitchFamily="2" charset="0"/>
              </a:rPr>
            </a:br>
            <a:r>
              <a:rPr lang="en-US" sz="3200" cap="none" dirty="0">
                <a:latin typeface="Avenir Book" panose="02000503020000020003" pitchFamily="2" charset="0"/>
              </a:rPr>
              <a:t>What do you do?</a:t>
            </a:r>
            <a:br>
              <a:rPr lang="en-US" sz="900" dirty="0"/>
            </a:br>
            <a:endParaRPr lang="en-US" sz="900" dirty="0"/>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descr="A picture containing LEGO, indoor, toy&#10;&#10;Description automatically generated">
            <a:extLst>
              <a:ext uri="{FF2B5EF4-FFF2-40B4-BE49-F238E27FC236}">
                <a16:creationId xmlns:a16="http://schemas.microsoft.com/office/drawing/2014/main" id="{A29504C5-1143-A342-9E18-3953E838C61F}"/>
              </a:ext>
            </a:extLst>
          </p:cNvPr>
          <p:cNvPicPr>
            <a:picLocks noGrp="1"/>
          </p:cNvPicPr>
          <p:nvPr>
            <p:ph type="pic" idx="1"/>
          </p:nvPr>
        </p:nvPicPr>
        <p:blipFill>
          <a:blip r:embed="rId3">
            <a:extLst>
              <a:ext uri="{28A0092B-C50C-407E-A947-70E740481C1C}">
                <a14:useLocalDpi xmlns:a14="http://schemas.microsoft.com/office/drawing/2010/main" val="0"/>
              </a:ext>
            </a:extLst>
          </a:blip>
          <a:srcRect l="29089" r="29089"/>
          <a:stretch>
            <a:fillRect/>
          </a:stretch>
        </p:blipFill>
        <p:spPr bwMode="auto">
          <a:xfrm>
            <a:off x="6994566" y="806357"/>
            <a:ext cx="4286992" cy="4739420"/>
          </a:xfrm>
          <a:prstGeom prst="rect">
            <a:avLst/>
          </a:prstGeom>
          <a:noFill/>
          <a:ln>
            <a:noFill/>
          </a:ln>
        </p:spPr>
      </p:pic>
      <p:pic>
        <p:nvPicPr>
          <p:cNvPr id="4" name="Picture 3">
            <a:extLst>
              <a:ext uri="{FF2B5EF4-FFF2-40B4-BE49-F238E27FC236}">
                <a16:creationId xmlns:a16="http://schemas.microsoft.com/office/drawing/2014/main" id="{4E9778C3-B7AC-E141-9445-F4E72246CBB5}"/>
              </a:ext>
            </a:extLst>
          </p:cNvPr>
          <p:cNvPicPr>
            <a:picLocks noChangeAspect="1"/>
          </p:cNvPicPr>
          <p:nvPr/>
        </p:nvPicPr>
        <p:blipFill>
          <a:blip r:embed="rId4"/>
          <a:stretch>
            <a:fillRect/>
          </a:stretch>
        </p:blipFill>
        <p:spPr>
          <a:xfrm>
            <a:off x="10563093" y="196834"/>
            <a:ext cx="1485197" cy="1852386"/>
          </a:xfrm>
          <a:prstGeom prst="rect">
            <a:avLst/>
          </a:prstGeom>
        </p:spPr>
      </p:pic>
    </p:spTree>
    <p:extLst>
      <p:ext uri="{BB962C8B-B14F-4D97-AF65-F5344CB8AC3E}">
        <p14:creationId xmlns:p14="http://schemas.microsoft.com/office/powerpoint/2010/main" val="2856293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8A27690D-AFAE-E944-971D-6CE3EE1B55C3}"/>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1243299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pPr lvl="0"/>
            <a:r>
              <a:rPr lang="en-US" sz="2000" cap="none" dirty="0">
                <a:latin typeface="Avenir Book" panose="02000503020000020003" pitchFamily="2" charset="0"/>
              </a:rPr>
              <a:t>2 - A member comes to you with a complaint. After investigation, you decide based on precedent cases and the Collective Agreement, that it is not a valid grievance. He insists to file a grievance.</a:t>
            </a:r>
            <a:r>
              <a:rPr lang="en-CA" sz="2000" cap="none" dirty="0">
                <a:latin typeface="Avenir Book" panose="02000503020000020003" pitchFamily="2" charset="0"/>
              </a:rPr>
              <a:t> </a:t>
            </a:r>
            <a:br>
              <a:rPr lang="en-US" sz="2000" cap="none" dirty="0">
                <a:latin typeface="Avenir Book" panose="02000503020000020003" pitchFamily="2" charset="0"/>
              </a:rPr>
            </a:br>
            <a:br>
              <a:rPr lang="en-US" sz="2000" cap="none" dirty="0">
                <a:latin typeface="Avenir Book" panose="02000503020000020003" pitchFamily="2" charset="0"/>
              </a:rPr>
            </a:br>
            <a:r>
              <a:rPr lang="en-US" sz="2000" cap="none" dirty="0">
                <a:latin typeface="Avenir Book" panose="02000503020000020003" pitchFamily="2" charset="0"/>
              </a:rPr>
              <a:t>What do you do?</a:t>
            </a:r>
            <a:br>
              <a:rPr lang="en-US" sz="2000" dirty="0">
                <a:latin typeface="Avenir Book" panose="02000503020000020003" pitchFamily="2" charset="0"/>
              </a:rPr>
            </a:br>
            <a:endParaRPr lang="en-CA" cap="none" dirty="0">
              <a:latin typeface="Avenir Book" panose="02000503020000020003" pitchFamily="2" charset="0"/>
            </a:endParaRP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CA282A0-9D90-244E-BEB3-C08B4653485F}"/>
              </a:ext>
            </a:extLst>
          </p:cNvPr>
          <p:cNvPicPr>
            <a:picLocks noChangeAspect="1"/>
          </p:cNvPicPr>
          <p:nvPr/>
        </p:nvPicPr>
        <p:blipFill>
          <a:blip r:embed="rId3"/>
          <a:stretch>
            <a:fillRect/>
          </a:stretch>
        </p:blipFill>
        <p:spPr>
          <a:xfrm>
            <a:off x="10524961" y="196834"/>
            <a:ext cx="1485197" cy="1852386"/>
          </a:xfrm>
          <a:prstGeom prst="rect">
            <a:avLst/>
          </a:prstGeom>
        </p:spPr>
      </p:pic>
      <p:pic>
        <p:nvPicPr>
          <p:cNvPr id="18" name="Picture Placeholder 13" descr="A picture containing dark, microphone&#10;&#10;Description automatically generated">
            <a:extLst>
              <a:ext uri="{FF2B5EF4-FFF2-40B4-BE49-F238E27FC236}">
                <a16:creationId xmlns:a16="http://schemas.microsoft.com/office/drawing/2014/main" id="{28940FB6-12B1-8540-B947-5B3A15E3E6DD}"/>
              </a:ext>
            </a:extLst>
          </p:cNvPr>
          <p:cNvPicPr>
            <a:picLocks/>
          </p:cNvPicPr>
          <p:nvPr/>
        </p:nvPicPr>
        <p:blipFill rotWithShape="1">
          <a:blip r:embed="rId4">
            <a:extLst>
              <a:ext uri="{28A0092B-C50C-407E-A947-70E740481C1C}">
                <a14:useLocalDpi xmlns:a14="http://schemas.microsoft.com/office/drawing/2010/main" val="0"/>
              </a:ext>
            </a:extLst>
          </a:blip>
          <a:stretch/>
        </p:blipFill>
        <p:spPr bwMode="auto">
          <a:xfrm>
            <a:off x="7960179" y="804863"/>
            <a:ext cx="2367642" cy="5248275"/>
          </a:xfrm>
          <a:prstGeom prst="rect">
            <a:avLst/>
          </a:prstGeom>
          <a:noFill/>
          <a:ln>
            <a:noFill/>
          </a:ln>
        </p:spPr>
      </p:pic>
    </p:spTree>
    <p:extLst>
      <p:ext uri="{BB962C8B-B14F-4D97-AF65-F5344CB8AC3E}">
        <p14:creationId xmlns:p14="http://schemas.microsoft.com/office/powerpoint/2010/main" val="283510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pPr lvl="0"/>
            <a:r>
              <a:rPr lang="en-US" cap="none" dirty="0">
                <a:latin typeface="Avenir Book" panose="02000503020000020003" pitchFamily="2" charset="0"/>
              </a:rPr>
              <a:t>3 - A member worked overtime but gets paid at regular rate. He is entitled to file a grievance but refuses to do so.</a:t>
            </a:r>
            <a:br>
              <a:rPr lang="en-US" cap="none" dirty="0">
                <a:latin typeface="Avenir Book" panose="02000503020000020003" pitchFamily="2" charset="0"/>
              </a:rPr>
            </a:br>
            <a:br>
              <a:rPr lang="en-US" cap="none" dirty="0">
                <a:latin typeface="Avenir Book" panose="02000503020000020003" pitchFamily="2" charset="0"/>
              </a:rPr>
            </a:br>
            <a:r>
              <a:rPr lang="en-US" cap="none" dirty="0">
                <a:latin typeface="Avenir Book" panose="02000503020000020003" pitchFamily="2" charset="0"/>
              </a:rPr>
              <a:t>What do you do?</a:t>
            </a:r>
            <a:endParaRPr lang="en-CA" cap="none" dirty="0">
              <a:latin typeface="Avenir Book" panose="02000503020000020003" pitchFamily="2" charset="0"/>
            </a:endParaRP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A9BCE9-58AE-0543-86AE-45EC1BE4BF24}"/>
              </a:ext>
            </a:extLst>
          </p:cNvPr>
          <p:cNvSpPr txBox="1"/>
          <p:nvPr/>
        </p:nvSpPr>
        <p:spPr>
          <a:xfrm>
            <a:off x="7767237" y="1460073"/>
            <a:ext cx="3630872" cy="4524315"/>
          </a:xfrm>
          <a:prstGeom prst="rect">
            <a:avLst/>
          </a:prstGeom>
          <a:noFill/>
        </p:spPr>
        <p:txBody>
          <a:bodyPr wrap="square" rtlCol="0">
            <a:spAutoFit/>
          </a:bodyPr>
          <a:lstStyle/>
          <a:p>
            <a:endParaRPr lang="en-US" dirty="0"/>
          </a:p>
          <a:p>
            <a:r>
              <a:rPr lang="en-US" dirty="0"/>
              <a:t>Move on - you have lots on your plate already.</a:t>
            </a:r>
          </a:p>
          <a:p>
            <a:endParaRPr lang="en-US" dirty="0"/>
          </a:p>
          <a:p>
            <a:endParaRPr lang="en-US" dirty="0"/>
          </a:p>
          <a:p>
            <a:r>
              <a:rPr lang="en-US" dirty="0"/>
              <a:t>Find another member with the same issue and have him/her file a grievance.</a:t>
            </a:r>
          </a:p>
          <a:p>
            <a:endParaRPr lang="en-US" b="1" dirty="0"/>
          </a:p>
          <a:p>
            <a:endParaRPr lang="en-US" b="1" dirty="0"/>
          </a:p>
          <a:p>
            <a:r>
              <a:rPr lang="en-US" dirty="0"/>
              <a:t>File the grievance yourself.</a:t>
            </a:r>
          </a:p>
          <a:p>
            <a:endParaRPr lang="en-US" dirty="0"/>
          </a:p>
          <a:p>
            <a:endParaRPr lang="en-US" dirty="0"/>
          </a:p>
          <a:p>
            <a:r>
              <a:rPr lang="en-US" b="1" dirty="0"/>
              <a:t>Any additional ideas?</a:t>
            </a:r>
          </a:p>
          <a:p>
            <a:endParaRPr lang="en-US" dirty="0"/>
          </a:p>
          <a:p>
            <a:endParaRPr lang="en-US" dirty="0"/>
          </a:p>
        </p:txBody>
      </p:sp>
      <p:sp>
        <p:nvSpPr>
          <p:cNvPr id="10" name="Rectangle: Rounded Corners 2">
            <a:extLst>
              <a:ext uri="{FF2B5EF4-FFF2-40B4-BE49-F238E27FC236}">
                <a16:creationId xmlns:a16="http://schemas.microsoft.com/office/drawing/2014/main" id="{3DA3A265-EA13-4B47-9E76-54F401C56980}"/>
              </a:ext>
            </a:extLst>
          </p:cNvPr>
          <p:cNvSpPr/>
          <p:nvPr/>
        </p:nvSpPr>
        <p:spPr>
          <a:xfrm>
            <a:off x="7158124" y="1762849"/>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4" name="Rectangle: Rounded Corners 5">
            <a:extLst>
              <a:ext uri="{FF2B5EF4-FFF2-40B4-BE49-F238E27FC236}">
                <a16:creationId xmlns:a16="http://schemas.microsoft.com/office/drawing/2014/main" id="{0EC66A64-97FE-9247-A053-C8C67AB1D1D1}"/>
              </a:ext>
            </a:extLst>
          </p:cNvPr>
          <p:cNvSpPr/>
          <p:nvPr/>
        </p:nvSpPr>
        <p:spPr>
          <a:xfrm>
            <a:off x="7158121" y="295326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6" name="Rectangle: Rounded Corners 6">
            <a:extLst>
              <a:ext uri="{FF2B5EF4-FFF2-40B4-BE49-F238E27FC236}">
                <a16:creationId xmlns:a16="http://schemas.microsoft.com/office/drawing/2014/main" id="{A1273357-6B53-8C4C-8995-91CCD69EC839}"/>
              </a:ext>
            </a:extLst>
          </p:cNvPr>
          <p:cNvSpPr/>
          <p:nvPr/>
        </p:nvSpPr>
        <p:spPr>
          <a:xfrm>
            <a:off x="7158121" y="417747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pic>
        <p:nvPicPr>
          <p:cNvPr id="17" name="Picture 16" descr="Graphical user interface&#10;&#10;Description automatically generated">
            <a:extLst>
              <a:ext uri="{FF2B5EF4-FFF2-40B4-BE49-F238E27FC236}">
                <a16:creationId xmlns:a16="http://schemas.microsoft.com/office/drawing/2014/main" id="{3EEAAF81-C07F-2C4D-B5E8-17B8E10A476A}"/>
              </a:ext>
            </a:extLst>
          </p:cNvPr>
          <p:cNvPicPr>
            <a:picLocks noChangeAspect="1"/>
          </p:cNvPicPr>
          <p:nvPr/>
        </p:nvPicPr>
        <p:blipFill>
          <a:blip r:embed="rId3"/>
          <a:stretch>
            <a:fillRect/>
          </a:stretch>
        </p:blipFill>
        <p:spPr>
          <a:xfrm>
            <a:off x="6302643" y="286018"/>
            <a:ext cx="1168400" cy="1066800"/>
          </a:xfrm>
          <a:prstGeom prst="rect">
            <a:avLst/>
          </a:prstGeom>
        </p:spPr>
      </p:pic>
      <p:pic>
        <p:nvPicPr>
          <p:cNvPr id="12" name="Picture 11">
            <a:extLst>
              <a:ext uri="{FF2B5EF4-FFF2-40B4-BE49-F238E27FC236}">
                <a16:creationId xmlns:a16="http://schemas.microsoft.com/office/drawing/2014/main" id="{3CA282A0-9D90-244E-BEB3-C08B4653485F}"/>
              </a:ext>
            </a:extLst>
          </p:cNvPr>
          <p:cNvPicPr>
            <a:picLocks noChangeAspect="1"/>
          </p:cNvPicPr>
          <p:nvPr/>
        </p:nvPicPr>
        <p:blipFill>
          <a:blip r:embed="rId4"/>
          <a:stretch>
            <a:fillRect/>
          </a:stretch>
        </p:blipFill>
        <p:spPr>
          <a:xfrm>
            <a:off x="10497112" y="148330"/>
            <a:ext cx="1485197" cy="1852386"/>
          </a:xfrm>
          <a:prstGeom prst="rect">
            <a:avLst/>
          </a:prstGeom>
        </p:spPr>
      </p:pic>
    </p:spTree>
    <p:extLst>
      <p:ext uri="{BB962C8B-B14F-4D97-AF65-F5344CB8AC3E}">
        <p14:creationId xmlns:p14="http://schemas.microsoft.com/office/powerpoint/2010/main" val="298607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pPr lvl="0"/>
            <a:r>
              <a:rPr lang="en-US" cap="none" dirty="0">
                <a:latin typeface="Avenir Book" panose="02000503020000020003" pitchFamily="2" charset="0"/>
              </a:rPr>
              <a:t>4 - The employer introduces a new policy. A small group of employees come to you to complain.</a:t>
            </a:r>
            <a:br>
              <a:rPr lang="en-US" cap="none" dirty="0">
                <a:latin typeface="Avenir Book" panose="02000503020000020003" pitchFamily="2" charset="0"/>
              </a:rPr>
            </a:br>
            <a:br>
              <a:rPr lang="en-US" cap="none" dirty="0">
                <a:latin typeface="Avenir Book" panose="02000503020000020003" pitchFamily="2" charset="0"/>
              </a:rPr>
            </a:br>
            <a:r>
              <a:rPr lang="en-US" cap="none" dirty="0">
                <a:latin typeface="Avenir Book" panose="02000503020000020003" pitchFamily="2" charset="0"/>
              </a:rPr>
              <a:t>What do you do?</a:t>
            </a:r>
            <a:endParaRPr lang="en-CA" cap="none" dirty="0">
              <a:latin typeface="Avenir Book" panose="02000503020000020003" pitchFamily="2" charset="0"/>
            </a:endParaRP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A9BCE9-58AE-0543-86AE-45EC1BE4BF24}"/>
              </a:ext>
            </a:extLst>
          </p:cNvPr>
          <p:cNvSpPr txBox="1"/>
          <p:nvPr/>
        </p:nvSpPr>
        <p:spPr>
          <a:xfrm>
            <a:off x="7767237" y="1460073"/>
            <a:ext cx="3630872" cy="4247317"/>
          </a:xfrm>
          <a:prstGeom prst="rect">
            <a:avLst/>
          </a:prstGeom>
          <a:noFill/>
        </p:spPr>
        <p:txBody>
          <a:bodyPr wrap="square" rtlCol="0">
            <a:spAutoFit/>
          </a:bodyPr>
          <a:lstStyle/>
          <a:p>
            <a:endParaRPr lang="en-US" dirty="0"/>
          </a:p>
          <a:p>
            <a:r>
              <a:rPr lang="en-US" dirty="0"/>
              <a:t>Tell the employer to change the policy immediately.</a:t>
            </a:r>
          </a:p>
          <a:p>
            <a:endParaRPr lang="en-US" dirty="0"/>
          </a:p>
          <a:p>
            <a:endParaRPr lang="en-US" dirty="0"/>
          </a:p>
          <a:p>
            <a:r>
              <a:rPr lang="en-US" dirty="0"/>
              <a:t>File a grievance.</a:t>
            </a:r>
          </a:p>
          <a:p>
            <a:endParaRPr lang="en-US" b="1" dirty="0"/>
          </a:p>
          <a:p>
            <a:endParaRPr lang="en-US" b="1" dirty="0"/>
          </a:p>
          <a:p>
            <a:r>
              <a:rPr lang="en-US" dirty="0"/>
              <a:t>Discuss the issues with the members and employer representatives.</a:t>
            </a:r>
          </a:p>
          <a:p>
            <a:endParaRPr lang="en-US" dirty="0"/>
          </a:p>
          <a:p>
            <a:endParaRPr lang="en-US" dirty="0"/>
          </a:p>
          <a:p>
            <a:r>
              <a:rPr lang="en-US" b="1" dirty="0"/>
              <a:t>Any additional thoughts?</a:t>
            </a:r>
          </a:p>
          <a:p>
            <a:endParaRPr lang="en-US" dirty="0"/>
          </a:p>
          <a:p>
            <a:endParaRPr lang="en-US" dirty="0"/>
          </a:p>
        </p:txBody>
      </p:sp>
      <p:sp>
        <p:nvSpPr>
          <p:cNvPr id="10" name="Rectangle: Rounded Corners 2">
            <a:extLst>
              <a:ext uri="{FF2B5EF4-FFF2-40B4-BE49-F238E27FC236}">
                <a16:creationId xmlns:a16="http://schemas.microsoft.com/office/drawing/2014/main" id="{3DA3A265-EA13-4B47-9E76-54F401C56980}"/>
              </a:ext>
            </a:extLst>
          </p:cNvPr>
          <p:cNvSpPr/>
          <p:nvPr/>
        </p:nvSpPr>
        <p:spPr>
          <a:xfrm>
            <a:off x="7158124" y="1762849"/>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4" name="Rectangle: Rounded Corners 5">
            <a:extLst>
              <a:ext uri="{FF2B5EF4-FFF2-40B4-BE49-F238E27FC236}">
                <a16:creationId xmlns:a16="http://schemas.microsoft.com/office/drawing/2014/main" id="{0EC66A64-97FE-9247-A053-C8C67AB1D1D1}"/>
              </a:ext>
            </a:extLst>
          </p:cNvPr>
          <p:cNvSpPr/>
          <p:nvPr/>
        </p:nvSpPr>
        <p:spPr>
          <a:xfrm>
            <a:off x="7158121" y="2826749"/>
            <a:ext cx="455305"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6" name="Rectangle: Rounded Corners 6">
            <a:extLst>
              <a:ext uri="{FF2B5EF4-FFF2-40B4-BE49-F238E27FC236}">
                <a16:creationId xmlns:a16="http://schemas.microsoft.com/office/drawing/2014/main" id="{A1273357-6B53-8C4C-8995-91CCD69EC839}"/>
              </a:ext>
            </a:extLst>
          </p:cNvPr>
          <p:cNvSpPr/>
          <p:nvPr/>
        </p:nvSpPr>
        <p:spPr>
          <a:xfrm>
            <a:off x="7158121" y="378306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pic>
        <p:nvPicPr>
          <p:cNvPr id="17" name="Picture 16" descr="Graphical user interface&#10;&#10;Description automatically generated">
            <a:extLst>
              <a:ext uri="{FF2B5EF4-FFF2-40B4-BE49-F238E27FC236}">
                <a16:creationId xmlns:a16="http://schemas.microsoft.com/office/drawing/2014/main" id="{3EEAAF81-C07F-2C4D-B5E8-17B8E10A476A}"/>
              </a:ext>
            </a:extLst>
          </p:cNvPr>
          <p:cNvPicPr>
            <a:picLocks noChangeAspect="1"/>
          </p:cNvPicPr>
          <p:nvPr/>
        </p:nvPicPr>
        <p:blipFill>
          <a:blip r:embed="rId3"/>
          <a:stretch>
            <a:fillRect/>
          </a:stretch>
        </p:blipFill>
        <p:spPr>
          <a:xfrm>
            <a:off x="6302643" y="286018"/>
            <a:ext cx="1168400" cy="1066800"/>
          </a:xfrm>
          <a:prstGeom prst="rect">
            <a:avLst/>
          </a:prstGeom>
        </p:spPr>
      </p:pic>
      <p:pic>
        <p:nvPicPr>
          <p:cNvPr id="12" name="Picture 11">
            <a:extLst>
              <a:ext uri="{FF2B5EF4-FFF2-40B4-BE49-F238E27FC236}">
                <a16:creationId xmlns:a16="http://schemas.microsoft.com/office/drawing/2014/main" id="{A868FEC3-497E-174A-9ADF-C59CA5333859}"/>
              </a:ext>
            </a:extLst>
          </p:cNvPr>
          <p:cNvPicPr>
            <a:picLocks noChangeAspect="1"/>
          </p:cNvPicPr>
          <p:nvPr/>
        </p:nvPicPr>
        <p:blipFill>
          <a:blip r:embed="rId4"/>
          <a:stretch>
            <a:fillRect/>
          </a:stretch>
        </p:blipFill>
        <p:spPr>
          <a:xfrm>
            <a:off x="10644729" y="148330"/>
            <a:ext cx="1485197" cy="1852386"/>
          </a:xfrm>
          <a:prstGeom prst="rect">
            <a:avLst/>
          </a:prstGeom>
        </p:spPr>
      </p:pic>
    </p:spTree>
    <p:extLst>
      <p:ext uri="{BB962C8B-B14F-4D97-AF65-F5344CB8AC3E}">
        <p14:creationId xmlns:p14="http://schemas.microsoft.com/office/powerpoint/2010/main" val="3724824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pPr lvl="0"/>
            <a:r>
              <a:rPr lang="en-US" cap="none" dirty="0">
                <a:latin typeface="Avenir Book" panose="02000503020000020003" pitchFamily="2" charset="0"/>
              </a:rPr>
              <a:t>5 - The employer introduces changes in clear violation of the collective agreement. After investigation, you realize that the majority of the membership agrees with the violation and don’t want to file a grievance. </a:t>
            </a:r>
            <a:br>
              <a:rPr lang="en-US" cap="none" dirty="0">
                <a:latin typeface="Avenir Book" panose="02000503020000020003" pitchFamily="2" charset="0"/>
              </a:rPr>
            </a:br>
            <a:br>
              <a:rPr lang="en-US" cap="none" dirty="0">
                <a:latin typeface="Avenir Book" panose="02000503020000020003" pitchFamily="2" charset="0"/>
              </a:rPr>
            </a:br>
            <a:r>
              <a:rPr lang="en-US" cap="none" dirty="0">
                <a:latin typeface="Avenir Book" panose="02000503020000020003" pitchFamily="2" charset="0"/>
              </a:rPr>
              <a:t>What do you do?</a:t>
            </a:r>
            <a:endParaRPr lang="en-CA" cap="none" dirty="0">
              <a:latin typeface="Avenir Book" panose="02000503020000020003" pitchFamily="2" charset="0"/>
            </a:endParaRP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44620D4B-89F6-5347-B54F-9D8279C85C42}"/>
              </a:ext>
            </a:extLst>
          </p:cNvPr>
          <p:cNvSpPr>
            <a:spLocks noGrp="1"/>
          </p:cNvSpPr>
          <p:nvPr>
            <p:ph type="pic" idx="1"/>
          </p:nvPr>
        </p:nvSpPr>
        <p:spPr/>
        <p:txBody>
          <a:bodyPr/>
          <a:lstStyle/>
          <a:p>
            <a:endParaRPr lang="en-US"/>
          </a:p>
        </p:txBody>
      </p:sp>
      <p:sp>
        <p:nvSpPr>
          <p:cNvPr id="9" name="TextBox 8">
            <a:extLst>
              <a:ext uri="{FF2B5EF4-FFF2-40B4-BE49-F238E27FC236}">
                <a16:creationId xmlns:a16="http://schemas.microsoft.com/office/drawing/2014/main" id="{066E76D9-5B71-A845-9651-CD9F144373CA}"/>
              </a:ext>
            </a:extLst>
          </p:cNvPr>
          <p:cNvSpPr txBox="1"/>
          <p:nvPr/>
        </p:nvSpPr>
        <p:spPr>
          <a:xfrm>
            <a:off x="7767237" y="1460073"/>
            <a:ext cx="3630872" cy="4524315"/>
          </a:xfrm>
          <a:prstGeom prst="rect">
            <a:avLst/>
          </a:prstGeom>
          <a:noFill/>
        </p:spPr>
        <p:txBody>
          <a:bodyPr wrap="square" rtlCol="0">
            <a:spAutoFit/>
          </a:bodyPr>
          <a:lstStyle/>
          <a:p>
            <a:endParaRPr lang="en-US" dirty="0"/>
          </a:p>
          <a:p>
            <a:r>
              <a:rPr lang="en-US" dirty="0"/>
              <a:t>Let it go.</a:t>
            </a:r>
          </a:p>
          <a:p>
            <a:endParaRPr lang="en-US" dirty="0"/>
          </a:p>
          <a:p>
            <a:endParaRPr lang="en-US" dirty="0"/>
          </a:p>
          <a:p>
            <a:endParaRPr lang="en-US" dirty="0"/>
          </a:p>
          <a:p>
            <a:r>
              <a:rPr lang="en-US" dirty="0"/>
              <a:t>File a grievance.</a:t>
            </a:r>
          </a:p>
          <a:p>
            <a:endParaRPr lang="en-US" b="1" dirty="0"/>
          </a:p>
          <a:p>
            <a:endParaRPr lang="en-US" b="1" dirty="0"/>
          </a:p>
          <a:p>
            <a:endParaRPr lang="en-US" b="1" dirty="0"/>
          </a:p>
          <a:p>
            <a:r>
              <a:rPr lang="en-US" dirty="0"/>
              <a:t>Ask the General Chairman for help/advice</a:t>
            </a:r>
          </a:p>
          <a:p>
            <a:endParaRPr lang="en-US" dirty="0"/>
          </a:p>
          <a:p>
            <a:endParaRPr lang="en-US" dirty="0"/>
          </a:p>
          <a:p>
            <a:r>
              <a:rPr lang="en-US" b="1" dirty="0"/>
              <a:t>Any additional thoughts?</a:t>
            </a:r>
          </a:p>
          <a:p>
            <a:endParaRPr lang="en-US" dirty="0"/>
          </a:p>
          <a:p>
            <a:endParaRPr lang="en-US" dirty="0"/>
          </a:p>
        </p:txBody>
      </p:sp>
      <p:sp>
        <p:nvSpPr>
          <p:cNvPr id="10" name="Rectangle: Rounded Corners 2">
            <a:extLst>
              <a:ext uri="{FF2B5EF4-FFF2-40B4-BE49-F238E27FC236}">
                <a16:creationId xmlns:a16="http://schemas.microsoft.com/office/drawing/2014/main" id="{40601EDD-76B8-0541-94AB-CA2E89529EC1}"/>
              </a:ext>
            </a:extLst>
          </p:cNvPr>
          <p:cNvSpPr/>
          <p:nvPr/>
        </p:nvSpPr>
        <p:spPr>
          <a:xfrm>
            <a:off x="7158124" y="1762849"/>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4" name="Rectangle: Rounded Corners 5">
            <a:extLst>
              <a:ext uri="{FF2B5EF4-FFF2-40B4-BE49-F238E27FC236}">
                <a16:creationId xmlns:a16="http://schemas.microsoft.com/office/drawing/2014/main" id="{624E0E5F-6E88-E94F-9974-E47629FE0D1A}"/>
              </a:ext>
            </a:extLst>
          </p:cNvPr>
          <p:cNvSpPr/>
          <p:nvPr/>
        </p:nvSpPr>
        <p:spPr>
          <a:xfrm>
            <a:off x="7158121" y="2826749"/>
            <a:ext cx="455305"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6" name="Rectangle: Rounded Corners 6">
            <a:extLst>
              <a:ext uri="{FF2B5EF4-FFF2-40B4-BE49-F238E27FC236}">
                <a16:creationId xmlns:a16="http://schemas.microsoft.com/office/drawing/2014/main" id="{0D095FA4-ED44-6849-A592-1D5EADD04CEC}"/>
              </a:ext>
            </a:extLst>
          </p:cNvPr>
          <p:cNvSpPr/>
          <p:nvPr/>
        </p:nvSpPr>
        <p:spPr>
          <a:xfrm>
            <a:off x="7158121" y="378306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pic>
        <p:nvPicPr>
          <p:cNvPr id="17" name="Picture 16" descr="Graphical user interface&#10;&#10;Description automatically generated">
            <a:extLst>
              <a:ext uri="{FF2B5EF4-FFF2-40B4-BE49-F238E27FC236}">
                <a16:creationId xmlns:a16="http://schemas.microsoft.com/office/drawing/2014/main" id="{FADE73E7-A3CB-D040-8239-A514E79B1E09}"/>
              </a:ext>
            </a:extLst>
          </p:cNvPr>
          <p:cNvPicPr>
            <a:picLocks noChangeAspect="1"/>
          </p:cNvPicPr>
          <p:nvPr/>
        </p:nvPicPr>
        <p:blipFill>
          <a:blip r:embed="rId3"/>
          <a:stretch>
            <a:fillRect/>
          </a:stretch>
        </p:blipFill>
        <p:spPr>
          <a:xfrm>
            <a:off x="6302643" y="286018"/>
            <a:ext cx="1168400" cy="1066800"/>
          </a:xfrm>
          <a:prstGeom prst="rect">
            <a:avLst/>
          </a:prstGeom>
        </p:spPr>
      </p:pic>
      <p:pic>
        <p:nvPicPr>
          <p:cNvPr id="12" name="Picture 11">
            <a:extLst>
              <a:ext uri="{FF2B5EF4-FFF2-40B4-BE49-F238E27FC236}">
                <a16:creationId xmlns:a16="http://schemas.microsoft.com/office/drawing/2014/main" id="{CAE13956-3E38-D24B-A2B4-2E50698D2E23}"/>
              </a:ext>
            </a:extLst>
          </p:cNvPr>
          <p:cNvPicPr>
            <a:picLocks noChangeAspect="1"/>
          </p:cNvPicPr>
          <p:nvPr/>
        </p:nvPicPr>
        <p:blipFill>
          <a:blip r:embed="rId4"/>
          <a:stretch>
            <a:fillRect/>
          </a:stretch>
        </p:blipFill>
        <p:spPr>
          <a:xfrm>
            <a:off x="10389811" y="286018"/>
            <a:ext cx="1485197" cy="1852386"/>
          </a:xfrm>
          <a:prstGeom prst="rect">
            <a:avLst/>
          </a:prstGeom>
        </p:spPr>
      </p:pic>
    </p:spTree>
    <p:extLst>
      <p:ext uri="{BB962C8B-B14F-4D97-AF65-F5344CB8AC3E}">
        <p14:creationId xmlns:p14="http://schemas.microsoft.com/office/powerpoint/2010/main" val="854525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536448"/>
            <a:ext cx="4486656" cy="5620512"/>
          </a:xfrm>
        </p:spPr>
        <p:txBody>
          <a:bodyPr vert="horz" lIns="274320" tIns="182880" rIns="274320" bIns="182880" rtlCol="0" anchor="ctr" anchorCtr="1">
            <a:noAutofit/>
          </a:bodyPr>
          <a:lstStyle/>
          <a:p>
            <a:pPr lvl="0"/>
            <a:r>
              <a:rPr lang="en-US" sz="2000" cap="none" dirty="0">
                <a:latin typeface="Avenir Book" panose="02000503020000020003" pitchFamily="2" charset="0"/>
              </a:rPr>
              <a:t>6 - A member approaches you with information that he injured his back while at work 10 days previously. The local manager convinced him to not report the injury to workers compensation. The member had seen a doctor, but did not disclose the ailment was work related. The members’ back continues to hurt him and he doesn’t know what to do. </a:t>
            </a:r>
            <a:br>
              <a:rPr lang="en-US" sz="2000" cap="none" dirty="0">
                <a:latin typeface="Avenir Book" panose="02000503020000020003" pitchFamily="2" charset="0"/>
              </a:rPr>
            </a:br>
            <a:br>
              <a:rPr lang="en-US" sz="2000" cap="none" dirty="0">
                <a:latin typeface="Avenir Book" panose="02000503020000020003" pitchFamily="2" charset="0"/>
              </a:rPr>
            </a:br>
            <a:r>
              <a:rPr lang="en-US" sz="2000" cap="none" dirty="0">
                <a:latin typeface="Avenir Book" panose="02000503020000020003" pitchFamily="2" charset="0"/>
              </a:rPr>
              <a:t>What do you do?</a:t>
            </a:r>
          </a:p>
        </p:txBody>
      </p:sp>
      <p:pic>
        <p:nvPicPr>
          <p:cNvPr id="7" name="Picture 6" descr="A close-up of a keyboard&#10;&#10;Description automatically generated with medium confidence">
            <a:extLst>
              <a:ext uri="{FF2B5EF4-FFF2-40B4-BE49-F238E27FC236}">
                <a16:creationId xmlns:a16="http://schemas.microsoft.com/office/drawing/2014/main" id="{574D8A1D-FDDB-E343-949A-64250082EC40}"/>
              </a:ext>
            </a:extLst>
          </p:cNvPr>
          <p:cNvPicPr/>
          <p:nvPr/>
        </p:nvPicPr>
        <p:blipFill rotWithShape="1">
          <a:blip r:embed="rId3">
            <a:extLst>
              <a:ext uri="{28A0092B-C50C-407E-A947-70E740481C1C}">
                <a14:useLocalDpi xmlns:a14="http://schemas.microsoft.com/office/drawing/2010/main" val="0"/>
              </a:ext>
            </a:extLst>
          </a:blip>
          <a:srcRect l="11111"/>
          <a:stretch/>
        </p:blipFill>
        <p:spPr bwMode="auto">
          <a:xfrm>
            <a:off x="6096000" y="10"/>
            <a:ext cx="6095999" cy="6857990"/>
          </a:xfrm>
          <a:prstGeom prst="rect">
            <a:avLst/>
          </a:prstGeom>
          <a:noFill/>
        </p:spPr>
      </p:pic>
      <p:pic>
        <p:nvPicPr>
          <p:cNvPr id="4" name="Picture 3">
            <a:extLst>
              <a:ext uri="{FF2B5EF4-FFF2-40B4-BE49-F238E27FC236}">
                <a16:creationId xmlns:a16="http://schemas.microsoft.com/office/drawing/2014/main" id="{7E68F9B9-6801-3F4F-977D-091620654ED6}"/>
              </a:ext>
            </a:extLst>
          </p:cNvPr>
          <p:cNvPicPr>
            <a:picLocks noChangeAspect="1"/>
          </p:cNvPicPr>
          <p:nvPr/>
        </p:nvPicPr>
        <p:blipFill>
          <a:blip r:embed="rId4"/>
          <a:stretch>
            <a:fillRect/>
          </a:stretch>
        </p:blipFill>
        <p:spPr>
          <a:xfrm rot="782123">
            <a:off x="10891066" y="1653373"/>
            <a:ext cx="725763" cy="905195"/>
          </a:xfrm>
          <a:prstGeom prst="rect">
            <a:avLst/>
          </a:prstGeom>
        </p:spPr>
      </p:pic>
    </p:spTree>
    <p:extLst>
      <p:ext uri="{BB962C8B-B14F-4D97-AF65-F5344CB8AC3E}">
        <p14:creationId xmlns:p14="http://schemas.microsoft.com/office/powerpoint/2010/main" val="208095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pPr lvl="0"/>
            <a:r>
              <a:rPr lang="en-US" sz="2000" cap="none" dirty="0">
                <a:latin typeface="Avenir Book" panose="02000503020000020003" pitchFamily="2" charset="0"/>
              </a:rPr>
              <a:t>7 - Young employees are hired by the company.</a:t>
            </a:r>
            <a:br>
              <a:rPr lang="en-US" sz="2000" cap="none" dirty="0">
                <a:latin typeface="Avenir Book" panose="02000503020000020003" pitchFamily="2" charset="0"/>
              </a:rPr>
            </a:br>
            <a:br>
              <a:rPr lang="en-US" sz="2000" cap="none" dirty="0">
                <a:latin typeface="Avenir Book" panose="02000503020000020003" pitchFamily="2" charset="0"/>
              </a:rPr>
            </a:br>
            <a:r>
              <a:rPr lang="en-US" sz="2000" cap="none" dirty="0">
                <a:latin typeface="Avenir Book" panose="02000503020000020003" pitchFamily="2" charset="0"/>
              </a:rPr>
              <a:t>What do you do?</a:t>
            </a:r>
            <a:endParaRPr lang="en-CA" sz="2000" cap="none" dirty="0">
              <a:latin typeface="Avenir Book" panose="02000503020000020003" pitchFamily="2" charset="0"/>
            </a:endParaRP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C0461B60-C4E5-C849-A319-5525C9C2A6DB}"/>
              </a:ext>
            </a:extLst>
          </p:cNvPr>
          <p:cNvSpPr>
            <a:spLocks noGrp="1"/>
          </p:cNvSpPr>
          <p:nvPr>
            <p:ph type="pic" idx="1"/>
          </p:nvPr>
        </p:nvSpPr>
        <p:spPr>
          <a:xfrm>
            <a:off x="6119087" y="0"/>
            <a:ext cx="6102097" cy="6858000"/>
          </a:xfrm>
        </p:spPr>
        <p:txBody>
          <a:bodyPr/>
          <a:lstStyle/>
          <a:p>
            <a:endParaRPr lang="en-US"/>
          </a:p>
        </p:txBody>
      </p:sp>
      <p:pic>
        <p:nvPicPr>
          <p:cNvPr id="9" name="Picture 8" descr="A picture containing dark, microphone&#10;&#10;Description automatically generated">
            <a:extLst>
              <a:ext uri="{FF2B5EF4-FFF2-40B4-BE49-F238E27FC236}">
                <a16:creationId xmlns:a16="http://schemas.microsoft.com/office/drawing/2014/main" id="{E3CAE884-B99C-E841-8DE2-CCE19D9D957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83664" y="1055773"/>
            <a:ext cx="2194234" cy="4928616"/>
          </a:xfrm>
          <a:prstGeom prst="rect">
            <a:avLst/>
          </a:prstGeom>
          <a:noFill/>
          <a:ln>
            <a:noFill/>
          </a:ln>
        </p:spPr>
      </p:pic>
      <p:pic>
        <p:nvPicPr>
          <p:cNvPr id="12" name="Picture 11">
            <a:extLst>
              <a:ext uri="{FF2B5EF4-FFF2-40B4-BE49-F238E27FC236}">
                <a16:creationId xmlns:a16="http://schemas.microsoft.com/office/drawing/2014/main" id="{076B3784-B861-5347-9349-C644EFDDA1A1}"/>
              </a:ext>
            </a:extLst>
          </p:cNvPr>
          <p:cNvPicPr>
            <a:picLocks noChangeAspect="1"/>
          </p:cNvPicPr>
          <p:nvPr/>
        </p:nvPicPr>
        <p:blipFill>
          <a:blip r:embed="rId4"/>
          <a:stretch>
            <a:fillRect/>
          </a:stretch>
        </p:blipFill>
        <p:spPr>
          <a:xfrm>
            <a:off x="10644729" y="196834"/>
            <a:ext cx="1485197" cy="1852386"/>
          </a:xfrm>
          <a:prstGeom prst="rect">
            <a:avLst/>
          </a:prstGeom>
        </p:spPr>
      </p:pic>
    </p:spTree>
    <p:extLst>
      <p:ext uri="{BB962C8B-B14F-4D97-AF65-F5344CB8AC3E}">
        <p14:creationId xmlns:p14="http://schemas.microsoft.com/office/powerpoint/2010/main" val="3267431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589AF7-07BC-FA4D-9FED-4482469DE4E9}"/>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dirty="0"/>
              <a:t>Teamsters Canada rail conference</a:t>
            </a:r>
          </a:p>
        </p:txBody>
      </p:sp>
      <p:pic>
        <p:nvPicPr>
          <p:cNvPr id="5" name="Content Placeholder 4">
            <a:extLst>
              <a:ext uri="{FF2B5EF4-FFF2-40B4-BE49-F238E27FC236}">
                <a16:creationId xmlns:a16="http://schemas.microsoft.com/office/drawing/2014/main" id="{0AA0F124-A581-DC49-B775-3D2081F2A3C2}"/>
              </a:ext>
            </a:extLst>
          </p:cNvPr>
          <p:cNvPicPr>
            <a:picLocks noGrp="1" noChangeAspect="1"/>
          </p:cNvPicPr>
          <p:nvPr>
            <p:ph idx="1"/>
          </p:nvPr>
        </p:nvPicPr>
        <p:blipFill>
          <a:blip r:embed="rId3"/>
          <a:stretch>
            <a:fillRect/>
          </a:stretch>
        </p:blipFill>
        <p:spPr>
          <a:xfrm>
            <a:off x="4772662" y="640078"/>
            <a:ext cx="2646676" cy="3301307"/>
          </a:xfrm>
          <a:prstGeom prst="rect">
            <a:avLst/>
          </a:prstGeom>
        </p:spPr>
      </p:pic>
      <p:sp>
        <p:nvSpPr>
          <p:cNvPr id="6" name="TextBox 5">
            <a:extLst>
              <a:ext uri="{FF2B5EF4-FFF2-40B4-BE49-F238E27FC236}">
                <a16:creationId xmlns:a16="http://schemas.microsoft.com/office/drawing/2014/main" id="{F2204505-BD70-B84C-AD2A-4F69CA6409FC}"/>
              </a:ext>
            </a:extLst>
          </p:cNvPr>
          <p:cNvSpPr txBox="1"/>
          <p:nvPr/>
        </p:nvSpPr>
        <p:spPr>
          <a:xfrm>
            <a:off x="4537496" y="5861941"/>
            <a:ext cx="3117007" cy="461665"/>
          </a:xfrm>
          <a:prstGeom prst="rect">
            <a:avLst/>
          </a:prstGeom>
          <a:noFill/>
        </p:spPr>
        <p:txBody>
          <a:bodyPr wrap="none" rtlCol="0">
            <a:spAutoFit/>
          </a:bodyPr>
          <a:lstStyle/>
          <a:p>
            <a:r>
              <a:rPr lang="en-US" sz="2400" b="1" dirty="0">
                <a:solidFill>
                  <a:schemeClr val="bg1"/>
                </a:solidFill>
              </a:rPr>
              <a:t>Education Programs</a:t>
            </a:r>
          </a:p>
        </p:txBody>
      </p:sp>
    </p:spTree>
    <p:extLst>
      <p:ext uri="{BB962C8B-B14F-4D97-AF65-F5344CB8AC3E}">
        <p14:creationId xmlns:p14="http://schemas.microsoft.com/office/powerpoint/2010/main" val="1327998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6D70A-5BE1-9645-A98D-EF8A9DC1BF4F}"/>
              </a:ext>
            </a:extLst>
          </p:cNvPr>
          <p:cNvSpPr>
            <a:spLocks noGrp="1"/>
          </p:cNvSpPr>
          <p:nvPr>
            <p:ph type="title"/>
          </p:nvPr>
        </p:nvSpPr>
        <p:spPr/>
        <p:txBody>
          <a:bodyPr/>
          <a:lstStyle/>
          <a:p>
            <a:r>
              <a:rPr lang="en-US"/>
              <a:t>Find your worksheet</a:t>
            </a:r>
            <a:endParaRPr lang="en-US" dirty="0"/>
          </a:p>
        </p:txBody>
      </p:sp>
      <p:sp>
        <p:nvSpPr>
          <p:cNvPr id="4" name="Text Placeholder 3">
            <a:extLst>
              <a:ext uri="{FF2B5EF4-FFF2-40B4-BE49-F238E27FC236}">
                <a16:creationId xmlns:a16="http://schemas.microsoft.com/office/drawing/2014/main" id="{F7EBD691-C974-A143-B99D-069FC7F46084}"/>
              </a:ext>
            </a:extLst>
          </p:cNvPr>
          <p:cNvSpPr>
            <a:spLocks noGrp="1"/>
          </p:cNvSpPr>
          <p:nvPr>
            <p:ph type="body" sz="half" idx="2"/>
          </p:nvPr>
        </p:nvSpPr>
        <p:spPr/>
        <p:txBody>
          <a:bodyPr/>
          <a:lstStyle/>
          <a:p>
            <a:r>
              <a:rPr lang="en-US"/>
              <a:t>Complete the worksheet on your own and be prepared to share your answers in a few minutes.</a:t>
            </a:r>
          </a:p>
          <a:p>
            <a:endParaRPr lang="en-US"/>
          </a:p>
          <a:p>
            <a:r>
              <a:rPr lang="en-US"/>
              <a:t>Turn your camera OFF now, and then back ON once you are done your worksheet, so that I know you are ready to proceed</a:t>
            </a:r>
            <a:endParaRPr lang="en-US" dirty="0"/>
          </a:p>
        </p:txBody>
      </p:sp>
      <p:pic>
        <p:nvPicPr>
          <p:cNvPr id="7" name="Picture 6" descr="A red and white syringe&#10;&#10;Description automatically generated with low confidence">
            <a:extLst>
              <a:ext uri="{FF2B5EF4-FFF2-40B4-BE49-F238E27FC236}">
                <a16:creationId xmlns:a16="http://schemas.microsoft.com/office/drawing/2014/main" id="{8A56F226-43FC-8F42-BA5B-E8B49E775B60}"/>
              </a:ext>
            </a:extLst>
          </p:cNvPr>
          <p:cNvPicPr/>
          <p:nvPr/>
        </p:nvPicPr>
        <p:blipFill>
          <a:blip r:embed="rId3">
            <a:extLst>
              <a:ext uri="{28A0092B-C50C-407E-A947-70E740481C1C}">
                <a14:useLocalDpi xmlns:a14="http://schemas.microsoft.com/office/drawing/2010/main" val="0"/>
              </a:ext>
            </a:extLst>
          </a:blip>
          <a:stretch>
            <a:fillRect/>
          </a:stretch>
        </p:blipFill>
        <p:spPr>
          <a:xfrm>
            <a:off x="11064241" y="2077775"/>
            <a:ext cx="901382" cy="1042615"/>
          </a:xfrm>
          <a:prstGeom prst="rect">
            <a:avLst/>
          </a:prstGeom>
        </p:spPr>
      </p:pic>
      <p:pic>
        <p:nvPicPr>
          <p:cNvPr id="8" name="Picture 7" descr="A picture containing dark, automaton&#10;&#10;Description automatically generated">
            <a:extLst>
              <a:ext uri="{FF2B5EF4-FFF2-40B4-BE49-F238E27FC236}">
                <a16:creationId xmlns:a16="http://schemas.microsoft.com/office/drawing/2014/main" id="{01960A87-BD83-6248-AEED-C91F30513A1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128884" y="3549918"/>
            <a:ext cx="704215" cy="939165"/>
          </a:xfrm>
          <a:prstGeom prst="rect">
            <a:avLst/>
          </a:prstGeom>
          <a:noFill/>
          <a:ln>
            <a:noFill/>
          </a:ln>
        </p:spPr>
      </p:pic>
      <p:pic>
        <p:nvPicPr>
          <p:cNvPr id="9" name="Content Placeholder 8">
            <a:extLst>
              <a:ext uri="{FF2B5EF4-FFF2-40B4-BE49-F238E27FC236}">
                <a16:creationId xmlns:a16="http://schemas.microsoft.com/office/drawing/2014/main" id="{3DF5641B-A961-5847-B005-D9279C7D0C76}"/>
              </a:ext>
            </a:extLst>
          </p:cNvPr>
          <p:cNvPicPr>
            <a:picLocks noGrp="1" noChangeAspect="1"/>
          </p:cNvPicPr>
          <p:nvPr>
            <p:ph idx="1"/>
          </p:nvPr>
        </p:nvPicPr>
        <p:blipFill>
          <a:blip r:embed="rId5"/>
          <a:stretch>
            <a:fillRect/>
          </a:stretch>
        </p:blipFill>
        <p:spPr>
          <a:xfrm>
            <a:off x="6619144" y="925780"/>
            <a:ext cx="4064097" cy="5248275"/>
          </a:xfrm>
          <a:ln w="38100">
            <a:solidFill>
              <a:srgbClr val="BBBDBF"/>
            </a:solidFill>
          </a:ln>
        </p:spPr>
      </p:pic>
    </p:spTree>
    <p:extLst>
      <p:ext uri="{BB962C8B-B14F-4D97-AF65-F5344CB8AC3E}">
        <p14:creationId xmlns:p14="http://schemas.microsoft.com/office/powerpoint/2010/main" val="206837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566C11-C644-C141-ADA4-39A96669D3B8}"/>
              </a:ext>
            </a:extLst>
          </p:cNvPr>
          <p:cNvSpPr>
            <a:spLocks noGrp="1"/>
          </p:cNvSpPr>
          <p:nvPr>
            <p:ph type="title"/>
          </p:nvPr>
        </p:nvSpPr>
        <p:spPr>
          <a:xfrm>
            <a:off x="490846" y="356616"/>
            <a:ext cx="11301104" cy="1188720"/>
          </a:xfrm>
        </p:spPr>
        <p:txBody>
          <a:bodyPr/>
          <a:lstStyle/>
          <a:p>
            <a:r>
              <a:rPr lang="en-US" dirty="0"/>
              <a:t>The Local Chair and vice-chair </a:t>
            </a:r>
            <a:br>
              <a:rPr lang="en-US" dirty="0"/>
            </a:br>
            <a:r>
              <a:rPr lang="en-US" dirty="0"/>
              <a:t>roles and responsibilities</a:t>
            </a:r>
          </a:p>
        </p:txBody>
      </p:sp>
      <p:pic>
        <p:nvPicPr>
          <p:cNvPr id="6" name="Picture 5" descr="A picture containing dark, light&#10;&#10;Description automatically generated">
            <a:extLst>
              <a:ext uri="{FF2B5EF4-FFF2-40B4-BE49-F238E27FC236}">
                <a16:creationId xmlns:a16="http://schemas.microsoft.com/office/drawing/2014/main" id="{C25F78A5-8678-6E4F-A97E-16B7DB11E22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241281" y="5230369"/>
            <a:ext cx="1538478" cy="1188720"/>
          </a:xfrm>
          <a:prstGeom prst="rect">
            <a:avLst/>
          </a:prstGeom>
          <a:noFill/>
          <a:ln>
            <a:noFill/>
          </a:ln>
        </p:spPr>
      </p:pic>
      <p:pic>
        <p:nvPicPr>
          <p:cNvPr id="8" name="Picture 7">
            <a:extLst>
              <a:ext uri="{FF2B5EF4-FFF2-40B4-BE49-F238E27FC236}">
                <a16:creationId xmlns:a16="http://schemas.microsoft.com/office/drawing/2014/main" id="{878CD490-0DC7-E147-815B-6359D81C5A5F}"/>
              </a:ext>
            </a:extLst>
          </p:cNvPr>
          <p:cNvPicPr>
            <a:picLocks noChangeAspect="1"/>
          </p:cNvPicPr>
          <p:nvPr/>
        </p:nvPicPr>
        <p:blipFill>
          <a:blip r:embed="rId4"/>
          <a:stretch>
            <a:fillRect/>
          </a:stretch>
        </p:blipFill>
        <p:spPr>
          <a:xfrm>
            <a:off x="10306753" y="24783"/>
            <a:ext cx="1485197" cy="1852386"/>
          </a:xfrm>
          <a:prstGeom prst="rect">
            <a:avLst/>
          </a:prstGeom>
        </p:spPr>
      </p:pic>
    </p:spTree>
    <p:extLst>
      <p:ext uri="{BB962C8B-B14F-4D97-AF65-F5344CB8AC3E}">
        <p14:creationId xmlns:p14="http://schemas.microsoft.com/office/powerpoint/2010/main" val="1710502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pic>
        <p:nvPicPr>
          <p:cNvPr id="3" name="Picture 2" descr="A picture containing text, clapperboard&#10;&#10;Description automatically generated">
            <a:extLst>
              <a:ext uri="{FF2B5EF4-FFF2-40B4-BE49-F238E27FC236}">
                <a16:creationId xmlns:a16="http://schemas.microsoft.com/office/drawing/2014/main" id="{9A012207-2270-774F-A911-614D13403F2D}"/>
              </a:ext>
            </a:extLst>
          </p:cNvPr>
          <p:cNvPicPr/>
          <p:nvPr/>
        </p:nvPicPr>
        <p:blipFill>
          <a:blip r:embed="rId4">
            <a:extLst>
              <a:ext uri="{28A0092B-C50C-407E-A947-70E740481C1C}">
                <a14:useLocalDpi xmlns:a14="http://schemas.microsoft.com/office/drawing/2010/main" val="0"/>
              </a:ext>
            </a:extLst>
          </a:blip>
          <a:stretch>
            <a:fillRect/>
          </a:stretch>
        </p:blipFill>
        <p:spPr>
          <a:xfrm>
            <a:off x="522515" y="548703"/>
            <a:ext cx="3865009" cy="3380631"/>
          </a:xfrm>
          <a:prstGeom prst="rect">
            <a:avLst/>
          </a:prstGeom>
        </p:spPr>
      </p:pic>
      <p:sp>
        <p:nvSpPr>
          <p:cNvPr id="2" name="TextBox 1">
            <a:extLst>
              <a:ext uri="{FF2B5EF4-FFF2-40B4-BE49-F238E27FC236}">
                <a16:creationId xmlns:a16="http://schemas.microsoft.com/office/drawing/2014/main" id="{44E06309-08C0-6340-8428-7E3F5EAE3D49}"/>
              </a:ext>
            </a:extLst>
          </p:cNvPr>
          <p:cNvSpPr txBox="1"/>
          <p:nvPr/>
        </p:nvSpPr>
        <p:spPr>
          <a:xfrm>
            <a:off x="771897" y="4132613"/>
            <a:ext cx="3679918" cy="830997"/>
          </a:xfrm>
          <a:prstGeom prst="rect">
            <a:avLst/>
          </a:prstGeom>
          <a:noFill/>
        </p:spPr>
        <p:txBody>
          <a:bodyPr wrap="none" rtlCol="0">
            <a:spAutoFit/>
          </a:bodyPr>
          <a:lstStyle/>
          <a:p>
            <a:r>
              <a:rPr lang="en-US" sz="4800" b="1" dirty="0"/>
              <a:t>Video - TBD</a:t>
            </a:r>
          </a:p>
        </p:txBody>
      </p:sp>
    </p:spTree>
    <p:extLst>
      <p:ext uri="{BB962C8B-B14F-4D97-AF65-F5344CB8AC3E}">
        <p14:creationId xmlns:p14="http://schemas.microsoft.com/office/powerpoint/2010/main" val="3025731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pic>
        <p:nvPicPr>
          <p:cNvPr id="3" name="Picture 2" descr="A picture containing text, clapperboard&#10;&#10;Description automatically generated">
            <a:extLst>
              <a:ext uri="{FF2B5EF4-FFF2-40B4-BE49-F238E27FC236}">
                <a16:creationId xmlns:a16="http://schemas.microsoft.com/office/drawing/2014/main" id="{9A012207-2270-774F-A911-614D13403F2D}"/>
              </a:ext>
            </a:extLst>
          </p:cNvPr>
          <p:cNvPicPr/>
          <p:nvPr/>
        </p:nvPicPr>
        <p:blipFill>
          <a:blip r:embed="rId4">
            <a:extLst>
              <a:ext uri="{28A0092B-C50C-407E-A947-70E740481C1C}">
                <a14:useLocalDpi xmlns:a14="http://schemas.microsoft.com/office/drawing/2010/main" val="0"/>
              </a:ext>
            </a:extLst>
          </a:blip>
          <a:stretch>
            <a:fillRect/>
          </a:stretch>
        </p:blipFill>
        <p:spPr>
          <a:xfrm>
            <a:off x="290041" y="287446"/>
            <a:ext cx="1771234" cy="1760544"/>
          </a:xfrm>
          <a:prstGeom prst="rect">
            <a:avLst/>
          </a:prstGeom>
        </p:spPr>
      </p:pic>
      <p:sp>
        <p:nvSpPr>
          <p:cNvPr id="2" name="TextBox 1">
            <a:extLst>
              <a:ext uri="{FF2B5EF4-FFF2-40B4-BE49-F238E27FC236}">
                <a16:creationId xmlns:a16="http://schemas.microsoft.com/office/drawing/2014/main" id="{44E06309-08C0-6340-8428-7E3F5EAE3D49}"/>
              </a:ext>
            </a:extLst>
          </p:cNvPr>
          <p:cNvSpPr txBox="1"/>
          <p:nvPr/>
        </p:nvSpPr>
        <p:spPr>
          <a:xfrm>
            <a:off x="895731" y="5263989"/>
            <a:ext cx="9508757" cy="830997"/>
          </a:xfrm>
          <a:prstGeom prst="rect">
            <a:avLst/>
          </a:prstGeom>
          <a:noFill/>
        </p:spPr>
        <p:txBody>
          <a:bodyPr wrap="none" rtlCol="0">
            <a:spAutoFit/>
          </a:bodyPr>
          <a:lstStyle/>
          <a:p>
            <a:r>
              <a:rPr lang="en-US" sz="4800" b="1" dirty="0"/>
              <a:t>The Duty of Fair Representation</a:t>
            </a:r>
          </a:p>
        </p:txBody>
      </p:sp>
      <p:pic>
        <p:nvPicPr>
          <p:cNvPr id="6" name="Picture 5" descr="Qr code&#10;&#10;Description automatically generated">
            <a:extLst>
              <a:ext uri="{FF2B5EF4-FFF2-40B4-BE49-F238E27FC236}">
                <a16:creationId xmlns:a16="http://schemas.microsoft.com/office/drawing/2014/main" id="{7B684FD7-6745-F942-9E5B-14C136081FEE}"/>
              </a:ext>
            </a:extLst>
          </p:cNvPr>
          <p:cNvPicPr>
            <a:picLocks noChangeAspect="1"/>
          </p:cNvPicPr>
          <p:nvPr/>
        </p:nvPicPr>
        <p:blipFill>
          <a:blip r:embed="rId5"/>
          <a:stretch>
            <a:fillRect/>
          </a:stretch>
        </p:blipFill>
        <p:spPr>
          <a:xfrm>
            <a:off x="2077224" y="296782"/>
            <a:ext cx="4967207" cy="4967207"/>
          </a:xfrm>
          <a:prstGeom prst="rect">
            <a:avLst/>
          </a:prstGeom>
        </p:spPr>
      </p:pic>
    </p:spTree>
    <p:extLst>
      <p:ext uri="{BB962C8B-B14F-4D97-AF65-F5344CB8AC3E}">
        <p14:creationId xmlns:p14="http://schemas.microsoft.com/office/powerpoint/2010/main" val="2562967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5F40-D6BA-5247-8EF6-B9A6D808720E}"/>
              </a:ext>
            </a:extLst>
          </p:cNvPr>
          <p:cNvSpPr>
            <a:spLocks noGrp="1"/>
          </p:cNvSpPr>
          <p:nvPr>
            <p:ph type="title"/>
          </p:nvPr>
        </p:nvSpPr>
        <p:spPr/>
        <p:txBody>
          <a:bodyPr/>
          <a:lstStyle/>
          <a:p>
            <a:r>
              <a:rPr lang="en-US" dirty="0"/>
              <a:t>Section 37</a:t>
            </a:r>
          </a:p>
        </p:txBody>
      </p:sp>
      <p:sp>
        <p:nvSpPr>
          <p:cNvPr id="3" name="Content Placeholder 2">
            <a:extLst>
              <a:ext uri="{FF2B5EF4-FFF2-40B4-BE49-F238E27FC236}">
                <a16:creationId xmlns:a16="http://schemas.microsoft.com/office/drawing/2014/main" id="{9390A4C4-9CDD-E44D-A8E6-0E620B944DFC}"/>
              </a:ext>
            </a:extLst>
          </p:cNvPr>
          <p:cNvSpPr>
            <a:spLocks noGrp="1"/>
          </p:cNvSpPr>
          <p:nvPr>
            <p:ph idx="1"/>
          </p:nvPr>
        </p:nvSpPr>
        <p:spPr>
          <a:xfrm>
            <a:off x="6400800" y="1413164"/>
            <a:ext cx="5151120" cy="4640164"/>
          </a:xfrm>
        </p:spPr>
        <p:txBody>
          <a:bodyPr>
            <a:normAutofit/>
          </a:bodyPr>
          <a:lstStyle/>
          <a:p>
            <a:pPr marL="0" indent="0">
              <a:buNone/>
            </a:pPr>
            <a:r>
              <a:rPr lang="en-US" sz="2400" dirty="0"/>
              <a:t>A union cannot act in a manner that is:</a:t>
            </a:r>
          </a:p>
          <a:p>
            <a:pPr marL="0" indent="0">
              <a:buNone/>
            </a:pPr>
            <a:endParaRPr lang="en-US" sz="2400" dirty="0"/>
          </a:p>
          <a:p>
            <a:r>
              <a:rPr lang="en-US" sz="2400" dirty="0"/>
              <a:t>Arbitrary</a:t>
            </a:r>
          </a:p>
          <a:p>
            <a:r>
              <a:rPr lang="en-US" sz="2400" dirty="0">
                <a:solidFill>
                  <a:srgbClr val="002E56"/>
                </a:solidFill>
              </a:rPr>
              <a:t>Discriminatory</a:t>
            </a:r>
          </a:p>
          <a:p>
            <a:r>
              <a:rPr lang="en-US" sz="2400" dirty="0"/>
              <a:t>In bad faith</a:t>
            </a:r>
          </a:p>
        </p:txBody>
      </p:sp>
    </p:spTree>
    <p:extLst>
      <p:ext uri="{BB962C8B-B14F-4D97-AF65-F5344CB8AC3E}">
        <p14:creationId xmlns:p14="http://schemas.microsoft.com/office/powerpoint/2010/main" val="3086849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5F40-D6BA-5247-8EF6-B9A6D808720E}"/>
              </a:ext>
            </a:extLst>
          </p:cNvPr>
          <p:cNvSpPr>
            <a:spLocks noGrp="1"/>
          </p:cNvSpPr>
          <p:nvPr>
            <p:ph type="title"/>
          </p:nvPr>
        </p:nvSpPr>
        <p:spPr>
          <a:xfrm>
            <a:off x="804672" y="2243828"/>
            <a:ext cx="4486656" cy="1758156"/>
          </a:xfrm>
        </p:spPr>
        <p:txBody>
          <a:bodyPr>
            <a:normAutofit/>
          </a:bodyPr>
          <a:lstStyle/>
          <a:p>
            <a:r>
              <a:rPr lang="en-US" dirty="0"/>
              <a:t>Does not apply outside of a collective agreement</a:t>
            </a:r>
          </a:p>
        </p:txBody>
      </p:sp>
      <p:sp>
        <p:nvSpPr>
          <p:cNvPr id="3" name="Content Placeholder 2">
            <a:extLst>
              <a:ext uri="{FF2B5EF4-FFF2-40B4-BE49-F238E27FC236}">
                <a16:creationId xmlns:a16="http://schemas.microsoft.com/office/drawing/2014/main" id="{9390A4C4-9CDD-E44D-A8E6-0E620B944DFC}"/>
              </a:ext>
            </a:extLst>
          </p:cNvPr>
          <p:cNvSpPr>
            <a:spLocks noGrp="1"/>
          </p:cNvSpPr>
          <p:nvPr>
            <p:ph idx="1"/>
          </p:nvPr>
        </p:nvSpPr>
        <p:spPr>
          <a:xfrm>
            <a:off x="6400800" y="1413164"/>
            <a:ext cx="5151120" cy="4640164"/>
          </a:xfrm>
        </p:spPr>
        <p:txBody>
          <a:bodyPr>
            <a:normAutofit/>
          </a:bodyPr>
          <a:lstStyle/>
          <a:p>
            <a:pPr marL="0" indent="0">
              <a:buNone/>
            </a:pPr>
            <a:endParaRPr lang="en-US" sz="2400" dirty="0"/>
          </a:p>
          <a:p>
            <a:r>
              <a:rPr lang="en-US" sz="2400" dirty="0"/>
              <a:t>WBIB claims</a:t>
            </a:r>
          </a:p>
          <a:p>
            <a:r>
              <a:rPr lang="en-US" sz="2400" dirty="0">
                <a:solidFill>
                  <a:srgbClr val="002E56"/>
                </a:solidFill>
              </a:rPr>
              <a:t>Agreements under special Acts</a:t>
            </a:r>
          </a:p>
          <a:p>
            <a:r>
              <a:rPr lang="en-US" sz="2400" dirty="0"/>
              <a:t>Internal Union politics</a:t>
            </a:r>
          </a:p>
          <a:p>
            <a:r>
              <a:rPr lang="en-US" sz="2400" dirty="0">
                <a:solidFill>
                  <a:srgbClr val="002E56"/>
                </a:solidFill>
              </a:rPr>
              <a:t>Taking grievances up on judicial review</a:t>
            </a:r>
          </a:p>
          <a:p>
            <a:r>
              <a:rPr lang="en-US" sz="2400" dirty="0"/>
              <a:t>Negotiation of Back-to-Work Protocols</a:t>
            </a:r>
          </a:p>
        </p:txBody>
      </p:sp>
    </p:spTree>
    <p:extLst>
      <p:ext uri="{BB962C8B-B14F-4D97-AF65-F5344CB8AC3E}">
        <p14:creationId xmlns:p14="http://schemas.microsoft.com/office/powerpoint/2010/main" val="3040312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5F40-D6BA-5247-8EF6-B9A6D808720E}"/>
              </a:ext>
            </a:extLst>
          </p:cNvPr>
          <p:cNvSpPr>
            <a:spLocks noGrp="1"/>
          </p:cNvSpPr>
          <p:nvPr>
            <p:ph type="title"/>
          </p:nvPr>
        </p:nvSpPr>
        <p:spPr>
          <a:xfrm>
            <a:off x="804672" y="2243828"/>
            <a:ext cx="4486656" cy="1758156"/>
          </a:xfrm>
        </p:spPr>
        <p:txBody>
          <a:bodyPr>
            <a:normAutofit/>
          </a:bodyPr>
          <a:lstStyle/>
          <a:p>
            <a:r>
              <a:rPr lang="en-US" dirty="0"/>
              <a:t>An arbitrary decision is…</a:t>
            </a:r>
          </a:p>
        </p:txBody>
      </p:sp>
      <p:sp>
        <p:nvSpPr>
          <p:cNvPr id="3" name="Content Placeholder 2">
            <a:extLst>
              <a:ext uri="{FF2B5EF4-FFF2-40B4-BE49-F238E27FC236}">
                <a16:creationId xmlns:a16="http://schemas.microsoft.com/office/drawing/2014/main" id="{9390A4C4-9CDD-E44D-A8E6-0E620B944DFC}"/>
              </a:ext>
            </a:extLst>
          </p:cNvPr>
          <p:cNvSpPr>
            <a:spLocks noGrp="1"/>
          </p:cNvSpPr>
          <p:nvPr>
            <p:ph idx="1"/>
          </p:nvPr>
        </p:nvSpPr>
        <p:spPr>
          <a:xfrm>
            <a:off x="6400800" y="1413164"/>
            <a:ext cx="5151120" cy="4640164"/>
          </a:xfrm>
        </p:spPr>
        <p:txBody>
          <a:bodyPr>
            <a:normAutofit/>
          </a:bodyPr>
          <a:lstStyle/>
          <a:p>
            <a:pPr marL="0" indent="0">
              <a:buNone/>
            </a:pPr>
            <a:endParaRPr lang="en-US" sz="2400" dirty="0"/>
          </a:p>
          <a:p>
            <a:r>
              <a:rPr lang="en-US" sz="2400" dirty="0"/>
              <a:t>A random decision</a:t>
            </a:r>
          </a:p>
          <a:p>
            <a:r>
              <a:rPr lang="en-US" sz="2400" dirty="0">
                <a:solidFill>
                  <a:srgbClr val="002E56"/>
                </a:solidFill>
              </a:rPr>
              <a:t>A decision not based on any general rule</a:t>
            </a:r>
          </a:p>
          <a:p>
            <a:r>
              <a:rPr lang="en-US" sz="2400" dirty="0"/>
              <a:t>A decision based on whim with little regard for the facts</a:t>
            </a:r>
          </a:p>
        </p:txBody>
      </p:sp>
    </p:spTree>
    <p:extLst>
      <p:ext uri="{BB962C8B-B14F-4D97-AF65-F5344CB8AC3E}">
        <p14:creationId xmlns:p14="http://schemas.microsoft.com/office/powerpoint/2010/main" val="768139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5F40-D6BA-5247-8EF6-B9A6D808720E}"/>
              </a:ext>
            </a:extLst>
          </p:cNvPr>
          <p:cNvSpPr>
            <a:spLocks noGrp="1"/>
          </p:cNvSpPr>
          <p:nvPr>
            <p:ph type="title"/>
          </p:nvPr>
        </p:nvSpPr>
        <p:spPr>
          <a:xfrm>
            <a:off x="804672" y="2243828"/>
            <a:ext cx="4486656" cy="1758156"/>
          </a:xfrm>
        </p:spPr>
        <p:txBody>
          <a:bodyPr>
            <a:normAutofit/>
          </a:bodyPr>
          <a:lstStyle/>
          <a:p>
            <a:r>
              <a:rPr lang="en-US" dirty="0"/>
              <a:t>A discriminatory manner is…</a:t>
            </a:r>
          </a:p>
        </p:txBody>
      </p:sp>
      <p:sp>
        <p:nvSpPr>
          <p:cNvPr id="3" name="Content Placeholder 2">
            <a:extLst>
              <a:ext uri="{FF2B5EF4-FFF2-40B4-BE49-F238E27FC236}">
                <a16:creationId xmlns:a16="http://schemas.microsoft.com/office/drawing/2014/main" id="{9390A4C4-9CDD-E44D-A8E6-0E620B944DFC}"/>
              </a:ext>
            </a:extLst>
          </p:cNvPr>
          <p:cNvSpPr>
            <a:spLocks noGrp="1"/>
          </p:cNvSpPr>
          <p:nvPr>
            <p:ph idx="1"/>
          </p:nvPr>
        </p:nvSpPr>
        <p:spPr>
          <a:xfrm>
            <a:off x="6400800" y="1413164"/>
            <a:ext cx="5151120" cy="4640164"/>
          </a:xfrm>
        </p:spPr>
        <p:txBody>
          <a:bodyPr>
            <a:normAutofit/>
          </a:bodyPr>
          <a:lstStyle/>
          <a:p>
            <a:pPr marL="0" indent="0">
              <a:buNone/>
            </a:pPr>
            <a:endParaRPr lang="en-US" sz="2400" dirty="0"/>
          </a:p>
          <a:p>
            <a:r>
              <a:rPr lang="en-US" sz="2400" dirty="0"/>
              <a:t>A decision that singles a person out and treats them unfairly on the basis of an irrelevant characteristic or ground</a:t>
            </a:r>
          </a:p>
          <a:p>
            <a:r>
              <a:rPr lang="en-US" sz="2400" dirty="0">
                <a:solidFill>
                  <a:srgbClr val="002E56"/>
                </a:solidFill>
              </a:rPr>
              <a:t>A decision based upon invidious distinction without </a:t>
            </a:r>
            <a:r>
              <a:rPr lang="en-US" sz="2400" dirty="0" err="1">
                <a:solidFill>
                  <a:srgbClr val="002E56"/>
                </a:solidFill>
              </a:rPr>
              <a:t>labour</a:t>
            </a:r>
            <a:r>
              <a:rPr lang="en-US" sz="2400" dirty="0">
                <a:solidFill>
                  <a:srgbClr val="002E56"/>
                </a:solidFill>
              </a:rPr>
              <a:t> relations rationale</a:t>
            </a:r>
          </a:p>
        </p:txBody>
      </p:sp>
    </p:spTree>
    <p:extLst>
      <p:ext uri="{BB962C8B-B14F-4D97-AF65-F5344CB8AC3E}">
        <p14:creationId xmlns:p14="http://schemas.microsoft.com/office/powerpoint/2010/main" val="1074958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5F40-D6BA-5247-8EF6-B9A6D808720E}"/>
              </a:ext>
            </a:extLst>
          </p:cNvPr>
          <p:cNvSpPr>
            <a:spLocks noGrp="1"/>
          </p:cNvSpPr>
          <p:nvPr>
            <p:ph type="title"/>
          </p:nvPr>
        </p:nvSpPr>
        <p:spPr>
          <a:xfrm>
            <a:off x="804672" y="2243828"/>
            <a:ext cx="4486656" cy="1758156"/>
          </a:xfrm>
        </p:spPr>
        <p:txBody>
          <a:bodyPr>
            <a:normAutofit/>
          </a:bodyPr>
          <a:lstStyle/>
          <a:p>
            <a:r>
              <a:rPr lang="en-US" dirty="0"/>
              <a:t>Bad faith is…</a:t>
            </a:r>
          </a:p>
        </p:txBody>
      </p:sp>
      <p:sp>
        <p:nvSpPr>
          <p:cNvPr id="3" name="Content Placeholder 2">
            <a:extLst>
              <a:ext uri="{FF2B5EF4-FFF2-40B4-BE49-F238E27FC236}">
                <a16:creationId xmlns:a16="http://schemas.microsoft.com/office/drawing/2014/main" id="{9390A4C4-9CDD-E44D-A8E6-0E620B944DFC}"/>
              </a:ext>
            </a:extLst>
          </p:cNvPr>
          <p:cNvSpPr>
            <a:spLocks noGrp="1"/>
          </p:cNvSpPr>
          <p:nvPr>
            <p:ph idx="1"/>
          </p:nvPr>
        </p:nvSpPr>
        <p:spPr>
          <a:xfrm>
            <a:off x="6400800" y="1413164"/>
            <a:ext cx="5151120" cy="4640164"/>
          </a:xfrm>
        </p:spPr>
        <p:txBody>
          <a:bodyPr>
            <a:normAutofit/>
          </a:bodyPr>
          <a:lstStyle/>
          <a:p>
            <a:pPr marL="0" indent="0">
              <a:buNone/>
            </a:pPr>
            <a:endParaRPr lang="en-US" sz="2400" dirty="0"/>
          </a:p>
          <a:p>
            <a:r>
              <a:rPr lang="en-US" sz="2400" dirty="0"/>
              <a:t>Akin to acting with malice, ill will or dishonesty</a:t>
            </a:r>
          </a:p>
          <a:p>
            <a:r>
              <a:rPr lang="en-US" sz="2400" dirty="0">
                <a:solidFill>
                  <a:srgbClr val="002E56"/>
                </a:solidFill>
              </a:rPr>
              <a:t>Serious negligence</a:t>
            </a:r>
          </a:p>
          <a:p>
            <a:r>
              <a:rPr lang="en-US" sz="2400" dirty="0"/>
              <a:t>A total lack of representation</a:t>
            </a:r>
          </a:p>
        </p:txBody>
      </p:sp>
    </p:spTree>
    <p:extLst>
      <p:ext uri="{BB962C8B-B14F-4D97-AF65-F5344CB8AC3E}">
        <p14:creationId xmlns:p14="http://schemas.microsoft.com/office/powerpoint/2010/main" val="2286162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382B91-C7ED-AE4B-BC1F-DAC2961AE8F6}"/>
              </a:ext>
            </a:extLst>
          </p:cNvPr>
          <p:cNvSpPr txBox="1"/>
          <p:nvPr/>
        </p:nvSpPr>
        <p:spPr>
          <a:xfrm>
            <a:off x="1391219" y="1413165"/>
            <a:ext cx="9409561" cy="4708981"/>
          </a:xfrm>
          <a:prstGeom prst="rect">
            <a:avLst/>
          </a:prstGeom>
          <a:noFill/>
        </p:spPr>
        <p:txBody>
          <a:bodyPr wrap="square" rtlCol="0">
            <a:spAutoFit/>
          </a:bodyPr>
          <a:lstStyle/>
          <a:p>
            <a:r>
              <a:rPr lang="en-US" sz="2000" dirty="0"/>
              <a:t>I was walking over by track #11, and at the piggyback ramp there were two Trainmasters, Jim and Geoff.  Jim was operating the locomotive, and Geoff was giving signals spotting the special car.  </a:t>
            </a:r>
          </a:p>
          <a:p>
            <a:endParaRPr lang="en-US" sz="2000" dirty="0"/>
          </a:p>
          <a:p>
            <a:r>
              <a:rPr lang="en-US" sz="2000" dirty="0"/>
              <a:t>I yelled over at Geoff that he wasn’t supposed to be doing bargaining unit work.  He said “The yard crew is busy doing other work and the car has to be unloaded by 3 p.m., so mind your own business!”.  I yelled at him that he was always causing these kinds of problems, and that the yard crew would be back at 2:30 p.m.  I told him the loaded car had been sitting around for four days, and I pointed at the other yard engine moving in our direction over Geoff’s head.  </a:t>
            </a:r>
          </a:p>
          <a:p>
            <a:endParaRPr lang="en-US" sz="2000" dirty="0"/>
          </a:p>
          <a:p>
            <a:r>
              <a:rPr lang="en-US" sz="2000" dirty="0"/>
              <a:t>Jim, who had climbed off the locomotive, pushed me and said “Don’t you try to hit him!”. I didn’t say anything, and they went to see the Superintendent. Now I’m faced with a formal investigation for taking a swing at a supervisor.</a:t>
            </a:r>
            <a:endParaRPr lang="en-CA" sz="2000" dirty="0"/>
          </a:p>
          <a:p>
            <a:endParaRPr lang="en-CA" sz="2000" dirty="0"/>
          </a:p>
        </p:txBody>
      </p:sp>
      <p:sp>
        <p:nvSpPr>
          <p:cNvPr id="3" name="Title 2">
            <a:extLst>
              <a:ext uri="{FF2B5EF4-FFF2-40B4-BE49-F238E27FC236}">
                <a16:creationId xmlns:a16="http://schemas.microsoft.com/office/drawing/2014/main" id="{4E49C705-881C-A243-B6E7-B0E66BD071AA}"/>
              </a:ext>
            </a:extLst>
          </p:cNvPr>
          <p:cNvSpPr>
            <a:spLocks noGrp="1"/>
          </p:cNvSpPr>
          <p:nvPr>
            <p:ph type="title"/>
          </p:nvPr>
        </p:nvSpPr>
        <p:spPr>
          <a:xfrm>
            <a:off x="2231136" y="418495"/>
            <a:ext cx="7729728" cy="745287"/>
          </a:xfrm>
        </p:spPr>
        <p:txBody>
          <a:bodyPr>
            <a:normAutofit fontScale="90000"/>
          </a:bodyPr>
          <a:lstStyle/>
          <a:p>
            <a:r>
              <a:rPr lang="en-CA" b="1" dirty="0"/>
              <a:t>A grievor’s story</a:t>
            </a:r>
            <a:endParaRPr lang="en-US" dirty="0"/>
          </a:p>
        </p:txBody>
      </p:sp>
      <p:pic>
        <p:nvPicPr>
          <p:cNvPr id="4" name="Picture 3">
            <a:extLst>
              <a:ext uri="{FF2B5EF4-FFF2-40B4-BE49-F238E27FC236}">
                <a16:creationId xmlns:a16="http://schemas.microsoft.com/office/drawing/2014/main" id="{28956B7D-1AC6-2940-92AD-B4C4C029CD98}"/>
              </a:ext>
            </a:extLst>
          </p:cNvPr>
          <p:cNvPicPr>
            <a:picLocks noChangeAspect="1"/>
          </p:cNvPicPr>
          <p:nvPr/>
        </p:nvPicPr>
        <p:blipFill>
          <a:blip r:embed="rId3"/>
          <a:stretch>
            <a:fillRect/>
          </a:stretch>
        </p:blipFill>
        <p:spPr>
          <a:xfrm>
            <a:off x="9679551" y="91921"/>
            <a:ext cx="1121229" cy="1398433"/>
          </a:xfrm>
          <a:prstGeom prst="rect">
            <a:avLst/>
          </a:prstGeom>
        </p:spPr>
      </p:pic>
    </p:spTree>
    <p:extLst>
      <p:ext uri="{BB962C8B-B14F-4D97-AF65-F5344CB8AC3E}">
        <p14:creationId xmlns:p14="http://schemas.microsoft.com/office/powerpoint/2010/main" val="2594497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train&#10;&#10;Description automatically generated">
            <a:extLst>
              <a:ext uri="{FF2B5EF4-FFF2-40B4-BE49-F238E27FC236}">
                <a16:creationId xmlns:a16="http://schemas.microsoft.com/office/drawing/2014/main" id="{EE5A8399-F9E6-EF42-AEDA-56BDAA9CEC5F}"/>
              </a:ext>
            </a:extLst>
          </p:cNvPr>
          <p:cNvPicPr>
            <a:picLocks noChangeAspect="1"/>
          </p:cNvPicPr>
          <p:nvPr/>
        </p:nvPicPr>
        <p:blipFill>
          <a:blip r:embed="rId3"/>
          <a:stretch>
            <a:fillRect/>
          </a:stretch>
        </p:blipFill>
        <p:spPr>
          <a:xfrm>
            <a:off x="0" y="419279"/>
            <a:ext cx="12192000" cy="6019440"/>
          </a:xfrm>
          <a:prstGeom prst="rect">
            <a:avLst/>
          </a:prstGeom>
        </p:spPr>
      </p:pic>
      <p:sp>
        <p:nvSpPr>
          <p:cNvPr id="4" name="TextBox 3">
            <a:extLst>
              <a:ext uri="{FF2B5EF4-FFF2-40B4-BE49-F238E27FC236}">
                <a16:creationId xmlns:a16="http://schemas.microsoft.com/office/drawing/2014/main" id="{DC8AD504-6606-EF50-B881-FBC67AFBB7A5}"/>
              </a:ext>
            </a:extLst>
          </p:cNvPr>
          <p:cNvSpPr txBox="1"/>
          <p:nvPr/>
        </p:nvSpPr>
        <p:spPr>
          <a:xfrm>
            <a:off x="1047402" y="5852161"/>
            <a:ext cx="5902037" cy="523220"/>
          </a:xfrm>
          <a:prstGeom prst="rect">
            <a:avLst/>
          </a:prstGeom>
          <a:noFill/>
        </p:spPr>
        <p:txBody>
          <a:bodyPr wrap="square" rtlCol="0">
            <a:spAutoFit/>
          </a:bodyPr>
          <a:lstStyle/>
          <a:p>
            <a:r>
              <a:rPr lang="en-US" sz="2800" b="1" dirty="0"/>
              <a:t>www.teamstersrail.ca</a:t>
            </a:r>
          </a:p>
        </p:txBody>
      </p:sp>
    </p:spTree>
    <p:extLst>
      <p:ext uri="{BB962C8B-B14F-4D97-AF65-F5344CB8AC3E}">
        <p14:creationId xmlns:p14="http://schemas.microsoft.com/office/powerpoint/2010/main" val="1293730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5" name="Picture 14" descr="Close-up of train wheels">
            <a:extLst>
              <a:ext uri="{FF2B5EF4-FFF2-40B4-BE49-F238E27FC236}">
                <a16:creationId xmlns:a16="http://schemas.microsoft.com/office/drawing/2014/main" id="{47106919-421F-144B-B122-B0A36A8E1CB9}"/>
              </a:ext>
            </a:extLst>
          </p:cNvPr>
          <p:cNvPicPr>
            <a:picLocks noChangeAspect="1"/>
          </p:cNvPicPr>
          <p:nvPr/>
        </p:nvPicPr>
        <p:blipFill rotWithShape="1">
          <a:blip r:embed="rId3">
            <a:duotone>
              <a:schemeClr val="accent2">
                <a:shade val="45000"/>
                <a:satMod val="135000"/>
              </a:schemeClr>
              <a:prstClr val="white"/>
            </a:duotone>
            <a:alphaModFix amt="50000"/>
          </a:blip>
          <a:srcRect t="11910" b="3820"/>
          <a:stretch/>
        </p:blipFill>
        <p:spPr>
          <a:xfrm>
            <a:off x="20" y="10"/>
            <a:ext cx="12191980" cy="6857990"/>
          </a:xfrm>
          <a:prstGeom prst="rect">
            <a:avLst/>
          </a:prstGeom>
        </p:spPr>
      </p:pic>
      <p:sp>
        <p:nvSpPr>
          <p:cNvPr id="2" name="Title 1">
            <a:extLst>
              <a:ext uri="{FF2B5EF4-FFF2-40B4-BE49-F238E27FC236}">
                <a16:creationId xmlns:a16="http://schemas.microsoft.com/office/drawing/2014/main" id="{A9BB1EA7-5256-CD4E-A5E2-1563198F3340}"/>
              </a:ext>
            </a:extLst>
          </p:cNvPr>
          <p:cNvSpPr>
            <a:spLocks noGrp="1"/>
          </p:cNvSpPr>
          <p:nvPr>
            <p:ph type="title"/>
          </p:nvPr>
        </p:nvSpPr>
        <p:spPr>
          <a:xfrm>
            <a:off x="1600200" y="2386744"/>
            <a:ext cx="8991600" cy="1645920"/>
          </a:xfrm>
        </p:spPr>
        <p:txBody>
          <a:bodyPr vert="horz" lIns="274320" tIns="182880" rIns="274320" bIns="182880" rtlCol="0" anchor="ctr" anchorCtr="1">
            <a:normAutofit/>
          </a:bodyPr>
          <a:lstStyle/>
          <a:p>
            <a:r>
              <a:rPr lang="en-US" sz="3800" dirty="0"/>
              <a:t>LISTENING</a:t>
            </a:r>
          </a:p>
        </p:txBody>
      </p:sp>
    </p:spTree>
    <p:extLst>
      <p:ext uri="{BB962C8B-B14F-4D97-AF65-F5344CB8AC3E}">
        <p14:creationId xmlns:p14="http://schemas.microsoft.com/office/powerpoint/2010/main" val="133086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pic>
        <p:nvPicPr>
          <p:cNvPr id="3" name="Picture 2" descr="A picture containing text, clapperboard&#10;&#10;Description automatically generated">
            <a:extLst>
              <a:ext uri="{FF2B5EF4-FFF2-40B4-BE49-F238E27FC236}">
                <a16:creationId xmlns:a16="http://schemas.microsoft.com/office/drawing/2014/main" id="{9A012207-2270-774F-A911-614D13403F2D}"/>
              </a:ext>
            </a:extLst>
          </p:cNvPr>
          <p:cNvPicPr/>
          <p:nvPr/>
        </p:nvPicPr>
        <p:blipFill>
          <a:blip r:embed="rId4">
            <a:extLst>
              <a:ext uri="{28A0092B-C50C-407E-A947-70E740481C1C}">
                <a14:useLocalDpi xmlns:a14="http://schemas.microsoft.com/office/drawing/2010/main" val="0"/>
              </a:ext>
            </a:extLst>
          </a:blip>
          <a:stretch>
            <a:fillRect/>
          </a:stretch>
        </p:blipFill>
        <p:spPr>
          <a:xfrm>
            <a:off x="259044" y="287446"/>
            <a:ext cx="2143193" cy="2117005"/>
          </a:xfrm>
          <a:prstGeom prst="rect">
            <a:avLst/>
          </a:prstGeom>
        </p:spPr>
      </p:pic>
      <p:sp>
        <p:nvSpPr>
          <p:cNvPr id="2" name="TextBox 1">
            <a:extLst>
              <a:ext uri="{FF2B5EF4-FFF2-40B4-BE49-F238E27FC236}">
                <a16:creationId xmlns:a16="http://schemas.microsoft.com/office/drawing/2014/main" id="{44E06309-08C0-6340-8428-7E3F5EAE3D49}"/>
              </a:ext>
            </a:extLst>
          </p:cNvPr>
          <p:cNvSpPr txBox="1"/>
          <p:nvPr/>
        </p:nvSpPr>
        <p:spPr>
          <a:xfrm>
            <a:off x="709904" y="5125974"/>
            <a:ext cx="11054693" cy="830997"/>
          </a:xfrm>
          <a:prstGeom prst="rect">
            <a:avLst/>
          </a:prstGeom>
          <a:noFill/>
        </p:spPr>
        <p:txBody>
          <a:bodyPr wrap="none" rtlCol="0">
            <a:spAutoFit/>
          </a:bodyPr>
          <a:lstStyle/>
          <a:p>
            <a:r>
              <a:rPr lang="en-US" sz="4800" b="1" dirty="0"/>
              <a:t>10 Rules for Effective Communication</a:t>
            </a:r>
          </a:p>
        </p:txBody>
      </p:sp>
      <p:pic>
        <p:nvPicPr>
          <p:cNvPr id="6" name="Picture 5" descr="Qr code&#10;&#10;Description automatically generated">
            <a:extLst>
              <a:ext uri="{FF2B5EF4-FFF2-40B4-BE49-F238E27FC236}">
                <a16:creationId xmlns:a16="http://schemas.microsoft.com/office/drawing/2014/main" id="{94AC1A82-FD15-5C4B-9C4D-8A27B7F1542E}"/>
              </a:ext>
            </a:extLst>
          </p:cNvPr>
          <p:cNvPicPr>
            <a:picLocks noChangeAspect="1"/>
          </p:cNvPicPr>
          <p:nvPr/>
        </p:nvPicPr>
        <p:blipFill>
          <a:blip r:embed="rId5"/>
          <a:stretch>
            <a:fillRect/>
          </a:stretch>
        </p:blipFill>
        <p:spPr>
          <a:xfrm>
            <a:off x="2867186" y="879256"/>
            <a:ext cx="4045509" cy="4045509"/>
          </a:xfrm>
          <a:prstGeom prst="rect">
            <a:avLst/>
          </a:prstGeom>
        </p:spPr>
      </p:pic>
    </p:spTree>
    <p:extLst>
      <p:ext uri="{BB962C8B-B14F-4D97-AF65-F5344CB8AC3E}">
        <p14:creationId xmlns:p14="http://schemas.microsoft.com/office/powerpoint/2010/main" val="2451531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64BC1E-72A7-6A4B-9043-C37082FD4B20}"/>
              </a:ext>
            </a:extLst>
          </p:cNvPr>
          <p:cNvSpPr>
            <a:spLocks noGrp="1"/>
          </p:cNvSpPr>
          <p:nvPr>
            <p:ph type="title"/>
          </p:nvPr>
        </p:nvSpPr>
        <p:spPr>
          <a:xfrm>
            <a:off x="643467" y="2681103"/>
            <a:ext cx="3363974" cy="1495794"/>
          </a:xfrm>
          <a:noFill/>
          <a:ln>
            <a:solidFill>
              <a:schemeClr val="bg1"/>
            </a:solidFill>
          </a:ln>
        </p:spPr>
        <p:txBody>
          <a:bodyPr vert="horz" wrap="square" lIns="182880" tIns="182880" rIns="182880" bIns="182880" rtlCol="0" anchor="ctr">
            <a:normAutofit/>
          </a:bodyPr>
          <a:lstStyle/>
          <a:p>
            <a:r>
              <a:rPr lang="en-US" sz="2800">
                <a:solidFill>
                  <a:schemeClr val="bg1"/>
                </a:solidFill>
              </a:rPr>
              <a:t>Active listening</a:t>
            </a:r>
          </a:p>
        </p:txBody>
      </p:sp>
      <p:graphicFrame>
        <p:nvGraphicFramePr>
          <p:cNvPr id="5" name="Content Placeholder 2">
            <a:extLst>
              <a:ext uri="{FF2B5EF4-FFF2-40B4-BE49-F238E27FC236}">
                <a16:creationId xmlns:a16="http://schemas.microsoft.com/office/drawing/2014/main" id="{8D40EA8E-D641-4F89-A8F4-C7B55C70EB6E}"/>
              </a:ext>
            </a:extLst>
          </p:cNvPr>
          <p:cNvGraphicFramePr>
            <a:graphicFrameLocks noGrp="1"/>
          </p:cNvGraphicFramePr>
          <p:nvPr>
            <p:ph idx="1"/>
            <p:extLst>
              <p:ext uri="{D42A27DB-BD31-4B8C-83A1-F6EECF244321}">
                <p14:modId xmlns:p14="http://schemas.microsoft.com/office/powerpoint/2010/main" val="315877421"/>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3FCE0E06-1834-EE4A-A251-B90F8DEC8053}"/>
              </a:ext>
            </a:extLst>
          </p:cNvPr>
          <p:cNvPicPr>
            <a:picLocks noChangeAspect="1"/>
          </p:cNvPicPr>
          <p:nvPr/>
        </p:nvPicPr>
        <p:blipFill>
          <a:blip r:embed="rId8"/>
          <a:stretch>
            <a:fillRect/>
          </a:stretch>
        </p:blipFill>
        <p:spPr>
          <a:xfrm>
            <a:off x="1582855" y="414359"/>
            <a:ext cx="1485197" cy="1852386"/>
          </a:xfrm>
          <a:prstGeom prst="rect">
            <a:avLst/>
          </a:prstGeom>
        </p:spPr>
      </p:pic>
    </p:spTree>
    <p:extLst>
      <p:ext uri="{BB962C8B-B14F-4D97-AF65-F5344CB8AC3E}">
        <p14:creationId xmlns:p14="http://schemas.microsoft.com/office/powerpoint/2010/main" val="3225000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64BC1E-72A7-6A4B-9043-C37082FD4B20}"/>
              </a:ext>
            </a:extLst>
          </p:cNvPr>
          <p:cNvSpPr>
            <a:spLocks noGrp="1"/>
          </p:cNvSpPr>
          <p:nvPr>
            <p:ph type="title"/>
          </p:nvPr>
        </p:nvSpPr>
        <p:spPr>
          <a:xfrm>
            <a:off x="643467" y="2681103"/>
            <a:ext cx="3363974" cy="1495794"/>
          </a:xfrm>
          <a:noFill/>
          <a:ln>
            <a:solidFill>
              <a:schemeClr val="bg1"/>
            </a:solidFill>
          </a:ln>
        </p:spPr>
        <p:txBody>
          <a:bodyPr vert="horz" wrap="square" lIns="182880" tIns="182880" rIns="182880" bIns="182880" rtlCol="0" anchor="ctr">
            <a:normAutofit/>
          </a:bodyPr>
          <a:lstStyle/>
          <a:p>
            <a:r>
              <a:rPr lang="en-US" sz="2800" dirty="0">
                <a:solidFill>
                  <a:schemeClr val="bg1"/>
                </a:solidFill>
              </a:rPr>
              <a:t>Speaking with members</a:t>
            </a:r>
          </a:p>
        </p:txBody>
      </p:sp>
      <p:graphicFrame>
        <p:nvGraphicFramePr>
          <p:cNvPr id="5" name="Content Placeholder 2">
            <a:extLst>
              <a:ext uri="{FF2B5EF4-FFF2-40B4-BE49-F238E27FC236}">
                <a16:creationId xmlns:a16="http://schemas.microsoft.com/office/drawing/2014/main" id="{8D40EA8E-D641-4F89-A8F4-C7B55C70EB6E}"/>
              </a:ext>
            </a:extLst>
          </p:cNvPr>
          <p:cNvGraphicFramePr>
            <a:graphicFrameLocks noGrp="1"/>
          </p:cNvGraphicFramePr>
          <p:nvPr>
            <p:ph idx="1"/>
            <p:extLst>
              <p:ext uri="{D42A27DB-BD31-4B8C-83A1-F6EECF244321}">
                <p14:modId xmlns:p14="http://schemas.microsoft.com/office/powerpoint/2010/main" val="2426243207"/>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C8F12F24-64D1-7947-B6CF-6DDB41EBD321}"/>
              </a:ext>
            </a:extLst>
          </p:cNvPr>
          <p:cNvPicPr>
            <a:picLocks noChangeAspect="1"/>
          </p:cNvPicPr>
          <p:nvPr/>
        </p:nvPicPr>
        <p:blipFill>
          <a:blip r:embed="rId8"/>
          <a:stretch>
            <a:fillRect/>
          </a:stretch>
        </p:blipFill>
        <p:spPr>
          <a:xfrm>
            <a:off x="1582855" y="414359"/>
            <a:ext cx="1485197" cy="1852386"/>
          </a:xfrm>
          <a:prstGeom prst="rect">
            <a:avLst/>
          </a:prstGeom>
        </p:spPr>
      </p:pic>
    </p:spTree>
    <p:extLst>
      <p:ext uri="{BB962C8B-B14F-4D97-AF65-F5344CB8AC3E}">
        <p14:creationId xmlns:p14="http://schemas.microsoft.com/office/powerpoint/2010/main" val="2814225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3E945F16-D368-7C4C-BAF6-5A6AAA6ED903}"/>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2130290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668" y="640080"/>
            <a:ext cx="10915252" cy="5263134"/>
          </a:xfrm>
          <a:prstGeom prst="rect">
            <a:avLst/>
          </a:prstGeom>
          <a:noFill/>
          <a:ln w="317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2767"/>
            <a:ext cx="10585166" cy="4937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45CD797-FC3F-584C-90B8-264361B5729E}"/>
              </a:ext>
            </a:extLst>
          </p:cNvPr>
          <p:cNvSpPr>
            <a:spLocks noGrp="1"/>
          </p:cNvSpPr>
          <p:nvPr>
            <p:ph type="title"/>
          </p:nvPr>
        </p:nvSpPr>
        <p:spPr>
          <a:xfrm>
            <a:off x="1120624" y="1122807"/>
            <a:ext cx="9954443" cy="4297680"/>
          </a:xfrm>
          <a:noFill/>
          <a:ln>
            <a:noFill/>
          </a:ln>
        </p:spPr>
        <p:txBody>
          <a:bodyPr vert="horz" lIns="274320" tIns="182880" rIns="274320" bIns="182880" rtlCol="0" anchorCtr="1">
            <a:noAutofit/>
          </a:bodyPr>
          <a:lstStyle/>
          <a:p>
            <a:r>
              <a:rPr lang="en-US" sz="3200" i="1" cap="none" dirty="0">
                <a:solidFill>
                  <a:schemeClr val="bg1"/>
                </a:solidFill>
                <a:latin typeface="Avenir Book" panose="02000503020000020003" pitchFamily="2" charset="0"/>
              </a:rPr>
              <a:t>As a division officer it is mandatory to learn how to handle a dispute, and determine whether it is a complaint or a grievance.</a:t>
            </a:r>
            <a:endParaRPr lang="en-CA" sz="3200" cap="none" dirty="0">
              <a:solidFill>
                <a:schemeClr val="bg1"/>
              </a:solidFill>
              <a:latin typeface="Avenir Book" panose="02000503020000020003" pitchFamily="2" charset="0"/>
            </a:endParaRPr>
          </a:p>
        </p:txBody>
      </p:sp>
      <p:pic>
        <p:nvPicPr>
          <p:cNvPr id="6" name="Picture 5">
            <a:extLst>
              <a:ext uri="{FF2B5EF4-FFF2-40B4-BE49-F238E27FC236}">
                <a16:creationId xmlns:a16="http://schemas.microsoft.com/office/drawing/2014/main" id="{E31B2391-419E-D144-94EB-071A06ECD254}"/>
              </a:ext>
            </a:extLst>
          </p:cNvPr>
          <p:cNvPicPr>
            <a:picLocks noChangeAspect="1"/>
          </p:cNvPicPr>
          <p:nvPr/>
        </p:nvPicPr>
        <p:blipFill>
          <a:blip r:embed="rId3"/>
          <a:stretch>
            <a:fillRect/>
          </a:stretch>
        </p:blipFill>
        <p:spPr>
          <a:xfrm>
            <a:off x="10328777" y="4654314"/>
            <a:ext cx="1485197" cy="1852386"/>
          </a:xfrm>
          <a:prstGeom prst="rect">
            <a:avLst/>
          </a:prstGeom>
        </p:spPr>
      </p:pic>
    </p:spTree>
    <p:extLst>
      <p:ext uri="{BB962C8B-B14F-4D97-AF65-F5344CB8AC3E}">
        <p14:creationId xmlns:p14="http://schemas.microsoft.com/office/powerpoint/2010/main" val="196618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with medium confidence">
            <a:extLst>
              <a:ext uri="{FF2B5EF4-FFF2-40B4-BE49-F238E27FC236}">
                <a16:creationId xmlns:a16="http://schemas.microsoft.com/office/drawing/2014/main" id="{590DF5EF-9E5D-AB4F-A356-4E602C41C6D4}"/>
              </a:ext>
            </a:extLst>
          </p:cNvPr>
          <p:cNvPicPr>
            <a:picLocks noChangeAspect="1"/>
          </p:cNvPicPr>
          <p:nvPr/>
        </p:nvPicPr>
        <p:blipFill>
          <a:blip r:embed="rId3"/>
          <a:stretch>
            <a:fillRect/>
          </a:stretch>
        </p:blipFill>
        <p:spPr>
          <a:xfrm>
            <a:off x="6204561" y="438867"/>
            <a:ext cx="4671081" cy="5748177"/>
          </a:xfrm>
          <a:prstGeom prst="rect">
            <a:avLst/>
          </a:prstGeom>
        </p:spPr>
      </p:pic>
      <p:sp>
        <p:nvSpPr>
          <p:cNvPr id="2" name="Title 1">
            <a:extLst>
              <a:ext uri="{FF2B5EF4-FFF2-40B4-BE49-F238E27FC236}">
                <a16:creationId xmlns:a16="http://schemas.microsoft.com/office/drawing/2014/main" id="{8776D70A-5BE1-9645-A98D-EF8A9DC1BF4F}"/>
              </a:ext>
            </a:extLst>
          </p:cNvPr>
          <p:cNvSpPr>
            <a:spLocks noGrp="1"/>
          </p:cNvSpPr>
          <p:nvPr>
            <p:ph type="title"/>
          </p:nvPr>
        </p:nvSpPr>
        <p:spPr/>
        <p:txBody>
          <a:bodyPr/>
          <a:lstStyle/>
          <a:p>
            <a:r>
              <a:rPr lang="en-US" dirty="0"/>
              <a:t>Find your worksheet</a:t>
            </a:r>
          </a:p>
        </p:txBody>
      </p:sp>
      <p:sp>
        <p:nvSpPr>
          <p:cNvPr id="4" name="Text Placeholder 3">
            <a:extLst>
              <a:ext uri="{FF2B5EF4-FFF2-40B4-BE49-F238E27FC236}">
                <a16:creationId xmlns:a16="http://schemas.microsoft.com/office/drawing/2014/main" id="{F7EBD691-C974-A143-B99D-069FC7F46084}"/>
              </a:ext>
            </a:extLst>
          </p:cNvPr>
          <p:cNvSpPr>
            <a:spLocks noGrp="1"/>
          </p:cNvSpPr>
          <p:nvPr>
            <p:ph type="body" sz="half" idx="2"/>
          </p:nvPr>
        </p:nvSpPr>
        <p:spPr/>
        <p:txBody>
          <a:bodyPr/>
          <a:lstStyle/>
          <a:p>
            <a:r>
              <a:rPr lang="en-US" dirty="0"/>
              <a:t>Complete the worksheet on your own and be prepared to share your answers with others in a few minutes.</a:t>
            </a:r>
          </a:p>
          <a:p>
            <a:endParaRPr lang="en-US" dirty="0"/>
          </a:p>
          <a:p>
            <a:r>
              <a:rPr lang="en-US" dirty="0"/>
              <a:t>Turn your camera OFF now, and then back ON once you are done your worksheet, so that I know you are ready to proceed</a:t>
            </a:r>
          </a:p>
        </p:txBody>
      </p:sp>
      <p:pic>
        <p:nvPicPr>
          <p:cNvPr id="7" name="Picture 6" descr="A red and white syringe&#10;&#10;Description automatically generated with low confidence">
            <a:extLst>
              <a:ext uri="{FF2B5EF4-FFF2-40B4-BE49-F238E27FC236}">
                <a16:creationId xmlns:a16="http://schemas.microsoft.com/office/drawing/2014/main" id="{8A56F226-43FC-8F42-BA5B-E8B49E775B60}"/>
              </a:ext>
            </a:extLst>
          </p:cNvPr>
          <p:cNvPicPr/>
          <p:nvPr/>
        </p:nvPicPr>
        <p:blipFill>
          <a:blip r:embed="rId4">
            <a:extLst>
              <a:ext uri="{28A0092B-C50C-407E-A947-70E740481C1C}">
                <a14:useLocalDpi xmlns:a14="http://schemas.microsoft.com/office/drawing/2010/main" val="0"/>
              </a:ext>
            </a:extLst>
          </a:blip>
          <a:stretch>
            <a:fillRect/>
          </a:stretch>
        </p:blipFill>
        <p:spPr>
          <a:xfrm>
            <a:off x="11064241" y="2077775"/>
            <a:ext cx="901382" cy="1042615"/>
          </a:xfrm>
          <a:prstGeom prst="rect">
            <a:avLst/>
          </a:prstGeom>
        </p:spPr>
      </p:pic>
      <p:pic>
        <p:nvPicPr>
          <p:cNvPr id="8" name="Picture 7" descr="A picture containing dark, automaton&#10;&#10;Description automatically generated">
            <a:extLst>
              <a:ext uri="{FF2B5EF4-FFF2-40B4-BE49-F238E27FC236}">
                <a16:creationId xmlns:a16="http://schemas.microsoft.com/office/drawing/2014/main" id="{01960A87-BD83-6248-AEED-C91F30513A1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128884" y="3549918"/>
            <a:ext cx="704215" cy="939165"/>
          </a:xfrm>
          <a:prstGeom prst="rect">
            <a:avLst/>
          </a:prstGeom>
          <a:noFill/>
          <a:ln>
            <a:noFill/>
          </a:ln>
        </p:spPr>
      </p:pic>
    </p:spTree>
    <p:extLst>
      <p:ext uri="{BB962C8B-B14F-4D97-AF65-F5344CB8AC3E}">
        <p14:creationId xmlns:p14="http://schemas.microsoft.com/office/powerpoint/2010/main" val="1649735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91AD2593-F8B1-0543-8790-F33B1C865C92}"/>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101298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3" name="Rectangle 14">
            <a:extLst>
              <a:ext uri="{FF2B5EF4-FFF2-40B4-BE49-F238E27FC236}">
                <a16:creationId xmlns:a16="http://schemas.microsoft.com/office/drawing/2014/main" id="{0FD3DFA7-E77F-42CA-899F-22282996C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6">
            <a:extLst>
              <a:ext uri="{FF2B5EF4-FFF2-40B4-BE49-F238E27FC236}">
                <a16:creationId xmlns:a16="http://schemas.microsoft.com/office/drawing/2014/main" id="{30E5FFF7-47E2-41AF-9D24-9148B69DB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041" y="806357"/>
            <a:ext cx="624535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8">
            <a:extLst>
              <a:ext uri="{FF2B5EF4-FFF2-40B4-BE49-F238E27FC236}">
                <a16:creationId xmlns:a16="http://schemas.microsoft.com/office/drawing/2014/main" id="{53F5787A-EFE7-404C-AB16-BF4E5B48E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0080"/>
            <a:ext cx="6572503"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Placeholder 17" descr="Text&#10;&#10;Description automatically generated">
            <a:extLst>
              <a:ext uri="{FF2B5EF4-FFF2-40B4-BE49-F238E27FC236}">
                <a16:creationId xmlns:a16="http://schemas.microsoft.com/office/drawing/2014/main" id="{5C1160AD-10CB-5D43-A87F-D03620541DA9}"/>
              </a:ext>
            </a:extLst>
          </p:cNvPr>
          <p:cNvPicPr>
            <a:picLocks noChangeAspect="1"/>
          </p:cNvPicPr>
          <p:nvPr/>
        </p:nvPicPr>
        <p:blipFill>
          <a:blip r:embed="rId3"/>
          <a:srcRect t="4535" b="4535"/>
          <a:stretch>
            <a:fillRect/>
          </a:stretch>
        </p:blipFill>
        <p:spPr>
          <a:xfrm>
            <a:off x="2028075" y="1131815"/>
            <a:ext cx="3804974" cy="4271435"/>
          </a:xfrm>
          <a:prstGeom prst="rect">
            <a:avLst/>
          </a:prstGeom>
        </p:spPr>
      </p:pic>
      <p:sp>
        <p:nvSpPr>
          <p:cNvPr id="26" name="Rectangle 20">
            <a:extLst>
              <a:ext uri="{FF2B5EF4-FFF2-40B4-BE49-F238E27FC236}">
                <a16:creationId xmlns:a16="http://schemas.microsoft.com/office/drawing/2014/main" id="{CE2C7D98-2A95-4C59-A473-ABDE4B2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9436" y="640080"/>
            <a:ext cx="3702888" cy="5261170"/>
          </a:xfrm>
          <a:prstGeom prst="rect">
            <a:avLst/>
          </a:prstGeom>
          <a:solidFill>
            <a:srgbClr val="FFFFFF"/>
          </a:solid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4"/>
          <a:stretch>
            <a:fillRect/>
          </a:stretch>
        </p:blipFill>
        <p:spPr>
          <a:xfrm>
            <a:off x="8181169" y="1377800"/>
            <a:ext cx="3050494" cy="3804002"/>
          </a:xfrm>
          <a:prstGeom prst="rect">
            <a:avLst/>
          </a:prstGeom>
        </p:spPr>
      </p:pic>
    </p:spTree>
    <p:extLst>
      <p:ext uri="{BB962C8B-B14F-4D97-AF65-F5344CB8AC3E}">
        <p14:creationId xmlns:p14="http://schemas.microsoft.com/office/powerpoint/2010/main" val="1544350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19954C4D-0441-904D-A617-88EA669D5E39}"/>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43833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white background&#10;&#10;Description automatically generated">
            <a:extLst>
              <a:ext uri="{FF2B5EF4-FFF2-40B4-BE49-F238E27FC236}">
                <a16:creationId xmlns:a16="http://schemas.microsoft.com/office/drawing/2014/main" id="{7AFBD2B8-1B7D-CCC9-C054-D0B40A2CDC1B}"/>
              </a:ext>
            </a:extLst>
          </p:cNvPr>
          <p:cNvPicPr>
            <a:picLocks noChangeAspect="1"/>
          </p:cNvPicPr>
          <p:nvPr/>
        </p:nvPicPr>
        <p:blipFill>
          <a:blip r:embed="rId3"/>
          <a:stretch>
            <a:fillRect/>
          </a:stretch>
        </p:blipFill>
        <p:spPr>
          <a:xfrm>
            <a:off x="1126236" y="1354124"/>
            <a:ext cx="9939528" cy="4149752"/>
          </a:xfrm>
          <a:prstGeom prst="rect">
            <a:avLst/>
          </a:prstGeom>
        </p:spPr>
      </p:pic>
    </p:spTree>
    <p:extLst>
      <p:ext uri="{BB962C8B-B14F-4D97-AF65-F5344CB8AC3E}">
        <p14:creationId xmlns:p14="http://schemas.microsoft.com/office/powerpoint/2010/main" val="3145658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382B91-C7ED-AE4B-BC1F-DAC2961AE8F6}"/>
              </a:ext>
            </a:extLst>
          </p:cNvPr>
          <p:cNvSpPr txBox="1"/>
          <p:nvPr/>
        </p:nvSpPr>
        <p:spPr>
          <a:xfrm>
            <a:off x="356261" y="1310129"/>
            <a:ext cx="11471562" cy="5355312"/>
          </a:xfrm>
          <a:prstGeom prst="rect">
            <a:avLst/>
          </a:prstGeom>
          <a:noFill/>
        </p:spPr>
        <p:txBody>
          <a:bodyPr wrap="square" rtlCol="0">
            <a:spAutoFit/>
          </a:bodyPr>
          <a:lstStyle/>
          <a:p>
            <a:r>
              <a:rPr lang="en-CA" dirty="0"/>
              <a:t> </a:t>
            </a:r>
            <a:r>
              <a:rPr lang="en-US" dirty="0"/>
              <a:t>Whether we are dealing with a complaint or a grievance, the union inquiry is crucial and will proceed the same way. We have seen how important it is to listen to the members, understand their concerns and try to correct problems, in order to establish our credibility to the employer and the membership and to build a strong Union.</a:t>
            </a:r>
            <a:endParaRPr lang="en-CA" dirty="0"/>
          </a:p>
          <a:p>
            <a:r>
              <a:rPr lang="en-US" dirty="0"/>
              <a:t> </a:t>
            </a:r>
            <a:endParaRPr lang="en-CA" dirty="0"/>
          </a:p>
          <a:p>
            <a:r>
              <a:rPr lang="en-US" dirty="0">
                <a:solidFill>
                  <a:srgbClr val="002E56"/>
                </a:solidFill>
              </a:rPr>
              <a:t>A member may contact you in a variety of ways to discuss a matter with you. You may also find out about a situation through another member, or you may witness the cause of a grievance yourself. Regardless, you need to listen to the member (or a group of members), and it is best to meet face to face.</a:t>
            </a:r>
            <a:endParaRPr lang="en-CA" dirty="0">
              <a:solidFill>
                <a:srgbClr val="002E56"/>
              </a:solidFill>
            </a:endParaRPr>
          </a:p>
          <a:p>
            <a:r>
              <a:rPr lang="en-US" dirty="0"/>
              <a:t> </a:t>
            </a:r>
            <a:endParaRPr lang="en-CA" dirty="0"/>
          </a:p>
          <a:p>
            <a:r>
              <a:rPr lang="en-US" dirty="0"/>
              <a:t>The search for facts by the Union Representative is called a Union inquiry. It must be taken seriously, since a poorly done, inquiry can mean losing a legitimate case. For example, a lack of information, or incorrect information about a past discipline record would result in the Local Chair or General Chair to be unprepared when discussing a grievance with the employer and could be major reason why a discipline grievance is unsuccessful.</a:t>
            </a:r>
            <a:endParaRPr lang="en-CA" dirty="0"/>
          </a:p>
          <a:p>
            <a:r>
              <a:rPr lang="en-US" dirty="0"/>
              <a:t> </a:t>
            </a:r>
            <a:endParaRPr lang="en-CA" dirty="0"/>
          </a:p>
          <a:p>
            <a:r>
              <a:rPr lang="en-US" dirty="0">
                <a:solidFill>
                  <a:srgbClr val="002E56"/>
                </a:solidFill>
              </a:rPr>
              <a:t>Establish the facts. Write them down, always! Keep notes of all conversations, or observations. Consider using a Union inquiry report and a witness deposition.</a:t>
            </a:r>
            <a:r>
              <a:rPr lang="en-CA" dirty="0">
                <a:solidFill>
                  <a:srgbClr val="002E56"/>
                </a:solidFill>
              </a:rPr>
              <a:t> </a:t>
            </a:r>
            <a:r>
              <a:rPr lang="en-US" dirty="0">
                <a:solidFill>
                  <a:srgbClr val="002E56"/>
                </a:solidFill>
              </a:rPr>
              <a:t>Start a file, keep records.</a:t>
            </a:r>
            <a:endParaRPr lang="en-CA" dirty="0">
              <a:solidFill>
                <a:srgbClr val="002E56"/>
              </a:solidFill>
            </a:endParaRPr>
          </a:p>
          <a:p>
            <a:r>
              <a:rPr lang="en-US" dirty="0"/>
              <a:t> </a:t>
            </a:r>
            <a:endParaRPr lang="en-CA" dirty="0"/>
          </a:p>
          <a:p>
            <a:r>
              <a:rPr lang="en-US" dirty="0"/>
              <a:t>If it is a very serious situation, you should immediately consult with the General Chair and work closely together throughout the entire situation. Depending on the seriousness of the situation, the General Chair may utilize legal counsel for initial advice. </a:t>
            </a:r>
            <a:endParaRPr lang="en-CA" dirty="0"/>
          </a:p>
        </p:txBody>
      </p:sp>
      <p:sp>
        <p:nvSpPr>
          <p:cNvPr id="3" name="Title 2">
            <a:extLst>
              <a:ext uri="{FF2B5EF4-FFF2-40B4-BE49-F238E27FC236}">
                <a16:creationId xmlns:a16="http://schemas.microsoft.com/office/drawing/2014/main" id="{4E49C705-881C-A243-B6E7-B0E66BD071AA}"/>
              </a:ext>
            </a:extLst>
          </p:cNvPr>
          <p:cNvSpPr>
            <a:spLocks noGrp="1"/>
          </p:cNvSpPr>
          <p:nvPr>
            <p:ph type="title"/>
          </p:nvPr>
        </p:nvSpPr>
        <p:spPr>
          <a:xfrm>
            <a:off x="1246909" y="418495"/>
            <a:ext cx="9844644" cy="745287"/>
          </a:xfrm>
        </p:spPr>
        <p:txBody>
          <a:bodyPr>
            <a:normAutofit fontScale="90000"/>
          </a:bodyPr>
          <a:lstStyle/>
          <a:p>
            <a:r>
              <a:rPr lang="en-CA" b="1" dirty="0"/>
              <a:t>The Union Inquiry: A fact-finding mission</a:t>
            </a:r>
            <a:endParaRPr lang="en-US" dirty="0"/>
          </a:p>
        </p:txBody>
      </p:sp>
    </p:spTree>
    <p:extLst>
      <p:ext uri="{BB962C8B-B14F-4D97-AF65-F5344CB8AC3E}">
        <p14:creationId xmlns:p14="http://schemas.microsoft.com/office/powerpoint/2010/main" val="2516730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610E-3AB2-A44D-83A2-F1713F372417}"/>
              </a:ext>
            </a:extLst>
          </p:cNvPr>
          <p:cNvSpPr>
            <a:spLocks noGrp="1"/>
          </p:cNvSpPr>
          <p:nvPr>
            <p:ph type="title"/>
          </p:nvPr>
        </p:nvSpPr>
        <p:spPr/>
        <p:txBody>
          <a:bodyPr/>
          <a:lstStyle/>
          <a:p>
            <a:r>
              <a:rPr lang="en-US" dirty="0"/>
              <a:t>1 - who</a:t>
            </a:r>
          </a:p>
        </p:txBody>
      </p:sp>
      <p:graphicFrame>
        <p:nvGraphicFramePr>
          <p:cNvPr id="6" name="Content Placeholder 2">
            <a:extLst>
              <a:ext uri="{FF2B5EF4-FFF2-40B4-BE49-F238E27FC236}">
                <a16:creationId xmlns:a16="http://schemas.microsoft.com/office/drawing/2014/main" id="{9BDF0048-FD1E-4EFA-A458-952BA143F0C0}"/>
              </a:ext>
            </a:extLst>
          </p:cNvPr>
          <p:cNvGraphicFramePr>
            <a:graphicFrameLocks noGrp="1"/>
          </p:cNvGraphicFramePr>
          <p:nvPr>
            <p:ph idx="1"/>
            <p:extLst>
              <p:ext uri="{D42A27DB-BD31-4B8C-83A1-F6EECF244321}">
                <p14:modId xmlns:p14="http://schemas.microsoft.com/office/powerpoint/2010/main" val="3503948783"/>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647EE08D-0077-D449-ADCC-6246DF2598D0}"/>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1779708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610E-3AB2-A44D-83A2-F1713F372417}"/>
              </a:ext>
            </a:extLst>
          </p:cNvPr>
          <p:cNvSpPr>
            <a:spLocks noGrp="1"/>
          </p:cNvSpPr>
          <p:nvPr>
            <p:ph type="title"/>
          </p:nvPr>
        </p:nvSpPr>
        <p:spPr/>
        <p:txBody>
          <a:bodyPr/>
          <a:lstStyle/>
          <a:p>
            <a:r>
              <a:rPr lang="en-US" dirty="0"/>
              <a:t>2 - what</a:t>
            </a:r>
          </a:p>
        </p:txBody>
      </p:sp>
      <p:graphicFrame>
        <p:nvGraphicFramePr>
          <p:cNvPr id="6" name="Content Placeholder 2">
            <a:extLst>
              <a:ext uri="{FF2B5EF4-FFF2-40B4-BE49-F238E27FC236}">
                <a16:creationId xmlns:a16="http://schemas.microsoft.com/office/drawing/2014/main" id="{9BDF0048-FD1E-4EFA-A458-952BA143F0C0}"/>
              </a:ext>
            </a:extLst>
          </p:cNvPr>
          <p:cNvGraphicFramePr>
            <a:graphicFrameLocks noGrp="1"/>
          </p:cNvGraphicFramePr>
          <p:nvPr>
            <p:ph idx="1"/>
            <p:extLst>
              <p:ext uri="{D42A27DB-BD31-4B8C-83A1-F6EECF244321}">
                <p14:modId xmlns:p14="http://schemas.microsoft.com/office/powerpoint/2010/main" val="3221665592"/>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647EE08D-0077-D449-ADCC-6246DF2598D0}"/>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907931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610E-3AB2-A44D-83A2-F1713F372417}"/>
              </a:ext>
            </a:extLst>
          </p:cNvPr>
          <p:cNvSpPr>
            <a:spLocks noGrp="1"/>
          </p:cNvSpPr>
          <p:nvPr>
            <p:ph type="title"/>
          </p:nvPr>
        </p:nvSpPr>
        <p:spPr/>
        <p:txBody>
          <a:bodyPr/>
          <a:lstStyle/>
          <a:p>
            <a:r>
              <a:rPr lang="en-US" dirty="0"/>
              <a:t>3 - when</a:t>
            </a:r>
          </a:p>
        </p:txBody>
      </p:sp>
      <p:graphicFrame>
        <p:nvGraphicFramePr>
          <p:cNvPr id="6" name="Content Placeholder 2">
            <a:extLst>
              <a:ext uri="{FF2B5EF4-FFF2-40B4-BE49-F238E27FC236}">
                <a16:creationId xmlns:a16="http://schemas.microsoft.com/office/drawing/2014/main" id="{9BDF0048-FD1E-4EFA-A458-952BA143F0C0}"/>
              </a:ext>
            </a:extLst>
          </p:cNvPr>
          <p:cNvGraphicFramePr>
            <a:graphicFrameLocks noGrp="1"/>
          </p:cNvGraphicFramePr>
          <p:nvPr>
            <p:ph idx="1"/>
            <p:extLst>
              <p:ext uri="{D42A27DB-BD31-4B8C-83A1-F6EECF244321}">
                <p14:modId xmlns:p14="http://schemas.microsoft.com/office/powerpoint/2010/main" val="3733272380"/>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647EE08D-0077-D449-ADCC-6246DF2598D0}"/>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847598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49985-6CA2-934F-A782-8C1DD8AEBCCC}"/>
              </a:ext>
            </a:extLst>
          </p:cNvPr>
          <p:cNvSpPr>
            <a:spLocks noGrp="1"/>
          </p:cNvSpPr>
          <p:nvPr>
            <p:ph type="title"/>
          </p:nvPr>
        </p:nvSpPr>
        <p:spPr/>
        <p:txBody>
          <a:bodyPr/>
          <a:lstStyle/>
          <a:p>
            <a:r>
              <a:rPr lang="en-US" dirty="0"/>
              <a:t>4 - where</a:t>
            </a:r>
          </a:p>
        </p:txBody>
      </p:sp>
      <p:graphicFrame>
        <p:nvGraphicFramePr>
          <p:cNvPr id="10" name="Content Placeholder 4">
            <a:extLst>
              <a:ext uri="{FF2B5EF4-FFF2-40B4-BE49-F238E27FC236}">
                <a16:creationId xmlns:a16="http://schemas.microsoft.com/office/drawing/2014/main" id="{8F260845-39EB-4CDB-8925-451A0ADA5D27}"/>
              </a:ext>
            </a:extLst>
          </p:cNvPr>
          <p:cNvGraphicFramePr>
            <a:graphicFrameLocks noGrp="1"/>
          </p:cNvGraphicFramePr>
          <p:nvPr>
            <p:ph idx="1"/>
            <p:extLst>
              <p:ext uri="{D42A27DB-BD31-4B8C-83A1-F6EECF244321}">
                <p14:modId xmlns:p14="http://schemas.microsoft.com/office/powerpoint/2010/main" val="3226448990"/>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3">
            <a:extLst>
              <a:ext uri="{FF2B5EF4-FFF2-40B4-BE49-F238E27FC236}">
                <a16:creationId xmlns:a16="http://schemas.microsoft.com/office/drawing/2014/main" id="{1E8DEB26-8A4F-9042-8F05-62C9A8706A4E}"/>
              </a:ext>
            </a:extLst>
          </p:cNvPr>
          <p:cNvSpPr>
            <a:spLocks noGrp="1"/>
          </p:cNvSpPr>
          <p:nvPr>
            <p:ph type="body" sz="half" idx="2"/>
          </p:nvPr>
        </p:nvSpPr>
        <p:spPr>
          <a:xfrm>
            <a:off x="1115568" y="3549918"/>
            <a:ext cx="3794760" cy="2194036"/>
          </a:xfrm>
        </p:spPr>
        <p:txBody>
          <a:bodyPr/>
          <a:lstStyle/>
          <a:p>
            <a:endParaRPr lang="en-US"/>
          </a:p>
        </p:txBody>
      </p:sp>
    </p:spTree>
    <p:extLst>
      <p:ext uri="{BB962C8B-B14F-4D97-AF65-F5344CB8AC3E}">
        <p14:creationId xmlns:p14="http://schemas.microsoft.com/office/powerpoint/2010/main" val="3589680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49985-6CA2-934F-A782-8C1DD8AEBCCC}"/>
              </a:ext>
            </a:extLst>
          </p:cNvPr>
          <p:cNvSpPr>
            <a:spLocks noGrp="1"/>
          </p:cNvSpPr>
          <p:nvPr>
            <p:ph type="title"/>
          </p:nvPr>
        </p:nvSpPr>
        <p:spPr/>
        <p:txBody>
          <a:bodyPr/>
          <a:lstStyle/>
          <a:p>
            <a:r>
              <a:rPr lang="en-US" dirty="0"/>
              <a:t>5 - why</a:t>
            </a:r>
          </a:p>
        </p:txBody>
      </p:sp>
      <p:graphicFrame>
        <p:nvGraphicFramePr>
          <p:cNvPr id="10" name="Content Placeholder 4">
            <a:extLst>
              <a:ext uri="{FF2B5EF4-FFF2-40B4-BE49-F238E27FC236}">
                <a16:creationId xmlns:a16="http://schemas.microsoft.com/office/drawing/2014/main" id="{8F260845-39EB-4CDB-8925-451A0ADA5D27}"/>
              </a:ext>
            </a:extLst>
          </p:cNvPr>
          <p:cNvGraphicFramePr>
            <a:graphicFrameLocks noGrp="1"/>
          </p:cNvGraphicFramePr>
          <p:nvPr>
            <p:ph idx="1"/>
            <p:extLst>
              <p:ext uri="{D42A27DB-BD31-4B8C-83A1-F6EECF244321}">
                <p14:modId xmlns:p14="http://schemas.microsoft.com/office/powerpoint/2010/main" val="2121750707"/>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3">
            <a:extLst>
              <a:ext uri="{FF2B5EF4-FFF2-40B4-BE49-F238E27FC236}">
                <a16:creationId xmlns:a16="http://schemas.microsoft.com/office/drawing/2014/main" id="{1E8DEB26-8A4F-9042-8F05-62C9A8706A4E}"/>
              </a:ext>
            </a:extLst>
          </p:cNvPr>
          <p:cNvSpPr>
            <a:spLocks noGrp="1"/>
          </p:cNvSpPr>
          <p:nvPr>
            <p:ph type="body" sz="half" idx="2"/>
          </p:nvPr>
        </p:nvSpPr>
        <p:spPr>
          <a:xfrm>
            <a:off x="1115568" y="3549918"/>
            <a:ext cx="3794760" cy="2194036"/>
          </a:xfrm>
        </p:spPr>
        <p:txBody>
          <a:bodyPr/>
          <a:lstStyle/>
          <a:p>
            <a:endParaRPr lang="en-US"/>
          </a:p>
        </p:txBody>
      </p:sp>
    </p:spTree>
    <p:extLst>
      <p:ext uri="{BB962C8B-B14F-4D97-AF65-F5344CB8AC3E}">
        <p14:creationId xmlns:p14="http://schemas.microsoft.com/office/powerpoint/2010/main" val="3277649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49985-6CA2-934F-A782-8C1DD8AEBCCC}"/>
              </a:ext>
            </a:extLst>
          </p:cNvPr>
          <p:cNvSpPr>
            <a:spLocks noGrp="1"/>
          </p:cNvSpPr>
          <p:nvPr>
            <p:ph type="title"/>
          </p:nvPr>
        </p:nvSpPr>
        <p:spPr/>
        <p:txBody>
          <a:bodyPr/>
          <a:lstStyle/>
          <a:p>
            <a:r>
              <a:rPr lang="en-US" dirty="0"/>
              <a:t>6 - want</a:t>
            </a:r>
          </a:p>
        </p:txBody>
      </p:sp>
      <p:graphicFrame>
        <p:nvGraphicFramePr>
          <p:cNvPr id="10" name="Content Placeholder 4">
            <a:extLst>
              <a:ext uri="{FF2B5EF4-FFF2-40B4-BE49-F238E27FC236}">
                <a16:creationId xmlns:a16="http://schemas.microsoft.com/office/drawing/2014/main" id="{8F260845-39EB-4CDB-8925-451A0ADA5D27}"/>
              </a:ext>
            </a:extLst>
          </p:cNvPr>
          <p:cNvGraphicFramePr>
            <a:graphicFrameLocks noGrp="1"/>
          </p:cNvGraphicFramePr>
          <p:nvPr>
            <p:ph idx="1"/>
            <p:extLst>
              <p:ext uri="{D42A27DB-BD31-4B8C-83A1-F6EECF244321}">
                <p14:modId xmlns:p14="http://schemas.microsoft.com/office/powerpoint/2010/main" val="2557101103"/>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3">
            <a:extLst>
              <a:ext uri="{FF2B5EF4-FFF2-40B4-BE49-F238E27FC236}">
                <a16:creationId xmlns:a16="http://schemas.microsoft.com/office/drawing/2014/main" id="{1E8DEB26-8A4F-9042-8F05-62C9A8706A4E}"/>
              </a:ext>
            </a:extLst>
          </p:cNvPr>
          <p:cNvSpPr>
            <a:spLocks noGrp="1"/>
          </p:cNvSpPr>
          <p:nvPr>
            <p:ph type="body" sz="half" idx="2"/>
          </p:nvPr>
        </p:nvSpPr>
        <p:spPr>
          <a:xfrm>
            <a:off x="1115568" y="3549918"/>
            <a:ext cx="3794760" cy="2194036"/>
          </a:xfrm>
        </p:spPr>
        <p:txBody>
          <a:bodyPr/>
          <a:lstStyle/>
          <a:p>
            <a:endParaRPr lang="en-US"/>
          </a:p>
        </p:txBody>
      </p:sp>
    </p:spTree>
    <p:extLst>
      <p:ext uri="{BB962C8B-B14F-4D97-AF65-F5344CB8AC3E}">
        <p14:creationId xmlns:p14="http://schemas.microsoft.com/office/powerpoint/2010/main" val="3669259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49985-6CA2-934F-A782-8C1DD8AEBCCC}"/>
              </a:ext>
            </a:extLst>
          </p:cNvPr>
          <p:cNvSpPr>
            <a:spLocks noGrp="1"/>
          </p:cNvSpPr>
          <p:nvPr>
            <p:ph type="title"/>
          </p:nvPr>
        </p:nvSpPr>
        <p:spPr/>
        <p:txBody>
          <a:bodyPr/>
          <a:lstStyle/>
          <a:p>
            <a:r>
              <a:rPr lang="en-US" dirty="0"/>
              <a:t>7 - documentation</a:t>
            </a:r>
          </a:p>
        </p:txBody>
      </p:sp>
      <p:graphicFrame>
        <p:nvGraphicFramePr>
          <p:cNvPr id="10" name="Content Placeholder 4">
            <a:extLst>
              <a:ext uri="{FF2B5EF4-FFF2-40B4-BE49-F238E27FC236}">
                <a16:creationId xmlns:a16="http://schemas.microsoft.com/office/drawing/2014/main" id="{8F260845-39EB-4CDB-8925-451A0ADA5D27}"/>
              </a:ext>
            </a:extLst>
          </p:cNvPr>
          <p:cNvGraphicFramePr>
            <a:graphicFrameLocks noGrp="1"/>
          </p:cNvGraphicFramePr>
          <p:nvPr>
            <p:ph idx="1"/>
            <p:extLst>
              <p:ext uri="{D42A27DB-BD31-4B8C-83A1-F6EECF244321}">
                <p14:modId xmlns:p14="http://schemas.microsoft.com/office/powerpoint/2010/main" val="2990691939"/>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3">
            <a:extLst>
              <a:ext uri="{FF2B5EF4-FFF2-40B4-BE49-F238E27FC236}">
                <a16:creationId xmlns:a16="http://schemas.microsoft.com/office/drawing/2014/main" id="{1E8DEB26-8A4F-9042-8F05-62C9A8706A4E}"/>
              </a:ext>
            </a:extLst>
          </p:cNvPr>
          <p:cNvSpPr>
            <a:spLocks noGrp="1"/>
          </p:cNvSpPr>
          <p:nvPr>
            <p:ph type="body" sz="half" idx="2"/>
          </p:nvPr>
        </p:nvSpPr>
        <p:spPr>
          <a:xfrm>
            <a:off x="1115568" y="3549918"/>
            <a:ext cx="3794760" cy="2194036"/>
          </a:xfrm>
        </p:spPr>
        <p:txBody>
          <a:bodyPr/>
          <a:lstStyle/>
          <a:p>
            <a:endParaRPr lang="en-US"/>
          </a:p>
        </p:txBody>
      </p:sp>
    </p:spTree>
    <p:extLst>
      <p:ext uri="{BB962C8B-B14F-4D97-AF65-F5344CB8AC3E}">
        <p14:creationId xmlns:p14="http://schemas.microsoft.com/office/powerpoint/2010/main" val="3513192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ED7ADFB4-F940-4647-8163-D018E3C40176}"/>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24989824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pic>
        <p:nvPicPr>
          <p:cNvPr id="3" name="Picture 2" descr="A picture containing text, clapperboard&#10;&#10;Description automatically generated">
            <a:extLst>
              <a:ext uri="{FF2B5EF4-FFF2-40B4-BE49-F238E27FC236}">
                <a16:creationId xmlns:a16="http://schemas.microsoft.com/office/drawing/2014/main" id="{9A012207-2270-774F-A911-614D13403F2D}"/>
              </a:ext>
            </a:extLst>
          </p:cNvPr>
          <p:cNvPicPr/>
          <p:nvPr/>
        </p:nvPicPr>
        <p:blipFill>
          <a:blip r:embed="rId4">
            <a:extLst>
              <a:ext uri="{28A0092B-C50C-407E-A947-70E740481C1C}">
                <a14:useLocalDpi xmlns:a14="http://schemas.microsoft.com/office/drawing/2010/main" val="0"/>
              </a:ext>
            </a:extLst>
          </a:blip>
          <a:stretch>
            <a:fillRect/>
          </a:stretch>
        </p:blipFill>
        <p:spPr>
          <a:xfrm>
            <a:off x="522515" y="548703"/>
            <a:ext cx="3865009" cy="3380631"/>
          </a:xfrm>
          <a:prstGeom prst="rect">
            <a:avLst/>
          </a:prstGeom>
        </p:spPr>
      </p:pic>
      <p:sp>
        <p:nvSpPr>
          <p:cNvPr id="2" name="TextBox 1">
            <a:extLst>
              <a:ext uri="{FF2B5EF4-FFF2-40B4-BE49-F238E27FC236}">
                <a16:creationId xmlns:a16="http://schemas.microsoft.com/office/drawing/2014/main" id="{44E06309-08C0-6340-8428-7E3F5EAE3D49}"/>
              </a:ext>
            </a:extLst>
          </p:cNvPr>
          <p:cNvSpPr txBox="1"/>
          <p:nvPr/>
        </p:nvSpPr>
        <p:spPr>
          <a:xfrm>
            <a:off x="771897" y="4132613"/>
            <a:ext cx="3679918" cy="830997"/>
          </a:xfrm>
          <a:prstGeom prst="rect">
            <a:avLst/>
          </a:prstGeom>
          <a:noFill/>
        </p:spPr>
        <p:txBody>
          <a:bodyPr wrap="none" rtlCol="0">
            <a:spAutoFit/>
          </a:bodyPr>
          <a:lstStyle/>
          <a:p>
            <a:r>
              <a:rPr lang="en-US" sz="4800" b="1" dirty="0"/>
              <a:t>Video - TBD</a:t>
            </a:r>
          </a:p>
        </p:txBody>
      </p:sp>
    </p:spTree>
    <p:extLst>
      <p:ext uri="{BB962C8B-B14F-4D97-AF65-F5344CB8AC3E}">
        <p14:creationId xmlns:p14="http://schemas.microsoft.com/office/powerpoint/2010/main" val="3168505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2CBFC-BD0F-D344-85CE-F72721CF280A}"/>
              </a:ext>
            </a:extLst>
          </p:cNvPr>
          <p:cNvSpPr>
            <a:spLocks noGrp="1"/>
          </p:cNvSpPr>
          <p:nvPr>
            <p:ph type="title"/>
          </p:nvPr>
        </p:nvSpPr>
        <p:spPr>
          <a:xfrm>
            <a:off x="6438122" y="964692"/>
            <a:ext cx="4793758" cy="1188720"/>
          </a:xfrm>
        </p:spPr>
        <p:txBody>
          <a:bodyPr>
            <a:normAutofit/>
          </a:bodyPr>
          <a:lstStyle/>
          <a:p>
            <a:r>
              <a:rPr lang="en-US"/>
              <a:t>Social media - TEAMSTERS RAIL</a:t>
            </a:r>
          </a:p>
        </p:txBody>
      </p:sp>
      <p:pic>
        <p:nvPicPr>
          <p:cNvPr id="6" name="Picture 5" descr="A yellow circle with two horses and a white circle with a black and white logo&#10;&#10;Description automatically generated">
            <a:extLst>
              <a:ext uri="{FF2B5EF4-FFF2-40B4-BE49-F238E27FC236}">
                <a16:creationId xmlns:a16="http://schemas.microsoft.com/office/drawing/2014/main" id="{4CC8A8F3-3023-11B6-4222-ABE5A1975CB5}"/>
              </a:ext>
            </a:extLst>
          </p:cNvPr>
          <p:cNvPicPr>
            <a:picLocks noChangeAspect="1"/>
          </p:cNvPicPr>
          <p:nvPr/>
        </p:nvPicPr>
        <p:blipFill>
          <a:blip r:embed="rId3"/>
          <a:stretch>
            <a:fillRect/>
          </a:stretch>
        </p:blipFill>
        <p:spPr>
          <a:xfrm>
            <a:off x="441840" y="465207"/>
            <a:ext cx="2880360" cy="2513114"/>
          </a:xfrm>
          <a:prstGeom prst="rect">
            <a:avLst/>
          </a:prstGeom>
        </p:spPr>
      </p:pic>
      <p:pic>
        <p:nvPicPr>
          <p:cNvPr id="13" name="Picture 12" descr="A screenshot of a social media post&#10;&#10;Description automatically generated">
            <a:extLst>
              <a:ext uri="{FF2B5EF4-FFF2-40B4-BE49-F238E27FC236}">
                <a16:creationId xmlns:a16="http://schemas.microsoft.com/office/drawing/2014/main" id="{CAC96E1B-FEEB-EF68-7C6D-61ED8F90A093}"/>
              </a:ext>
            </a:extLst>
          </p:cNvPr>
          <p:cNvPicPr>
            <a:picLocks noChangeAspect="1"/>
          </p:cNvPicPr>
          <p:nvPr/>
        </p:nvPicPr>
        <p:blipFill>
          <a:blip r:embed="rId4"/>
          <a:stretch>
            <a:fillRect/>
          </a:stretch>
        </p:blipFill>
        <p:spPr>
          <a:xfrm>
            <a:off x="3828150" y="850987"/>
            <a:ext cx="1783661" cy="1672182"/>
          </a:xfrm>
          <a:prstGeom prst="rect">
            <a:avLst/>
          </a:prstGeom>
        </p:spPr>
      </p:pic>
      <p:pic>
        <p:nvPicPr>
          <p:cNvPr id="15" name="Picture 14" descr="A black and white image of a horse and a logo&#10;&#10;Description automatically generated">
            <a:extLst>
              <a:ext uri="{FF2B5EF4-FFF2-40B4-BE49-F238E27FC236}">
                <a16:creationId xmlns:a16="http://schemas.microsoft.com/office/drawing/2014/main" id="{C352781A-189B-5B65-E400-2A408250EB0F}"/>
              </a:ext>
            </a:extLst>
          </p:cNvPr>
          <p:cNvPicPr>
            <a:picLocks noChangeAspect="1"/>
          </p:cNvPicPr>
          <p:nvPr/>
        </p:nvPicPr>
        <p:blipFill>
          <a:blip r:embed="rId5"/>
          <a:stretch>
            <a:fillRect/>
          </a:stretch>
        </p:blipFill>
        <p:spPr>
          <a:xfrm>
            <a:off x="722183" y="4318311"/>
            <a:ext cx="2370337" cy="2056268"/>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672B4859-43CD-07E4-70B3-00BDE66B6AF9}"/>
              </a:ext>
            </a:extLst>
          </p:cNvPr>
          <p:cNvPicPr>
            <a:picLocks noChangeAspect="1"/>
          </p:cNvPicPr>
          <p:nvPr/>
        </p:nvPicPr>
        <p:blipFill>
          <a:blip r:embed="rId6"/>
          <a:stretch>
            <a:fillRect/>
          </a:stretch>
        </p:blipFill>
        <p:spPr>
          <a:xfrm>
            <a:off x="3828150" y="3758028"/>
            <a:ext cx="1783661" cy="1810823"/>
          </a:xfrm>
          <a:prstGeom prst="rect">
            <a:avLst/>
          </a:prstGeom>
        </p:spPr>
      </p:pic>
      <p:sp>
        <p:nvSpPr>
          <p:cNvPr id="3" name="Content Placeholder 2">
            <a:extLst>
              <a:ext uri="{FF2B5EF4-FFF2-40B4-BE49-F238E27FC236}">
                <a16:creationId xmlns:a16="http://schemas.microsoft.com/office/drawing/2014/main" id="{E220DFD1-EF42-6D45-99BB-8884E6BEDEAC}"/>
              </a:ext>
            </a:extLst>
          </p:cNvPr>
          <p:cNvSpPr>
            <a:spLocks noGrp="1"/>
          </p:cNvSpPr>
          <p:nvPr>
            <p:ph idx="1"/>
          </p:nvPr>
        </p:nvSpPr>
        <p:spPr>
          <a:xfrm>
            <a:off x="6438122" y="2475145"/>
            <a:ext cx="4793757" cy="3409259"/>
          </a:xfrm>
        </p:spPr>
        <p:txBody>
          <a:bodyPr>
            <a:normAutofit fontScale="85000" lnSpcReduction="20000"/>
          </a:bodyP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effectLst/>
                <a:latin typeface="Avenir Book" panose="02000503020000020003" pitchFamily="2" charset="0"/>
                <a:ea typeface="Calibri" panose="020F0502020204030204" pitchFamily="34" charset="0"/>
                <a:cs typeface="Helvetica Neue" panose="02000503000000020004" pitchFamily="2" charset="0"/>
              </a:rPr>
              <a:t>Facebook : </a:t>
            </a:r>
            <a:r>
              <a:rPr lang="en-US">
                <a:effectLst/>
                <a:latin typeface="Avenir Book" panose="02000503020000020003" pitchFamily="2" charset="0"/>
                <a:ea typeface="Calibri" panose="020F0502020204030204" pitchFamily="34" charset="0"/>
                <a:cs typeface="Helvetica Neue" panose="02000503000000020004" pitchFamily="2" charset="0"/>
                <a:hlinkClick r:id="rId7"/>
              </a:rPr>
              <a:t>https://www.facebook.com/TeamstersRail</a:t>
            </a:r>
            <a:r>
              <a:rPr lang="en-US">
                <a:effectLst/>
                <a:latin typeface="Avenir Book" panose="02000503020000020003" pitchFamily="2" charset="0"/>
                <a:ea typeface="Calibri" panose="020F0502020204030204" pitchFamily="34" charset="0"/>
                <a:cs typeface="Helvetica Neue" panose="02000503000000020004" pitchFamily="2" charset="0"/>
              </a:rPr>
              <a:t> </a:t>
            </a:r>
          </a:p>
          <a:p>
            <a:pPr marL="0" indent="0">
              <a:lnSpc>
                <a:spcPct val="9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CA">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effectLst/>
                <a:latin typeface="Avenir Book" panose="02000503020000020003" pitchFamily="2" charset="0"/>
                <a:ea typeface="Calibri" panose="020F0502020204030204" pitchFamily="34" charset="0"/>
                <a:cs typeface="Helvetica Neue" panose="02000503000000020004" pitchFamily="2" charset="0"/>
              </a:rPr>
              <a:t>Twitter : </a:t>
            </a:r>
            <a:r>
              <a:rPr lang="en-US">
                <a:effectLst/>
                <a:latin typeface="Avenir Book" panose="02000503020000020003" pitchFamily="2" charset="0"/>
                <a:ea typeface="Calibri" panose="020F0502020204030204" pitchFamily="34" charset="0"/>
                <a:cs typeface="Helvetica Neue" panose="02000503000000020004" pitchFamily="2" charset="0"/>
                <a:hlinkClick r:id="rId8"/>
              </a:rPr>
              <a:t>https://twitter.com/TeamstersRail</a:t>
            </a:r>
            <a:r>
              <a:rPr lang="en-US">
                <a:effectLst/>
                <a:latin typeface="Avenir Book" panose="02000503020000020003" pitchFamily="2" charset="0"/>
                <a:ea typeface="Calibri" panose="020F0502020204030204" pitchFamily="34" charset="0"/>
                <a:cs typeface="Helvetica Neue" panose="02000503000000020004" pitchFamily="2" charset="0"/>
              </a:rPr>
              <a:t> </a:t>
            </a:r>
          </a:p>
          <a:p>
            <a:pPr marL="0" indent="0">
              <a:lnSpc>
                <a:spcPct val="9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CA">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effectLst/>
                <a:latin typeface="Avenir Book" panose="02000503020000020003" pitchFamily="2" charset="0"/>
                <a:ea typeface="Calibri" panose="020F0502020204030204" pitchFamily="34" charset="0"/>
                <a:cs typeface="Helvetica Neue" panose="02000503000000020004" pitchFamily="2" charset="0"/>
              </a:rPr>
              <a:t>Instagram : </a:t>
            </a:r>
            <a:r>
              <a:rPr lang="en-US">
                <a:effectLst/>
                <a:latin typeface="Avenir Book" panose="02000503020000020003" pitchFamily="2" charset="0"/>
                <a:ea typeface="Calibri" panose="020F0502020204030204" pitchFamily="34" charset="0"/>
                <a:cs typeface="Helvetica Neue" panose="02000503000000020004" pitchFamily="2" charset="0"/>
                <a:hlinkClick r:id="rId9"/>
              </a:rPr>
              <a:t>https://www.instagram.com/teamstersrail/</a:t>
            </a:r>
            <a:r>
              <a:rPr lang="en-US">
                <a:effectLst/>
                <a:latin typeface="Avenir Book" panose="02000503020000020003" pitchFamily="2" charset="0"/>
                <a:ea typeface="Calibri" panose="020F0502020204030204" pitchFamily="34" charset="0"/>
                <a:cs typeface="Helvetica Neue" panose="02000503000000020004" pitchFamily="2" charset="0"/>
              </a:rPr>
              <a:t> </a:t>
            </a:r>
          </a:p>
          <a:p>
            <a:pPr marL="0" indent="0">
              <a:lnSpc>
                <a:spcPct val="9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CA">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a:effectLst/>
                <a:latin typeface="Avenir Book" panose="02000503020000020003" pitchFamily="2" charset="0"/>
                <a:ea typeface="Calibri" panose="020F0502020204030204" pitchFamily="34" charset="0"/>
                <a:cs typeface="Helvetica Neue" panose="02000503000000020004" pitchFamily="2" charset="0"/>
              </a:rPr>
              <a:t>YouTube : </a:t>
            </a:r>
            <a:r>
              <a:rPr lang="en-US">
                <a:effectLst/>
                <a:latin typeface="Avenir Book" panose="02000503020000020003" pitchFamily="2" charset="0"/>
                <a:ea typeface="Calibri" panose="020F0502020204030204" pitchFamily="34" charset="0"/>
                <a:cs typeface="Helvetica Neue" panose="02000503000000020004" pitchFamily="2" charset="0"/>
                <a:hlinkClick r:id="rId10"/>
              </a:rPr>
              <a:t>https://www.youtube.com/@TeamstersRail</a:t>
            </a:r>
            <a:r>
              <a:rPr lang="en-US">
                <a:effectLst/>
                <a:latin typeface="Avenir Book" panose="02000503020000020003" pitchFamily="2" charset="0"/>
                <a:ea typeface="Calibri" panose="020F0502020204030204" pitchFamily="34" charset="0"/>
                <a:cs typeface="Helvetica Neue" panose="02000503000000020004" pitchFamily="2" charset="0"/>
              </a:rPr>
              <a:t> </a:t>
            </a:r>
          </a:p>
          <a:p>
            <a:pPr>
              <a:lnSpc>
                <a:spcPct val="90000"/>
              </a:lnSpc>
            </a:pPr>
            <a:endParaRPr lang="en-US">
              <a:effectLst/>
              <a:latin typeface="Avenir Book" panose="02000503020000020003" pitchFamily="2" charset="0"/>
              <a:ea typeface="Calibri" panose="020F0502020204030204" pitchFamily="34" charset="0"/>
              <a:cs typeface="Helvetica Neue" panose="02000503000000020004" pitchFamily="2" charset="0"/>
            </a:endParaRPr>
          </a:p>
          <a:p>
            <a:pPr>
              <a:lnSpc>
                <a:spcPct val="90000"/>
              </a:lnSpc>
            </a:pPr>
            <a:r>
              <a:rPr lang="en-US">
                <a:latin typeface="Avenir Book" panose="02000503020000020003" pitchFamily="2" charset="0"/>
                <a:ea typeface="Calibri" panose="020F0502020204030204" pitchFamily="34" charset="0"/>
                <a:cs typeface="Helvetica Neue" panose="02000503000000020004" pitchFamily="2" charset="0"/>
              </a:rPr>
              <a:t>Threads</a:t>
            </a:r>
            <a:r>
              <a:rPr lang="en-US">
                <a:effectLst/>
                <a:latin typeface="Avenir Book" panose="02000503020000020003" pitchFamily="2" charset="0"/>
                <a:ea typeface="Calibri" panose="020F0502020204030204" pitchFamily="34" charset="0"/>
                <a:cs typeface="Helvetica Neue" panose="02000503000000020004" pitchFamily="2" charset="0"/>
              </a:rPr>
              <a:t> : YouTube : </a:t>
            </a:r>
            <a:r>
              <a:rPr lang="en-US">
                <a:effectLst/>
                <a:latin typeface="Avenir Book" panose="02000503020000020003" pitchFamily="2" charset="0"/>
                <a:ea typeface="Calibri" panose="020F0502020204030204" pitchFamily="34" charset="0"/>
                <a:cs typeface="Helvetica Neue" panose="02000503000000020004" pitchFamily="2" charset="0"/>
                <a:hlinkClick r:id="rId10"/>
              </a:rPr>
              <a:t>https://www.youtube.com/@TeamstersRail</a:t>
            </a:r>
            <a:r>
              <a:rPr lang="en-US">
                <a:effectLst/>
                <a:latin typeface="Avenir Book" panose="02000503020000020003" pitchFamily="2" charset="0"/>
                <a:ea typeface="Calibri" panose="020F0502020204030204" pitchFamily="34" charset="0"/>
                <a:cs typeface="Helvetica Neue" panose="02000503000000020004" pitchFamily="2" charset="0"/>
              </a:rPr>
              <a:t> </a:t>
            </a:r>
          </a:p>
          <a:p>
            <a:pPr>
              <a:lnSpc>
                <a:spcPct val="90000"/>
              </a:lnSpc>
            </a:pPr>
            <a:endParaRPr lang="en-US">
              <a:effectLst/>
              <a:latin typeface="Avenir Book" panose="02000503020000020003" pitchFamily="2" charset="0"/>
              <a:ea typeface="Calibri" panose="020F0502020204030204" pitchFamily="34" charset="0"/>
              <a:cs typeface="Helvetica Neue" panose="02000503000000020004" pitchFamily="2" charset="0"/>
            </a:endParaRPr>
          </a:p>
        </p:txBody>
      </p:sp>
      <p:pic>
        <p:nvPicPr>
          <p:cNvPr id="19" name="Picture 18" descr="A screenshot of a white background&#10;&#10;Description automatically generated">
            <a:extLst>
              <a:ext uri="{FF2B5EF4-FFF2-40B4-BE49-F238E27FC236}">
                <a16:creationId xmlns:a16="http://schemas.microsoft.com/office/drawing/2014/main" id="{FBF5C34D-E541-EA46-901B-F223388D3864}"/>
              </a:ext>
            </a:extLst>
          </p:cNvPr>
          <p:cNvPicPr>
            <a:picLocks noChangeAspect="1"/>
          </p:cNvPicPr>
          <p:nvPr/>
        </p:nvPicPr>
        <p:blipFill>
          <a:blip r:embed="rId11"/>
          <a:stretch>
            <a:fillRect/>
          </a:stretch>
        </p:blipFill>
        <p:spPr>
          <a:xfrm>
            <a:off x="534678" y="2946245"/>
            <a:ext cx="2976714" cy="1039643"/>
          </a:xfrm>
          <a:prstGeom prst="rect">
            <a:avLst/>
          </a:prstGeom>
        </p:spPr>
      </p:pic>
    </p:spTree>
    <p:extLst>
      <p:ext uri="{BB962C8B-B14F-4D97-AF65-F5344CB8AC3E}">
        <p14:creationId xmlns:p14="http://schemas.microsoft.com/office/powerpoint/2010/main" val="23782137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D14B74-9B24-EC42-9B5C-DC058244A243}"/>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dirty="0">
                <a:solidFill>
                  <a:srgbClr val="FFFFFF"/>
                </a:solidFill>
              </a:rPr>
              <a:t>Conduct of a division officer</a:t>
            </a:r>
          </a:p>
        </p:txBody>
      </p:sp>
      <p:sp>
        <p:nvSpPr>
          <p:cNvPr id="11" name="Rectangle 10">
            <a:extLst>
              <a:ext uri="{FF2B5EF4-FFF2-40B4-BE49-F238E27FC236}">
                <a16:creationId xmlns:a16="http://schemas.microsoft.com/office/drawing/2014/main" id="{08D97915-3382-5447-BC83-F0D816384E49}"/>
              </a:ext>
            </a:extLst>
          </p:cNvPr>
          <p:cNvSpPr/>
          <p:nvPr/>
        </p:nvSpPr>
        <p:spPr>
          <a:xfrm>
            <a:off x="5544231" y="777110"/>
            <a:ext cx="572593"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1</a:t>
            </a:r>
          </a:p>
        </p:txBody>
      </p:sp>
      <p:sp>
        <p:nvSpPr>
          <p:cNvPr id="14" name="Rectangle 13">
            <a:extLst>
              <a:ext uri="{FF2B5EF4-FFF2-40B4-BE49-F238E27FC236}">
                <a16:creationId xmlns:a16="http://schemas.microsoft.com/office/drawing/2014/main" id="{D3E134E7-A37F-F140-85C4-19FA471641DF}"/>
              </a:ext>
            </a:extLst>
          </p:cNvPr>
          <p:cNvSpPr/>
          <p:nvPr/>
        </p:nvSpPr>
        <p:spPr>
          <a:xfrm>
            <a:off x="5544232" y="1880743"/>
            <a:ext cx="572593" cy="923330"/>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2</a:t>
            </a:r>
            <a:endParaRPr lang="en-US" sz="5400" b="1" cap="none" spc="50" dirty="0">
              <a:ln w="0"/>
              <a:solidFill>
                <a:schemeClr val="bg2"/>
              </a:solidFill>
              <a:effectLst>
                <a:innerShdw blurRad="63500" dist="50800" dir="13500000">
                  <a:srgbClr val="000000">
                    <a:alpha val="50000"/>
                  </a:srgbClr>
                </a:innerShdw>
              </a:effectLst>
            </a:endParaRPr>
          </a:p>
        </p:txBody>
      </p:sp>
      <p:sp>
        <p:nvSpPr>
          <p:cNvPr id="16" name="Rectangle 15">
            <a:extLst>
              <a:ext uri="{FF2B5EF4-FFF2-40B4-BE49-F238E27FC236}">
                <a16:creationId xmlns:a16="http://schemas.microsoft.com/office/drawing/2014/main" id="{9B21EC89-716C-EF4D-ACBF-7FDA172FC709}"/>
              </a:ext>
            </a:extLst>
          </p:cNvPr>
          <p:cNvSpPr/>
          <p:nvPr/>
        </p:nvSpPr>
        <p:spPr>
          <a:xfrm>
            <a:off x="5523407" y="4053927"/>
            <a:ext cx="572593"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4</a:t>
            </a:r>
          </a:p>
        </p:txBody>
      </p:sp>
      <p:sp>
        <p:nvSpPr>
          <p:cNvPr id="17" name="Rectangle 16">
            <a:extLst>
              <a:ext uri="{FF2B5EF4-FFF2-40B4-BE49-F238E27FC236}">
                <a16:creationId xmlns:a16="http://schemas.microsoft.com/office/drawing/2014/main" id="{0222948B-D027-984C-BD1A-FB394A777F48}"/>
              </a:ext>
            </a:extLst>
          </p:cNvPr>
          <p:cNvSpPr/>
          <p:nvPr/>
        </p:nvSpPr>
        <p:spPr>
          <a:xfrm>
            <a:off x="5544232" y="2967335"/>
            <a:ext cx="572593"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3</a:t>
            </a:r>
          </a:p>
        </p:txBody>
      </p:sp>
      <p:sp>
        <p:nvSpPr>
          <p:cNvPr id="19" name="Rectangle 18">
            <a:extLst>
              <a:ext uri="{FF2B5EF4-FFF2-40B4-BE49-F238E27FC236}">
                <a16:creationId xmlns:a16="http://schemas.microsoft.com/office/drawing/2014/main" id="{FD8B787E-68A3-0E4E-91BB-3B2692E7AFFC}"/>
              </a:ext>
            </a:extLst>
          </p:cNvPr>
          <p:cNvSpPr/>
          <p:nvPr/>
        </p:nvSpPr>
        <p:spPr>
          <a:xfrm>
            <a:off x="5544231" y="5130140"/>
            <a:ext cx="572593" cy="923330"/>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5</a:t>
            </a:r>
            <a:endParaRPr lang="en-US" sz="5400" b="1" cap="none" spc="50" dirty="0">
              <a:ln w="0"/>
              <a:solidFill>
                <a:schemeClr val="bg2"/>
              </a:solidFill>
              <a:effectLst>
                <a:innerShdw blurRad="63500" dist="50800" dir="13500000">
                  <a:srgbClr val="000000">
                    <a:alpha val="50000"/>
                  </a:srgbClr>
                </a:innerShdw>
              </a:effectLst>
            </a:endParaRPr>
          </a:p>
        </p:txBody>
      </p:sp>
      <p:sp>
        <p:nvSpPr>
          <p:cNvPr id="21" name="Rectangle 20">
            <a:extLst>
              <a:ext uri="{FF2B5EF4-FFF2-40B4-BE49-F238E27FC236}">
                <a16:creationId xmlns:a16="http://schemas.microsoft.com/office/drawing/2014/main" id="{D284ECD8-C58C-934D-B86E-29EF632F62B5}"/>
              </a:ext>
            </a:extLst>
          </p:cNvPr>
          <p:cNvSpPr/>
          <p:nvPr/>
        </p:nvSpPr>
        <p:spPr>
          <a:xfrm>
            <a:off x="7957820" y="777110"/>
            <a:ext cx="572593"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6</a:t>
            </a:r>
          </a:p>
        </p:txBody>
      </p:sp>
      <p:sp>
        <p:nvSpPr>
          <p:cNvPr id="22" name="Rectangle 21">
            <a:extLst>
              <a:ext uri="{FF2B5EF4-FFF2-40B4-BE49-F238E27FC236}">
                <a16:creationId xmlns:a16="http://schemas.microsoft.com/office/drawing/2014/main" id="{B77E4164-EA80-D942-B788-684F688B8B80}"/>
              </a:ext>
            </a:extLst>
          </p:cNvPr>
          <p:cNvSpPr/>
          <p:nvPr/>
        </p:nvSpPr>
        <p:spPr>
          <a:xfrm>
            <a:off x="7957821" y="1880743"/>
            <a:ext cx="572593" cy="923330"/>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7</a:t>
            </a:r>
            <a:endParaRPr lang="en-US" sz="5400" b="1" cap="none" spc="50" dirty="0">
              <a:ln w="0"/>
              <a:solidFill>
                <a:schemeClr val="bg2"/>
              </a:solidFill>
              <a:effectLst>
                <a:innerShdw blurRad="63500" dist="50800" dir="13500000">
                  <a:srgbClr val="000000">
                    <a:alpha val="50000"/>
                  </a:srgbClr>
                </a:innerShdw>
              </a:effectLst>
            </a:endParaRPr>
          </a:p>
        </p:txBody>
      </p:sp>
      <p:sp>
        <p:nvSpPr>
          <p:cNvPr id="23" name="Rectangle 22">
            <a:extLst>
              <a:ext uri="{FF2B5EF4-FFF2-40B4-BE49-F238E27FC236}">
                <a16:creationId xmlns:a16="http://schemas.microsoft.com/office/drawing/2014/main" id="{DF9DEC8A-58F4-5D4C-9170-7183BC7334A7}"/>
              </a:ext>
            </a:extLst>
          </p:cNvPr>
          <p:cNvSpPr/>
          <p:nvPr/>
        </p:nvSpPr>
        <p:spPr>
          <a:xfrm>
            <a:off x="7936996" y="4053927"/>
            <a:ext cx="572593"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9</a:t>
            </a:r>
          </a:p>
        </p:txBody>
      </p:sp>
      <p:sp>
        <p:nvSpPr>
          <p:cNvPr id="24" name="Rectangle 23">
            <a:extLst>
              <a:ext uri="{FF2B5EF4-FFF2-40B4-BE49-F238E27FC236}">
                <a16:creationId xmlns:a16="http://schemas.microsoft.com/office/drawing/2014/main" id="{B1B4DABA-B57C-A747-9BC0-0A5302C0B4BE}"/>
              </a:ext>
            </a:extLst>
          </p:cNvPr>
          <p:cNvSpPr/>
          <p:nvPr/>
        </p:nvSpPr>
        <p:spPr>
          <a:xfrm>
            <a:off x="7957821" y="2967335"/>
            <a:ext cx="572593"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8</a:t>
            </a:r>
          </a:p>
        </p:txBody>
      </p:sp>
      <p:sp>
        <p:nvSpPr>
          <p:cNvPr id="25" name="Rectangle 24">
            <a:extLst>
              <a:ext uri="{FF2B5EF4-FFF2-40B4-BE49-F238E27FC236}">
                <a16:creationId xmlns:a16="http://schemas.microsoft.com/office/drawing/2014/main" id="{F2661C56-2677-2747-B328-C9307C653933}"/>
              </a:ext>
            </a:extLst>
          </p:cNvPr>
          <p:cNvSpPr/>
          <p:nvPr/>
        </p:nvSpPr>
        <p:spPr>
          <a:xfrm>
            <a:off x="7763857" y="5130140"/>
            <a:ext cx="960520" cy="923330"/>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10</a:t>
            </a:r>
            <a:endParaRPr lang="en-US" sz="5400" b="1" cap="none" spc="50" dirty="0">
              <a:ln w="0"/>
              <a:solidFill>
                <a:schemeClr val="bg2"/>
              </a:solidFill>
              <a:effectLst>
                <a:innerShdw blurRad="63500" dist="50800" dir="13500000">
                  <a:srgbClr val="000000">
                    <a:alpha val="50000"/>
                  </a:srgbClr>
                </a:innerShdw>
              </a:effectLst>
            </a:endParaRPr>
          </a:p>
        </p:txBody>
      </p:sp>
      <p:sp>
        <p:nvSpPr>
          <p:cNvPr id="26" name="Rectangle 25">
            <a:extLst>
              <a:ext uri="{FF2B5EF4-FFF2-40B4-BE49-F238E27FC236}">
                <a16:creationId xmlns:a16="http://schemas.microsoft.com/office/drawing/2014/main" id="{DEF5179B-2324-7645-BCD5-2F6FC8A3C989}"/>
              </a:ext>
            </a:extLst>
          </p:cNvPr>
          <p:cNvSpPr/>
          <p:nvPr/>
        </p:nvSpPr>
        <p:spPr>
          <a:xfrm>
            <a:off x="10145027" y="777110"/>
            <a:ext cx="960520"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11</a:t>
            </a:r>
          </a:p>
        </p:txBody>
      </p:sp>
      <p:sp>
        <p:nvSpPr>
          <p:cNvPr id="27" name="Rectangle 26">
            <a:extLst>
              <a:ext uri="{FF2B5EF4-FFF2-40B4-BE49-F238E27FC236}">
                <a16:creationId xmlns:a16="http://schemas.microsoft.com/office/drawing/2014/main" id="{9E5536AF-5637-6F4B-A205-FF76D0507487}"/>
              </a:ext>
            </a:extLst>
          </p:cNvPr>
          <p:cNvSpPr/>
          <p:nvPr/>
        </p:nvSpPr>
        <p:spPr>
          <a:xfrm>
            <a:off x="10145028" y="1880743"/>
            <a:ext cx="960520" cy="923330"/>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12</a:t>
            </a:r>
            <a:endParaRPr lang="en-US" sz="5400" b="1" cap="none" spc="50" dirty="0">
              <a:ln w="0"/>
              <a:solidFill>
                <a:schemeClr val="bg2"/>
              </a:solidFill>
              <a:effectLst>
                <a:innerShdw blurRad="63500" dist="50800" dir="13500000">
                  <a:srgbClr val="000000">
                    <a:alpha val="50000"/>
                  </a:srgbClr>
                </a:innerShdw>
              </a:effectLst>
            </a:endParaRPr>
          </a:p>
        </p:txBody>
      </p:sp>
      <p:sp>
        <p:nvSpPr>
          <p:cNvPr id="28" name="Rectangle 27">
            <a:extLst>
              <a:ext uri="{FF2B5EF4-FFF2-40B4-BE49-F238E27FC236}">
                <a16:creationId xmlns:a16="http://schemas.microsoft.com/office/drawing/2014/main" id="{61953FD5-DF9E-C94D-B76C-2F0894187B57}"/>
              </a:ext>
            </a:extLst>
          </p:cNvPr>
          <p:cNvSpPr/>
          <p:nvPr/>
        </p:nvSpPr>
        <p:spPr>
          <a:xfrm>
            <a:off x="10124203" y="4053927"/>
            <a:ext cx="960520"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14</a:t>
            </a:r>
          </a:p>
        </p:txBody>
      </p:sp>
      <p:sp>
        <p:nvSpPr>
          <p:cNvPr id="29" name="Rectangle 28">
            <a:extLst>
              <a:ext uri="{FF2B5EF4-FFF2-40B4-BE49-F238E27FC236}">
                <a16:creationId xmlns:a16="http://schemas.microsoft.com/office/drawing/2014/main" id="{2867509B-5703-A54F-AC0B-18C2DA6EA849}"/>
              </a:ext>
            </a:extLst>
          </p:cNvPr>
          <p:cNvSpPr/>
          <p:nvPr/>
        </p:nvSpPr>
        <p:spPr>
          <a:xfrm>
            <a:off x="10145028" y="2967335"/>
            <a:ext cx="960520"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13</a:t>
            </a:r>
          </a:p>
        </p:txBody>
      </p:sp>
      <p:sp>
        <p:nvSpPr>
          <p:cNvPr id="30" name="Rectangle 29">
            <a:extLst>
              <a:ext uri="{FF2B5EF4-FFF2-40B4-BE49-F238E27FC236}">
                <a16:creationId xmlns:a16="http://schemas.microsoft.com/office/drawing/2014/main" id="{20875D99-9ABF-574B-A81F-595AE4C6F5F5}"/>
              </a:ext>
            </a:extLst>
          </p:cNvPr>
          <p:cNvSpPr/>
          <p:nvPr/>
        </p:nvSpPr>
        <p:spPr>
          <a:xfrm>
            <a:off x="10145027" y="5130140"/>
            <a:ext cx="960520" cy="923330"/>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15</a:t>
            </a:r>
            <a:endParaRPr lang="en-US" sz="5400" b="1" cap="none" spc="50" dirty="0">
              <a:ln w="0"/>
              <a:solidFill>
                <a:schemeClr val="bg2"/>
              </a:solidFill>
              <a:effectLst>
                <a:innerShdw blurRad="63500" dist="50800" dir="13500000">
                  <a:srgbClr val="000000">
                    <a:alpha val="50000"/>
                  </a:srgbClr>
                </a:innerShdw>
              </a:effectLst>
            </a:endParaRPr>
          </a:p>
        </p:txBody>
      </p:sp>
      <p:pic>
        <p:nvPicPr>
          <p:cNvPr id="31" name="Picture 30" descr="Graphical user interface, text&#10;&#10;Description automatically generated">
            <a:extLst>
              <a:ext uri="{FF2B5EF4-FFF2-40B4-BE49-F238E27FC236}">
                <a16:creationId xmlns:a16="http://schemas.microsoft.com/office/drawing/2014/main" id="{111B00AA-0A56-E742-B32E-510164710F0B}"/>
              </a:ext>
            </a:extLst>
          </p:cNvPr>
          <p:cNvPicPr>
            <a:picLocks noChangeAspect="1"/>
          </p:cNvPicPr>
          <p:nvPr/>
        </p:nvPicPr>
        <p:blipFill>
          <a:blip r:embed="rId3"/>
          <a:stretch>
            <a:fillRect/>
          </a:stretch>
        </p:blipFill>
        <p:spPr>
          <a:xfrm>
            <a:off x="125349" y="5986955"/>
            <a:ext cx="5847939" cy="789472"/>
          </a:xfrm>
          <a:prstGeom prst="rect">
            <a:avLst/>
          </a:prstGeom>
        </p:spPr>
      </p:pic>
      <p:sp>
        <p:nvSpPr>
          <p:cNvPr id="32" name="Down Arrow 31">
            <a:extLst>
              <a:ext uri="{FF2B5EF4-FFF2-40B4-BE49-F238E27FC236}">
                <a16:creationId xmlns:a16="http://schemas.microsoft.com/office/drawing/2014/main" id="{CDA55C98-C274-7540-8A45-48E3B3D6552A}"/>
              </a:ext>
            </a:extLst>
          </p:cNvPr>
          <p:cNvSpPr/>
          <p:nvPr/>
        </p:nvSpPr>
        <p:spPr>
          <a:xfrm rot="19485377">
            <a:off x="763200" y="4412383"/>
            <a:ext cx="1059366" cy="16103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ame 32">
            <a:extLst>
              <a:ext uri="{FF2B5EF4-FFF2-40B4-BE49-F238E27FC236}">
                <a16:creationId xmlns:a16="http://schemas.microsoft.com/office/drawing/2014/main" id="{0FD0851D-C068-ED43-85E6-4BBCDA2BA79B}"/>
              </a:ext>
            </a:extLst>
          </p:cNvPr>
          <p:cNvSpPr/>
          <p:nvPr/>
        </p:nvSpPr>
        <p:spPr>
          <a:xfrm>
            <a:off x="1649521" y="5986954"/>
            <a:ext cx="540575" cy="666165"/>
          </a:xfrm>
          <a:prstGeom prst="frame">
            <a:avLst>
              <a:gd name="adj1" fmla="val 16755"/>
            </a:avLst>
          </a:prstGeom>
          <a:solidFill>
            <a:srgbClr val="A42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4" name="Picture 33">
            <a:extLst>
              <a:ext uri="{FF2B5EF4-FFF2-40B4-BE49-F238E27FC236}">
                <a16:creationId xmlns:a16="http://schemas.microsoft.com/office/drawing/2014/main" id="{3FF49F7D-F426-8C40-9382-334544F98CC6}"/>
              </a:ext>
            </a:extLst>
          </p:cNvPr>
          <p:cNvPicPr>
            <a:picLocks noChangeAspect="1"/>
          </p:cNvPicPr>
          <p:nvPr/>
        </p:nvPicPr>
        <p:blipFill>
          <a:blip r:embed="rId4"/>
          <a:stretch>
            <a:fillRect/>
          </a:stretch>
        </p:blipFill>
        <p:spPr>
          <a:xfrm>
            <a:off x="308391" y="204881"/>
            <a:ext cx="1485197" cy="1852386"/>
          </a:xfrm>
          <a:prstGeom prst="rect">
            <a:avLst/>
          </a:prstGeom>
        </p:spPr>
      </p:pic>
    </p:spTree>
    <p:extLst>
      <p:ext uri="{BB962C8B-B14F-4D97-AF65-F5344CB8AC3E}">
        <p14:creationId xmlns:p14="http://schemas.microsoft.com/office/powerpoint/2010/main" val="32592816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53CDF986-B635-2B4D-B652-C21B634EEEE0}"/>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14773670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descr="A picture containing LEGO, indoor, toy&#10;&#10;Description automatically generated">
            <a:extLst>
              <a:ext uri="{FF2B5EF4-FFF2-40B4-BE49-F238E27FC236}">
                <a16:creationId xmlns:a16="http://schemas.microsoft.com/office/drawing/2014/main" id="{A29504C5-1143-A342-9E18-3953E838C61F}"/>
              </a:ext>
            </a:extLst>
          </p:cNvPr>
          <p:cNvPicPr>
            <a:picLocks noGrp="1"/>
          </p:cNvPicPr>
          <p:nvPr>
            <p:ph type="pic" idx="1"/>
          </p:nvPr>
        </p:nvPicPr>
        <p:blipFill>
          <a:blip r:embed="rId3">
            <a:extLst>
              <a:ext uri="{28A0092B-C50C-407E-A947-70E740481C1C}">
                <a14:useLocalDpi xmlns:a14="http://schemas.microsoft.com/office/drawing/2010/main" val="0"/>
              </a:ext>
            </a:extLst>
          </a:blip>
          <a:srcRect l="29089" r="29089"/>
          <a:stretch>
            <a:fillRect/>
          </a:stretch>
        </p:blipFill>
        <p:spPr bwMode="auto">
          <a:xfrm>
            <a:off x="6994566" y="806357"/>
            <a:ext cx="4286992" cy="4739420"/>
          </a:xfrm>
          <a:prstGeom prst="rect">
            <a:avLst/>
          </a:prstGeom>
          <a:noFill/>
          <a:ln>
            <a:noFill/>
          </a:ln>
        </p:spPr>
      </p:pic>
      <p:pic>
        <p:nvPicPr>
          <p:cNvPr id="4" name="Picture 3" descr="Table&#10;&#10;Description automatically generated">
            <a:extLst>
              <a:ext uri="{FF2B5EF4-FFF2-40B4-BE49-F238E27FC236}">
                <a16:creationId xmlns:a16="http://schemas.microsoft.com/office/drawing/2014/main" id="{84A665FC-02C6-9240-A5EA-473B50A27A38}"/>
              </a:ext>
            </a:extLst>
          </p:cNvPr>
          <p:cNvPicPr>
            <a:picLocks noChangeAspect="1"/>
          </p:cNvPicPr>
          <p:nvPr/>
        </p:nvPicPr>
        <p:blipFill>
          <a:blip r:embed="rId4"/>
          <a:stretch>
            <a:fillRect/>
          </a:stretch>
        </p:blipFill>
        <p:spPr>
          <a:xfrm>
            <a:off x="640079" y="415289"/>
            <a:ext cx="4822569" cy="5912285"/>
          </a:xfrm>
          <a:prstGeom prst="rect">
            <a:avLst/>
          </a:prstGeom>
        </p:spPr>
      </p:pic>
      <p:pic>
        <p:nvPicPr>
          <p:cNvPr id="7" name="Picture 6">
            <a:extLst>
              <a:ext uri="{FF2B5EF4-FFF2-40B4-BE49-F238E27FC236}">
                <a16:creationId xmlns:a16="http://schemas.microsoft.com/office/drawing/2014/main" id="{1829C497-7271-DC48-9B8B-7014E0602FDD}"/>
              </a:ext>
            </a:extLst>
          </p:cNvPr>
          <p:cNvPicPr>
            <a:picLocks noChangeAspect="1"/>
          </p:cNvPicPr>
          <p:nvPr/>
        </p:nvPicPr>
        <p:blipFill>
          <a:blip r:embed="rId5"/>
          <a:stretch>
            <a:fillRect/>
          </a:stretch>
        </p:blipFill>
        <p:spPr>
          <a:xfrm>
            <a:off x="10538959" y="196834"/>
            <a:ext cx="1485197" cy="1852386"/>
          </a:xfrm>
          <a:prstGeom prst="rect">
            <a:avLst/>
          </a:prstGeom>
        </p:spPr>
      </p:pic>
    </p:spTree>
    <p:extLst>
      <p:ext uri="{BB962C8B-B14F-4D97-AF65-F5344CB8AC3E}">
        <p14:creationId xmlns:p14="http://schemas.microsoft.com/office/powerpoint/2010/main" val="4179141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25D07877-9BF0-9D40-AEC8-1A6978E49030}"/>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7500451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descr="Train track junctions">
            <a:extLst>
              <a:ext uri="{FF2B5EF4-FFF2-40B4-BE49-F238E27FC236}">
                <a16:creationId xmlns:a16="http://schemas.microsoft.com/office/drawing/2014/main" id="{C45A7147-2ACC-B641-9898-7EB287733E1D}"/>
              </a:ext>
            </a:extLst>
          </p:cNvPr>
          <p:cNvPicPr>
            <a:picLocks noChangeAspect="1"/>
          </p:cNvPicPr>
          <p:nvPr/>
        </p:nvPicPr>
        <p:blipFill rotWithShape="1">
          <a:blip r:embed="rId3">
            <a:duotone>
              <a:schemeClr val="accent2">
                <a:shade val="45000"/>
                <a:satMod val="135000"/>
              </a:schemeClr>
              <a:prstClr val="white"/>
            </a:duotone>
            <a:alphaModFix amt="50000"/>
          </a:blip>
          <a:srcRect t="10175" b="5870"/>
          <a:stretch/>
        </p:blipFill>
        <p:spPr>
          <a:xfrm>
            <a:off x="20" y="10"/>
            <a:ext cx="12191980" cy="6857990"/>
          </a:xfrm>
          <a:prstGeom prst="rect">
            <a:avLst/>
          </a:prstGeom>
        </p:spPr>
      </p:pic>
      <p:sp>
        <p:nvSpPr>
          <p:cNvPr id="2" name="Title 1">
            <a:extLst>
              <a:ext uri="{FF2B5EF4-FFF2-40B4-BE49-F238E27FC236}">
                <a16:creationId xmlns:a16="http://schemas.microsoft.com/office/drawing/2014/main" id="{F0651C05-35CB-8047-BD09-9BF4263D6303}"/>
              </a:ext>
            </a:extLst>
          </p:cNvPr>
          <p:cNvSpPr>
            <a:spLocks noGrp="1"/>
          </p:cNvSpPr>
          <p:nvPr>
            <p:ph type="title"/>
          </p:nvPr>
        </p:nvSpPr>
        <p:spPr>
          <a:xfrm>
            <a:off x="1600200" y="1508167"/>
            <a:ext cx="8991600" cy="4203864"/>
          </a:xfrm>
        </p:spPr>
        <p:txBody>
          <a:bodyPr vert="horz" lIns="274320" tIns="182880" rIns="274320" bIns="182880" rtlCol="0" anchor="ctr" anchorCtr="1">
            <a:noAutofit/>
          </a:bodyPr>
          <a:lstStyle/>
          <a:p>
            <a:r>
              <a:rPr lang="en-US" sz="2000" cap="none" dirty="0">
                <a:latin typeface="Avenir Book" panose="02000503020000020003" pitchFamily="2" charset="0"/>
              </a:rPr>
              <a:t>Almost every TCRC collective agreement states that no employee shall be disciplined or discharged until a fair and impartial investigation or hearing has been conducted and responsibility established.</a:t>
            </a:r>
            <a:br>
              <a:rPr lang="en-CA" sz="2000" cap="none" dirty="0">
                <a:latin typeface="Avenir Book" panose="02000503020000020003" pitchFamily="2" charset="0"/>
              </a:rPr>
            </a:br>
            <a:r>
              <a:rPr lang="en-US" sz="2000" cap="none" dirty="0">
                <a:latin typeface="Avenir Book" panose="02000503020000020003" pitchFamily="2" charset="0"/>
              </a:rPr>
              <a:t> </a:t>
            </a:r>
            <a:br>
              <a:rPr lang="en-CA" sz="2000" cap="none" dirty="0">
                <a:latin typeface="Avenir Book" panose="02000503020000020003" pitchFamily="2" charset="0"/>
              </a:rPr>
            </a:br>
            <a:r>
              <a:rPr lang="en-US" sz="2000" cap="none" dirty="0">
                <a:latin typeface="Avenir Book" panose="02000503020000020003" pitchFamily="2" charset="0"/>
              </a:rPr>
              <a:t>Formal investigations, or statements as they are commonly called, are the first step of the investigation and discipline process. They represent the evidence that the company most heavily relies upon when assessing discipline and when they are defending their actions throughout the grievance procedure and also at arbitration.</a:t>
            </a:r>
            <a:br>
              <a:rPr lang="en-CA" sz="2000" cap="none" dirty="0">
                <a:latin typeface="Avenir Book" panose="02000503020000020003" pitchFamily="2" charset="0"/>
              </a:rPr>
            </a:br>
            <a:endParaRPr lang="en-US" sz="2000" cap="none" dirty="0">
              <a:latin typeface="Avenir Book" panose="02000503020000020003" pitchFamily="2" charset="0"/>
            </a:endParaRPr>
          </a:p>
        </p:txBody>
      </p:sp>
      <p:pic>
        <p:nvPicPr>
          <p:cNvPr id="4" name="Picture 3">
            <a:extLst>
              <a:ext uri="{FF2B5EF4-FFF2-40B4-BE49-F238E27FC236}">
                <a16:creationId xmlns:a16="http://schemas.microsoft.com/office/drawing/2014/main" id="{AF6A91CC-E975-2344-ACC8-64AAB9E6D551}"/>
              </a:ext>
            </a:extLst>
          </p:cNvPr>
          <p:cNvPicPr>
            <a:picLocks noChangeAspect="1"/>
          </p:cNvPicPr>
          <p:nvPr/>
        </p:nvPicPr>
        <p:blipFill>
          <a:blip r:embed="rId4"/>
          <a:stretch>
            <a:fillRect/>
          </a:stretch>
        </p:blipFill>
        <p:spPr>
          <a:xfrm>
            <a:off x="9661774" y="4423640"/>
            <a:ext cx="1485197" cy="1852386"/>
          </a:xfrm>
          <a:prstGeom prst="rect">
            <a:avLst/>
          </a:prstGeom>
        </p:spPr>
      </p:pic>
    </p:spTree>
    <p:extLst>
      <p:ext uri="{BB962C8B-B14F-4D97-AF65-F5344CB8AC3E}">
        <p14:creationId xmlns:p14="http://schemas.microsoft.com/office/powerpoint/2010/main" val="670907700"/>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a:extLst>
              <a:ext uri="{FF2B5EF4-FFF2-40B4-BE49-F238E27FC236}">
                <a16:creationId xmlns:a16="http://schemas.microsoft.com/office/drawing/2014/main" id="{E5206B81-D519-0D4A-AC5D-BDC1CE0CE017}"/>
              </a:ext>
            </a:extLst>
          </p:cNvPr>
          <p:cNvSpPr/>
          <p:nvPr/>
        </p:nvSpPr>
        <p:spPr>
          <a:xfrm>
            <a:off x="1816924" y="688769"/>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FB11F85C-3D59-284B-AC40-D7E05D6A45C4}"/>
              </a:ext>
            </a:extLst>
          </p:cNvPr>
          <p:cNvSpPr/>
          <p:nvPr/>
        </p:nvSpPr>
        <p:spPr>
          <a:xfrm>
            <a:off x="1775355" y="1839507"/>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E0B0C046-37C1-064C-8044-0FB56B04B349}"/>
              </a:ext>
            </a:extLst>
          </p:cNvPr>
          <p:cNvSpPr/>
          <p:nvPr/>
        </p:nvSpPr>
        <p:spPr>
          <a:xfrm>
            <a:off x="1777335" y="2407252"/>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6E54CDC8-3309-7E41-9BD7-105AD10C6212}"/>
              </a:ext>
            </a:extLst>
          </p:cNvPr>
          <p:cNvSpPr/>
          <p:nvPr/>
        </p:nvSpPr>
        <p:spPr>
          <a:xfrm>
            <a:off x="1777336" y="3611169"/>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4C950CB0-0156-C444-A285-8E6562799A59}"/>
              </a:ext>
            </a:extLst>
          </p:cNvPr>
          <p:cNvSpPr/>
          <p:nvPr/>
        </p:nvSpPr>
        <p:spPr>
          <a:xfrm>
            <a:off x="1777337" y="4181736"/>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AD2E98A5-610D-1346-B885-9C4B60CC0B4D}"/>
              </a:ext>
            </a:extLst>
          </p:cNvPr>
          <p:cNvSpPr/>
          <p:nvPr/>
        </p:nvSpPr>
        <p:spPr>
          <a:xfrm>
            <a:off x="1777338" y="4815086"/>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3FEA1529-768A-F246-9997-553AB654F11A}"/>
              </a:ext>
            </a:extLst>
          </p:cNvPr>
          <p:cNvSpPr/>
          <p:nvPr/>
        </p:nvSpPr>
        <p:spPr>
          <a:xfrm>
            <a:off x="1797131" y="5365310"/>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0FACCD5D-9BD6-9741-B12E-C8A369D02097}"/>
              </a:ext>
            </a:extLst>
          </p:cNvPr>
          <p:cNvSpPr/>
          <p:nvPr/>
        </p:nvSpPr>
        <p:spPr>
          <a:xfrm>
            <a:off x="1800101" y="5990744"/>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 application&#10;&#10;Description automatically generated">
            <a:extLst>
              <a:ext uri="{FF2B5EF4-FFF2-40B4-BE49-F238E27FC236}">
                <a16:creationId xmlns:a16="http://schemas.microsoft.com/office/drawing/2014/main" id="{6138A67B-01DE-644F-AAB9-AE71A4C639F9}"/>
              </a:ext>
            </a:extLst>
          </p:cNvPr>
          <p:cNvPicPr>
            <a:picLocks noChangeAspect="1"/>
          </p:cNvPicPr>
          <p:nvPr/>
        </p:nvPicPr>
        <p:blipFill>
          <a:blip r:embed="rId3"/>
          <a:stretch>
            <a:fillRect/>
          </a:stretch>
        </p:blipFill>
        <p:spPr>
          <a:xfrm>
            <a:off x="3075709" y="103334"/>
            <a:ext cx="6309361" cy="6651332"/>
          </a:xfrm>
          <a:prstGeom prst="rect">
            <a:avLst/>
          </a:prstGeom>
        </p:spPr>
      </p:pic>
      <p:pic>
        <p:nvPicPr>
          <p:cNvPr id="15" name="Picture 14">
            <a:extLst>
              <a:ext uri="{FF2B5EF4-FFF2-40B4-BE49-F238E27FC236}">
                <a16:creationId xmlns:a16="http://schemas.microsoft.com/office/drawing/2014/main" id="{24A63594-0818-B049-A0E4-24B36BBD81DA}"/>
              </a:ext>
            </a:extLst>
          </p:cNvPr>
          <p:cNvPicPr>
            <a:picLocks noChangeAspect="1"/>
          </p:cNvPicPr>
          <p:nvPr/>
        </p:nvPicPr>
        <p:blipFill>
          <a:blip r:embed="rId4"/>
          <a:stretch>
            <a:fillRect/>
          </a:stretch>
        </p:blipFill>
        <p:spPr>
          <a:xfrm>
            <a:off x="10416645" y="320717"/>
            <a:ext cx="1485197" cy="1852386"/>
          </a:xfrm>
          <a:prstGeom prst="rect">
            <a:avLst/>
          </a:prstGeom>
        </p:spPr>
      </p:pic>
    </p:spTree>
    <p:extLst>
      <p:ext uri="{BB962C8B-B14F-4D97-AF65-F5344CB8AC3E}">
        <p14:creationId xmlns:p14="http://schemas.microsoft.com/office/powerpoint/2010/main" val="78450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DE34FF-1107-B041-899A-4EC6D2D9000B}"/>
              </a:ext>
            </a:extLst>
          </p:cNvPr>
          <p:cNvSpPr>
            <a:spLocks noGrp="1"/>
          </p:cNvSpPr>
          <p:nvPr>
            <p:ph type="title"/>
          </p:nvPr>
        </p:nvSpPr>
        <p:spPr>
          <a:xfrm>
            <a:off x="7790213" y="484631"/>
            <a:ext cx="4156364" cy="5429848"/>
          </a:xfrm>
          <a:noFill/>
          <a:ln>
            <a:noFill/>
          </a:ln>
        </p:spPr>
        <p:txBody>
          <a:bodyPr vert="horz" lIns="274320" tIns="182880" rIns="274320" bIns="182880" rtlCol="0" anchor="ctr" anchorCtr="1">
            <a:noAutofit/>
          </a:bodyPr>
          <a:lstStyle/>
          <a:p>
            <a:pPr algn="l"/>
            <a:r>
              <a:rPr lang="en-US" sz="2400" cap="none" dirty="0">
                <a:solidFill>
                  <a:schemeClr val="tx1"/>
                </a:solidFill>
                <a:latin typeface="Avenir Book" panose="02000503020000020003" pitchFamily="2" charset="0"/>
              </a:rPr>
              <a:t>The collective agreement defines rules to be followed by the company in order to respect the member’s right to a fair and impartial investigation. </a:t>
            </a:r>
            <a:br>
              <a:rPr lang="en-US" sz="2400" cap="none" dirty="0">
                <a:solidFill>
                  <a:schemeClr val="tx1"/>
                </a:solidFill>
                <a:latin typeface="Avenir Book" panose="02000503020000020003" pitchFamily="2" charset="0"/>
              </a:rPr>
            </a:br>
            <a:br>
              <a:rPr lang="en-US" sz="2400" cap="none" dirty="0">
                <a:solidFill>
                  <a:schemeClr val="tx1"/>
                </a:solidFill>
                <a:latin typeface="Avenir Book" panose="02000503020000020003" pitchFamily="2" charset="0"/>
              </a:rPr>
            </a:br>
            <a:r>
              <a:rPr lang="en-US" sz="2400" u="sng" cap="none" dirty="0">
                <a:solidFill>
                  <a:schemeClr val="tx1"/>
                </a:solidFill>
                <a:latin typeface="Avenir Book" panose="02000503020000020003" pitchFamily="2" charset="0"/>
              </a:rPr>
              <a:t>All employees are</a:t>
            </a:r>
            <a:r>
              <a:rPr lang="en-US" sz="2400" cap="none" dirty="0">
                <a:solidFill>
                  <a:schemeClr val="tx1"/>
                </a:solidFill>
                <a:latin typeface="Avenir Book" panose="02000503020000020003" pitchFamily="2" charset="0"/>
              </a:rPr>
              <a:t> </a:t>
            </a:r>
            <a:r>
              <a:rPr lang="en-US" sz="2400" u="sng" cap="none" dirty="0">
                <a:solidFill>
                  <a:schemeClr val="tx1"/>
                </a:solidFill>
                <a:latin typeface="Avenir Book" panose="02000503020000020003" pitchFamily="2" charset="0"/>
              </a:rPr>
              <a:t>entitled to these essential rights when subject to a disciplinary investigation.</a:t>
            </a:r>
            <a:endParaRPr lang="en-US" sz="2400" cap="none" dirty="0">
              <a:solidFill>
                <a:schemeClr val="tx1"/>
              </a:solidFill>
              <a:latin typeface="Avenir Book" panose="02000503020000020003" pitchFamily="2" charset="0"/>
            </a:endParaRPr>
          </a:p>
        </p:txBody>
      </p:sp>
      <p:pic>
        <p:nvPicPr>
          <p:cNvPr id="3" name="Picture 2" descr="Close-up of intersecting railway tracks">
            <a:extLst>
              <a:ext uri="{FF2B5EF4-FFF2-40B4-BE49-F238E27FC236}">
                <a16:creationId xmlns:a16="http://schemas.microsoft.com/office/drawing/2014/main" id="{43FA08F1-CBCA-B347-8B14-5F36A667200F}"/>
              </a:ext>
            </a:extLst>
          </p:cNvPr>
          <p:cNvPicPr>
            <a:picLocks noChangeAspect="1"/>
          </p:cNvPicPr>
          <p:nvPr/>
        </p:nvPicPr>
        <p:blipFill rotWithShape="1">
          <a:blip r:embed="rId3"/>
          <a:srcRect l="19439" r="7195" b="-2"/>
          <a:stretch/>
        </p:blipFill>
        <p:spPr>
          <a:xfrm>
            <a:off x="-1" y="-1"/>
            <a:ext cx="7537704" cy="6858000"/>
          </a:xfrm>
          <a:prstGeom prst="rect">
            <a:avLst/>
          </a:prstGeom>
        </p:spPr>
      </p:pic>
      <p:sp>
        <p:nvSpPr>
          <p:cNvPr id="6" name="Text Placeholder 5">
            <a:extLst>
              <a:ext uri="{FF2B5EF4-FFF2-40B4-BE49-F238E27FC236}">
                <a16:creationId xmlns:a16="http://schemas.microsoft.com/office/drawing/2014/main" id="{2CF32DBD-79EE-A943-B2A1-E36085482A97}"/>
              </a:ext>
            </a:extLst>
          </p:cNvPr>
          <p:cNvSpPr>
            <a:spLocks noGrp="1"/>
          </p:cNvSpPr>
          <p:nvPr>
            <p:ph type="body" idx="1"/>
          </p:nvPr>
        </p:nvSpPr>
        <p:spPr>
          <a:xfrm>
            <a:off x="1490768" y="5452814"/>
            <a:ext cx="3701142" cy="461665"/>
          </a:xfrm>
          <a:solidFill>
            <a:schemeClr val="bg1">
              <a:alpha val="75000"/>
            </a:schemeClr>
          </a:solidFill>
          <a:ln w="25400" cap="sq">
            <a:solidFill>
              <a:schemeClr val="tx1"/>
            </a:solidFill>
            <a:miter lim="800000"/>
          </a:ln>
        </p:spPr>
        <p:txBody>
          <a:bodyPr vert="horz" lIns="91440" tIns="45720" rIns="91440" bIns="45720" rtlCol="0" anchor="ctr">
            <a:normAutofit/>
          </a:bodyPr>
          <a:lstStyle/>
          <a:p>
            <a:pPr algn="ctr"/>
            <a:r>
              <a:rPr lang="en-US" sz="1800" dirty="0"/>
              <a:t>DISCIPLINARY INVESTIGATION</a:t>
            </a:r>
          </a:p>
        </p:txBody>
      </p:sp>
      <p:pic>
        <p:nvPicPr>
          <p:cNvPr id="7" name="Picture 6">
            <a:extLst>
              <a:ext uri="{FF2B5EF4-FFF2-40B4-BE49-F238E27FC236}">
                <a16:creationId xmlns:a16="http://schemas.microsoft.com/office/drawing/2014/main" id="{3430F6EC-66EC-0F40-8BE4-C2C85BB1B2D3}"/>
              </a:ext>
            </a:extLst>
          </p:cNvPr>
          <p:cNvPicPr>
            <a:picLocks noChangeAspect="1"/>
          </p:cNvPicPr>
          <p:nvPr/>
        </p:nvPicPr>
        <p:blipFill>
          <a:blip r:embed="rId4"/>
          <a:stretch>
            <a:fillRect/>
          </a:stretch>
        </p:blipFill>
        <p:spPr>
          <a:xfrm>
            <a:off x="245423" y="152796"/>
            <a:ext cx="1485197" cy="1852386"/>
          </a:xfrm>
          <a:prstGeom prst="rect">
            <a:avLst/>
          </a:prstGeom>
        </p:spPr>
      </p:pic>
    </p:spTree>
    <p:extLst>
      <p:ext uri="{BB962C8B-B14F-4D97-AF65-F5344CB8AC3E}">
        <p14:creationId xmlns:p14="http://schemas.microsoft.com/office/powerpoint/2010/main" val="2218817454"/>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0F51B07-6C41-794A-BCFC-8F93C6B0406E}"/>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Every employee has the right to…</a:t>
            </a:r>
          </a:p>
        </p:txBody>
      </p:sp>
      <p:sp>
        <p:nvSpPr>
          <p:cNvPr id="5" name="Content Placeholder 4">
            <a:extLst>
              <a:ext uri="{FF2B5EF4-FFF2-40B4-BE49-F238E27FC236}">
                <a16:creationId xmlns:a16="http://schemas.microsoft.com/office/drawing/2014/main" id="{797D204B-A3C9-1342-8739-803E871B900B}"/>
              </a:ext>
            </a:extLst>
          </p:cNvPr>
          <p:cNvSpPr>
            <a:spLocks noGrp="1"/>
          </p:cNvSpPr>
          <p:nvPr>
            <p:ph idx="1"/>
          </p:nvPr>
        </p:nvSpPr>
        <p:spPr>
          <a:xfrm>
            <a:off x="5591695" y="1402080"/>
            <a:ext cx="5320696" cy="4053840"/>
          </a:xfrm>
        </p:spPr>
        <p:txBody>
          <a:bodyPr anchor="ctr">
            <a:normAutofit/>
          </a:bodyPr>
          <a:lstStyle/>
          <a:p>
            <a:pPr lvl="0"/>
            <a:r>
              <a:rPr lang="en-US"/>
              <a:t>adequate notice of details of the charges against them (Ad hoc 521, CROA 3322);</a:t>
            </a:r>
            <a:endParaRPr lang="en-CA"/>
          </a:p>
          <a:p>
            <a:pPr lvl="0"/>
            <a:r>
              <a:rPr lang="en-US"/>
              <a:t>enough time to be prepared for the investigation hearing;</a:t>
            </a:r>
            <a:endParaRPr lang="en-CA"/>
          </a:p>
          <a:p>
            <a:pPr lvl="0"/>
            <a:r>
              <a:rPr lang="en-US"/>
              <a:t>rebut witness statements made against them;</a:t>
            </a:r>
            <a:endParaRPr lang="en-CA"/>
          </a:p>
          <a:p>
            <a:r>
              <a:rPr lang="en-US"/>
              <a:t>access material, statements and documents pertinent to the outcome of the investigation (CROA 1734) at the beginning </a:t>
            </a:r>
            <a:endParaRPr lang="en-US" dirty="0"/>
          </a:p>
        </p:txBody>
      </p:sp>
      <p:pic>
        <p:nvPicPr>
          <p:cNvPr id="7" name="Picture 6">
            <a:extLst>
              <a:ext uri="{FF2B5EF4-FFF2-40B4-BE49-F238E27FC236}">
                <a16:creationId xmlns:a16="http://schemas.microsoft.com/office/drawing/2014/main" id="{36E897CD-A3DB-E149-B919-EF6373566736}"/>
              </a:ext>
            </a:extLst>
          </p:cNvPr>
          <p:cNvPicPr>
            <a:picLocks noChangeAspect="1"/>
          </p:cNvPicPr>
          <p:nvPr/>
        </p:nvPicPr>
        <p:blipFill>
          <a:blip r:embed="rId3"/>
          <a:stretch>
            <a:fillRect/>
          </a:stretch>
        </p:blipFill>
        <p:spPr>
          <a:xfrm>
            <a:off x="10459405" y="196614"/>
            <a:ext cx="1485197" cy="1852386"/>
          </a:xfrm>
          <a:prstGeom prst="rect">
            <a:avLst/>
          </a:prstGeom>
        </p:spPr>
      </p:pic>
    </p:spTree>
    <p:extLst>
      <p:ext uri="{BB962C8B-B14F-4D97-AF65-F5344CB8AC3E}">
        <p14:creationId xmlns:p14="http://schemas.microsoft.com/office/powerpoint/2010/main" val="8811670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0F51B07-6C41-794A-BCFC-8F93C6B0406E}"/>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Every employee has the right to…</a:t>
            </a:r>
          </a:p>
        </p:txBody>
      </p:sp>
      <p:sp>
        <p:nvSpPr>
          <p:cNvPr id="5" name="Content Placeholder 4">
            <a:extLst>
              <a:ext uri="{FF2B5EF4-FFF2-40B4-BE49-F238E27FC236}">
                <a16:creationId xmlns:a16="http://schemas.microsoft.com/office/drawing/2014/main" id="{797D204B-A3C9-1342-8739-803E871B900B}"/>
              </a:ext>
            </a:extLst>
          </p:cNvPr>
          <p:cNvSpPr>
            <a:spLocks noGrp="1"/>
          </p:cNvSpPr>
          <p:nvPr>
            <p:ph idx="1"/>
          </p:nvPr>
        </p:nvSpPr>
        <p:spPr>
          <a:xfrm>
            <a:off x="5591695" y="1402080"/>
            <a:ext cx="5320696" cy="4053840"/>
          </a:xfrm>
        </p:spPr>
        <p:txBody>
          <a:bodyPr anchor="ctr">
            <a:normAutofit/>
          </a:bodyPr>
          <a:lstStyle/>
          <a:p>
            <a:pPr lvl="0"/>
            <a:r>
              <a:rPr lang="en-US" dirty="0"/>
              <a:t>ask for a witness (CROA 2920, 2934);</a:t>
            </a:r>
            <a:endParaRPr lang="en-CA" dirty="0"/>
          </a:p>
          <a:p>
            <a:pPr lvl="0"/>
            <a:r>
              <a:rPr lang="en-US" dirty="0"/>
              <a:t>union representation during the investigation of a witness</a:t>
            </a:r>
            <a:endParaRPr lang="en-CA" dirty="0"/>
          </a:p>
          <a:p>
            <a:pPr lvl="0"/>
            <a:r>
              <a:rPr lang="en-US" dirty="0"/>
              <a:t>state their case during the investigation;</a:t>
            </a:r>
            <a:endParaRPr lang="en-CA" dirty="0"/>
          </a:p>
          <a:p>
            <a:pPr lvl="0"/>
            <a:r>
              <a:rPr lang="en-US" dirty="0"/>
              <a:t>an impartial/unbiased investigation officer (Ad hoc 548, CROA 3061,3167);</a:t>
            </a:r>
            <a:endParaRPr lang="en-CA" dirty="0"/>
          </a:p>
        </p:txBody>
      </p:sp>
      <p:pic>
        <p:nvPicPr>
          <p:cNvPr id="7" name="Picture 6">
            <a:extLst>
              <a:ext uri="{FF2B5EF4-FFF2-40B4-BE49-F238E27FC236}">
                <a16:creationId xmlns:a16="http://schemas.microsoft.com/office/drawing/2014/main" id="{0CAC27F4-05FC-B44C-938F-69883F8F48C8}"/>
              </a:ext>
            </a:extLst>
          </p:cNvPr>
          <p:cNvPicPr>
            <a:picLocks noChangeAspect="1"/>
          </p:cNvPicPr>
          <p:nvPr/>
        </p:nvPicPr>
        <p:blipFill>
          <a:blip r:embed="rId3"/>
          <a:stretch>
            <a:fillRect/>
          </a:stretch>
        </p:blipFill>
        <p:spPr>
          <a:xfrm>
            <a:off x="10331978" y="229272"/>
            <a:ext cx="1485197" cy="1852386"/>
          </a:xfrm>
          <a:prstGeom prst="rect">
            <a:avLst/>
          </a:prstGeom>
        </p:spPr>
      </p:pic>
    </p:spTree>
    <p:extLst>
      <p:ext uri="{BB962C8B-B14F-4D97-AF65-F5344CB8AC3E}">
        <p14:creationId xmlns:p14="http://schemas.microsoft.com/office/powerpoint/2010/main" val="24113770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0F51B07-6C41-794A-BCFC-8F93C6B0406E}"/>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Every employee has the right to…</a:t>
            </a:r>
          </a:p>
        </p:txBody>
      </p:sp>
      <p:sp>
        <p:nvSpPr>
          <p:cNvPr id="5" name="Content Placeholder 4">
            <a:extLst>
              <a:ext uri="{FF2B5EF4-FFF2-40B4-BE49-F238E27FC236}">
                <a16:creationId xmlns:a16="http://schemas.microsoft.com/office/drawing/2014/main" id="{797D204B-A3C9-1342-8739-803E871B900B}"/>
              </a:ext>
            </a:extLst>
          </p:cNvPr>
          <p:cNvSpPr>
            <a:spLocks noGrp="1"/>
          </p:cNvSpPr>
          <p:nvPr>
            <p:ph idx="1"/>
          </p:nvPr>
        </p:nvSpPr>
        <p:spPr>
          <a:xfrm>
            <a:off x="5591695" y="1402080"/>
            <a:ext cx="5320696" cy="4053840"/>
          </a:xfrm>
        </p:spPr>
        <p:txBody>
          <a:bodyPr anchor="ctr">
            <a:normAutofit fontScale="92500"/>
          </a:bodyPr>
          <a:lstStyle/>
          <a:p>
            <a:pPr lvl="0"/>
            <a:r>
              <a:rPr lang="en-US" dirty="0"/>
              <a:t>object to any illegal questions asked, such as;</a:t>
            </a:r>
            <a:endParaRPr lang="en-CA" dirty="0"/>
          </a:p>
          <a:p>
            <a:pPr lvl="1"/>
            <a:r>
              <a:rPr lang="en-US" dirty="0"/>
              <a:t>leading questions;</a:t>
            </a:r>
            <a:endParaRPr lang="en-CA" dirty="0"/>
          </a:p>
          <a:p>
            <a:pPr lvl="1"/>
            <a:r>
              <a:rPr lang="en-US" dirty="0"/>
              <a:t>unfair or self-incriminating questions; (CROA 2934, 1420)</a:t>
            </a:r>
            <a:endParaRPr lang="en-CA" dirty="0"/>
          </a:p>
          <a:p>
            <a:pPr lvl="1"/>
            <a:r>
              <a:rPr lang="en-US" dirty="0"/>
              <a:t>investigator is stalling or pressuring;</a:t>
            </a:r>
            <a:endParaRPr lang="en-CA" dirty="0"/>
          </a:p>
          <a:p>
            <a:pPr lvl="1"/>
            <a:r>
              <a:rPr lang="en-US" dirty="0"/>
              <a:t>investigator going off from subject matter;</a:t>
            </a:r>
            <a:endParaRPr lang="en-CA" dirty="0"/>
          </a:p>
          <a:p>
            <a:pPr lvl="1"/>
            <a:r>
              <a:rPr lang="en-US" dirty="0"/>
              <a:t>previously asked questions;</a:t>
            </a:r>
            <a:endParaRPr lang="en-CA" dirty="0"/>
          </a:p>
          <a:p>
            <a:pPr lvl="1"/>
            <a:r>
              <a:rPr lang="en-US" dirty="0"/>
              <a:t>investigator is overlooking or avoiding a line of questioning;</a:t>
            </a:r>
            <a:endParaRPr lang="en-CA" dirty="0"/>
          </a:p>
          <a:p>
            <a:pPr lvl="0"/>
            <a:r>
              <a:rPr lang="en-US" dirty="0"/>
              <a:t>recess, if necessary, during the investigation;</a:t>
            </a:r>
            <a:endParaRPr lang="en-CA" dirty="0"/>
          </a:p>
          <a:p>
            <a:pPr lvl="0"/>
            <a:r>
              <a:rPr lang="en-US" dirty="0"/>
              <a:t>a timely hearing without undue delay;</a:t>
            </a:r>
            <a:endParaRPr lang="en-CA" dirty="0"/>
          </a:p>
          <a:p>
            <a:pPr lvl="0"/>
            <a:r>
              <a:rPr lang="en-US" dirty="0"/>
              <a:t>copy of the written statement at the end of the investigation. </a:t>
            </a:r>
            <a:endParaRPr lang="en-CA" dirty="0"/>
          </a:p>
        </p:txBody>
      </p:sp>
      <p:pic>
        <p:nvPicPr>
          <p:cNvPr id="7" name="Picture 6">
            <a:extLst>
              <a:ext uri="{FF2B5EF4-FFF2-40B4-BE49-F238E27FC236}">
                <a16:creationId xmlns:a16="http://schemas.microsoft.com/office/drawing/2014/main" id="{19BAB665-7FD0-DC40-AE43-3BB41210889D}"/>
              </a:ext>
            </a:extLst>
          </p:cNvPr>
          <p:cNvPicPr>
            <a:picLocks noChangeAspect="1"/>
          </p:cNvPicPr>
          <p:nvPr/>
        </p:nvPicPr>
        <p:blipFill>
          <a:blip r:embed="rId3"/>
          <a:stretch>
            <a:fillRect/>
          </a:stretch>
        </p:blipFill>
        <p:spPr>
          <a:xfrm>
            <a:off x="10604009" y="278257"/>
            <a:ext cx="1485197" cy="1852386"/>
          </a:xfrm>
          <a:prstGeom prst="rect">
            <a:avLst/>
          </a:prstGeom>
        </p:spPr>
      </p:pic>
    </p:spTree>
    <p:extLst>
      <p:ext uri="{BB962C8B-B14F-4D97-AF65-F5344CB8AC3E}">
        <p14:creationId xmlns:p14="http://schemas.microsoft.com/office/powerpoint/2010/main" val="2433937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2CBFC-BD0F-D344-85CE-F72721CF280A}"/>
              </a:ext>
            </a:extLst>
          </p:cNvPr>
          <p:cNvSpPr>
            <a:spLocks noGrp="1"/>
          </p:cNvSpPr>
          <p:nvPr>
            <p:ph type="title"/>
          </p:nvPr>
        </p:nvSpPr>
        <p:spPr>
          <a:xfrm>
            <a:off x="6550664" y="493921"/>
            <a:ext cx="4793758" cy="1188720"/>
          </a:xfrm>
        </p:spPr>
        <p:txBody>
          <a:bodyPr>
            <a:normAutofit/>
          </a:bodyPr>
          <a:lstStyle/>
          <a:p>
            <a:r>
              <a:rPr lang="en-US"/>
              <a:t>Social media - TEAMSTERS CANADA</a:t>
            </a:r>
          </a:p>
        </p:txBody>
      </p:sp>
      <p:pic>
        <p:nvPicPr>
          <p:cNvPr id="9" name="Picture 8" descr="A screenshot of a social media post&#10;&#10;Description automatically generated">
            <a:extLst>
              <a:ext uri="{FF2B5EF4-FFF2-40B4-BE49-F238E27FC236}">
                <a16:creationId xmlns:a16="http://schemas.microsoft.com/office/drawing/2014/main" id="{89AA49F2-4701-A317-21D4-4AB0E209EC49}"/>
              </a:ext>
            </a:extLst>
          </p:cNvPr>
          <p:cNvPicPr>
            <a:picLocks noChangeAspect="1"/>
          </p:cNvPicPr>
          <p:nvPr/>
        </p:nvPicPr>
        <p:blipFill>
          <a:blip r:embed="rId3"/>
          <a:stretch>
            <a:fillRect/>
          </a:stretch>
        </p:blipFill>
        <p:spPr>
          <a:xfrm>
            <a:off x="467172" y="906198"/>
            <a:ext cx="2880360" cy="2505913"/>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DD07058A-B9DF-D8F2-BC6A-F003E9A92ED0}"/>
              </a:ext>
            </a:extLst>
          </p:cNvPr>
          <p:cNvPicPr>
            <a:picLocks noChangeAspect="1"/>
          </p:cNvPicPr>
          <p:nvPr/>
        </p:nvPicPr>
        <p:blipFill>
          <a:blip r:embed="rId4"/>
          <a:stretch>
            <a:fillRect/>
          </a:stretch>
        </p:blipFill>
        <p:spPr>
          <a:xfrm>
            <a:off x="3828150" y="906727"/>
            <a:ext cx="1783661" cy="1560703"/>
          </a:xfrm>
          <a:prstGeom prst="rect">
            <a:avLst/>
          </a:prstGeom>
        </p:spPr>
      </p:pic>
      <p:pic>
        <p:nvPicPr>
          <p:cNvPr id="5" name="Picture 4" descr="A group of people in a circle&#10;&#10;Description automatically generated">
            <a:extLst>
              <a:ext uri="{FF2B5EF4-FFF2-40B4-BE49-F238E27FC236}">
                <a16:creationId xmlns:a16="http://schemas.microsoft.com/office/drawing/2014/main" id="{E0CF9A7C-5555-BFDB-C641-54D360D2535B}"/>
              </a:ext>
            </a:extLst>
          </p:cNvPr>
          <p:cNvPicPr>
            <a:picLocks noChangeAspect="1"/>
          </p:cNvPicPr>
          <p:nvPr/>
        </p:nvPicPr>
        <p:blipFill>
          <a:blip r:embed="rId5"/>
          <a:stretch>
            <a:fillRect/>
          </a:stretch>
        </p:blipFill>
        <p:spPr>
          <a:xfrm>
            <a:off x="725589" y="4318311"/>
            <a:ext cx="2363526" cy="2056268"/>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B04555E2-8A06-9359-4C01-8373132C27C0}"/>
              </a:ext>
            </a:extLst>
          </p:cNvPr>
          <p:cNvPicPr>
            <a:picLocks noChangeAspect="1"/>
          </p:cNvPicPr>
          <p:nvPr/>
        </p:nvPicPr>
        <p:blipFill>
          <a:blip r:embed="rId6"/>
          <a:stretch>
            <a:fillRect/>
          </a:stretch>
        </p:blipFill>
        <p:spPr>
          <a:xfrm>
            <a:off x="3828150" y="3760321"/>
            <a:ext cx="1783661" cy="1806238"/>
          </a:xfrm>
          <a:prstGeom prst="rect">
            <a:avLst/>
          </a:prstGeom>
        </p:spPr>
      </p:pic>
      <p:sp>
        <p:nvSpPr>
          <p:cNvPr id="3" name="Content Placeholder 2">
            <a:extLst>
              <a:ext uri="{FF2B5EF4-FFF2-40B4-BE49-F238E27FC236}">
                <a16:creationId xmlns:a16="http://schemas.microsoft.com/office/drawing/2014/main" id="{E220DFD1-EF42-6D45-99BB-8884E6BEDEAC}"/>
              </a:ext>
            </a:extLst>
          </p:cNvPr>
          <p:cNvSpPr>
            <a:spLocks noGrp="1"/>
          </p:cNvSpPr>
          <p:nvPr>
            <p:ph idx="1"/>
          </p:nvPr>
        </p:nvSpPr>
        <p:spPr>
          <a:xfrm>
            <a:off x="6550665" y="2110154"/>
            <a:ext cx="4793757" cy="4426113"/>
          </a:xfrm>
        </p:spPr>
        <p:txBody>
          <a:bodyPr>
            <a:normAutofit/>
          </a:bodyP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a:effectLst/>
                <a:latin typeface="Avenir Book" panose="02000503020000020003" pitchFamily="2" charset="0"/>
                <a:ea typeface="Calibri" panose="020F0502020204030204" pitchFamily="34" charset="0"/>
                <a:cs typeface="Helvetica Neue" panose="02000503000000020004" pitchFamily="2" charset="0"/>
              </a:rPr>
              <a:t>Facebook : </a:t>
            </a:r>
            <a:r>
              <a:rPr lang="en-US" sz="1400">
                <a:effectLst/>
                <a:latin typeface="Avenir Book" panose="02000503020000020003" pitchFamily="2" charset="0"/>
                <a:ea typeface="Calibri" panose="020F0502020204030204" pitchFamily="34" charset="0"/>
                <a:cs typeface="Helvetica Neue" panose="02000503000000020004" pitchFamily="2" charset="0"/>
                <a:hlinkClick r:id="rId7"/>
              </a:rPr>
              <a:t>https://www.facebook.com/Teamsterscanada/</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CA"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a:effectLst/>
                <a:latin typeface="Avenir Book" panose="02000503020000020003" pitchFamily="2" charset="0"/>
                <a:ea typeface="Calibri" panose="020F0502020204030204" pitchFamily="34" charset="0"/>
                <a:cs typeface="Helvetica Neue" panose="02000503000000020004" pitchFamily="2" charset="0"/>
              </a:rPr>
              <a:t>Twitter : </a:t>
            </a:r>
            <a:r>
              <a:rPr lang="en-US" sz="1400">
                <a:effectLst/>
                <a:latin typeface="Avenir Book" panose="02000503020000020003" pitchFamily="2" charset="0"/>
                <a:ea typeface="Calibri" panose="020F0502020204030204" pitchFamily="34" charset="0"/>
                <a:cs typeface="Helvetica Neue" panose="02000503000000020004" pitchFamily="2" charset="0"/>
                <a:hlinkClick r:id="rId8"/>
              </a:rPr>
              <a:t>https://twitter.com/TeamstersCanada</a:t>
            </a:r>
            <a:endParaRPr lang="en-CA" sz="1400">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a:latin typeface="Avenir Book" panose="02000503020000020003" pitchFamily="2" charset="0"/>
                <a:ea typeface="Calibri" panose="020F0502020204030204" pitchFamily="34" charset="0"/>
                <a:cs typeface="Helvetica Neue" panose="02000503000000020004" pitchFamily="2" charset="0"/>
              </a:rPr>
              <a:t>H</a:t>
            </a:r>
            <a:r>
              <a:rPr lang="en-US" sz="1200">
                <a:effectLst/>
                <a:latin typeface="Avenir Book" panose="02000503020000020003" pitchFamily="2" charset="0"/>
                <a:ea typeface="Calibri" panose="020F0502020204030204" pitchFamily="34" charset="0"/>
                <a:cs typeface="Helvetica Neue" panose="02000503000000020004" pitchFamily="2" charset="0"/>
              </a:rPr>
              <a:t>ashtags on Twitter : #</a:t>
            </a:r>
            <a:r>
              <a:rPr lang="en-US" sz="1200" err="1">
                <a:effectLst/>
                <a:latin typeface="Avenir Book" panose="02000503020000020003" pitchFamily="2" charset="0"/>
                <a:ea typeface="Calibri" panose="020F0502020204030204" pitchFamily="34" charset="0"/>
                <a:cs typeface="Helvetica Neue" panose="02000503000000020004" pitchFamily="2" charset="0"/>
              </a:rPr>
              <a:t>canlab</a:t>
            </a:r>
            <a:r>
              <a:rPr lang="en-US" sz="1200">
                <a:effectLst/>
                <a:latin typeface="Avenir Book" panose="02000503020000020003" pitchFamily="2" charset="0"/>
                <a:ea typeface="Calibri" panose="020F0502020204030204" pitchFamily="34" charset="0"/>
                <a:cs typeface="Helvetica Neue" panose="02000503000000020004" pitchFamily="2" charset="0"/>
              </a:rPr>
              <a:t> #</a:t>
            </a:r>
            <a:r>
              <a:rPr lang="en-US" sz="1200" err="1">
                <a:effectLst/>
                <a:latin typeface="Avenir Book" panose="02000503020000020003" pitchFamily="2" charset="0"/>
                <a:ea typeface="Calibri" panose="020F0502020204030204" pitchFamily="34" charset="0"/>
                <a:cs typeface="Helvetica Neue" panose="02000503000000020004" pitchFamily="2" charset="0"/>
              </a:rPr>
              <a:t>Syndcan</a:t>
            </a:r>
            <a:r>
              <a:rPr lang="en-US" sz="1200">
                <a:effectLst/>
                <a:latin typeface="Avenir Book" panose="02000503020000020003" pitchFamily="2" charset="0"/>
                <a:ea typeface="Calibri" panose="020F0502020204030204" pitchFamily="34" charset="0"/>
                <a:cs typeface="Helvetica Neue" panose="02000503000000020004" pitchFamily="2" charset="0"/>
              </a:rPr>
              <a:t> #</a:t>
            </a:r>
            <a:r>
              <a:rPr lang="en-US" sz="1200" err="1">
                <a:effectLst/>
                <a:latin typeface="Avenir Book" panose="02000503020000020003" pitchFamily="2" charset="0"/>
                <a:ea typeface="Calibri" panose="020F0502020204030204" pitchFamily="34" charset="0"/>
                <a:cs typeface="Helvetica Neue" panose="02000503000000020004" pitchFamily="2" charset="0"/>
              </a:rPr>
              <a:t>polcan</a:t>
            </a:r>
            <a:r>
              <a:rPr lang="en-US" sz="1200">
                <a:effectLst/>
                <a:latin typeface="Avenir Book" panose="02000503020000020003" pitchFamily="2" charset="0"/>
                <a:ea typeface="Calibri" panose="020F0502020204030204" pitchFamily="34" charset="0"/>
                <a:cs typeface="Helvetica Neue" panose="02000503000000020004" pitchFamily="2" charset="0"/>
              </a:rPr>
              <a:t> #</a:t>
            </a:r>
            <a:r>
              <a:rPr lang="en-US" sz="1200" err="1">
                <a:effectLst/>
                <a:latin typeface="Avenir Book" panose="02000503020000020003" pitchFamily="2" charset="0"/>
                <a:ea typeface="Calibri" panose="020F0502020204030204" pitchFamily="34" charset="0"/>
                <a:cs typeface="Helvetica Neue" panose="02000503000000020004" pitchFamily="2" charset="0"/>
              </a:rPr>
              <a:t>Cdnpoli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CA"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a:effectLst/>
                <a:latin typeface="Avenir Book" panose="02000503020000020003" pitchFamily="2" charset="0"/>
                <a:ea typeface="Calibri" panose="020F0502020204030204" pitchFamily="34" charset="0"/>
                <a:cs typeface="Helvetica Neue" panose="02000503000000020004" pitchFamily="2" charset="0"/>
              </a:rPr>
              <a:t>Instagram : </a:t>
            </a:r>
            <a:r>
              <a:rPr lang="en-US" sz="1400">
                <a:effectLst/>
                <a:latin typeface="Avenir Book" panose="02000503020000020003" pitchFamily="2" charset="0"/>
                <a:ea typeface="Calibri" panose="020F0502020204030204" pitchFamily="34" charset="0"/>
                <a:cs typeface="Helvetica Neue" panose="02000503000000020004" pitchFamily="2" charset="0"/>
                <a:hlinkClick r:id="rId9"/>
              </a:rPr>
              <a:t>https://www.instagram.com/teamsterscanada/</a:t>
            </a:r>
            <a:endParaRPr lang="en-US" sz="1400">
              <a:effectLst/>
              <a:latin typeface="Avenir Book" panose="02000503020000020003" pitchFamily="2" charset="0"/>
              <a:ea typeface="Calibri" panose="020F0502020204030204" pitchFamily="34" charset="0"/>
              <a:cs typeface="Helvetica Neue" panose="02000503000000020004" pitchFamily="2"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CA"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1400">
                <a:effectLst/>
                <a:latin typeface="Avenir Book" panose="02000503020000020003" pitchFamily="2" charset="0"/>
                <a:ea typeface="Calibri" panose="020F0502020204030204" pitchFamily="34" charset="0"/>
                <a:cs typeface="Helvetica Neue" panose="02000503000000020004" pitchFamily="2" charset="0"/>
              </a:rPr>
              <a:t>YouTube : </a:t>
            </a:r>
            <a:r>
              <a:rPr lang="en-US" sz="1400">
                <a:effectLst/>
                <a:latin typeface="Avenir Book" panose="02000503020000020003" pitchFamily="2" charset="0"/>
                <a:ea typeface="Calibri" panose="020F0502020204030204" pitchFamily="34" charset="0"/>
                <a:cs typeface="Helvetica Neue" panose="02000503000000020004" pitchFamily="2" charset="0"/>
                <a:hlinkClick r:id="rId10"/>
              </a:rPr>
              <a:t>https://www.youtube.com/channel/UC8FHp8lFGbNhT9wX2lGfJbA</a:t>
            </a:r>
            <a:r>
              <a:rPr lang="en-CA" sz="1400">
                <a:effectLst/>
              </a:rPr>
              <a:t> </a:t>
            </a:r>
            <a:endParaRPr lang="en-US" sz="1400"/>
          </a:p>
        </p:txBody>
      </p:sp>
    </p:spTree>
    <p:extLst>
      <p:ext uri="{BB962C8B-B14F-4D97-AF65-F5344CB8AC3E}">
        <p14:creationId xmlns:p14="http://schemas.microsoft.com/office/powerpoint/2010/main" val="937239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FE572DC3-CA21-8840-884E-E86108AC8A6E}"/>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4256899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73643" y="1210962"/>
            <a:ext cx="8822725" cy="3693319"/>
          </a:xfrm>
          <a:prstGeom prst="rect">
            <a:avLst/>
          </a:prstGeom>
          <a:noFill/>
        </p:spPr>
        <p:txBody>
          <a:bodyPr wrap="square" rtlCol="0">
            <a:spAutoFit/>
          </a:bodyPr>
          <a:lstStyle/>
          <a:p>
            <a:r>
              <a:rPr lang="en-US" b="1" dirty="0"/>
              <a:t>Question #1</a:t>
            </a:r>
          </a:p>
          <a:p>
            <a:endParaRPr lang="en-US" dirty="0"/>
          </a:p>
          <a:p>
            <a:r>
              <a:rPr lang="en-US" dirty="0"/>
              <a:t>When taking part in the investigation procedure, it is good practice to advise the member to offer any extra information and context they can think of that might be helpful when responding to questions.  </a:t>
            </a:r>
          </a:p>
          <a:p>
            <a:endParaRPr lang="en-US" dirty="0"/>
          </a:p>
          <a:p>
            <a:endParaRPr lang="en-US" dirty="0"/>
          </a:p>
          <a:p>
            <a:r>
              <a:rPr lang="en-US" dirty="0"/>
              <a:t>True</a:t>
            </a:r>
          </a:p>
          <a:p>
            <a:endParaRPr lang="en-US" dirty="0"/>
          </a:p>
          <a:p>
            <a:endParaRPr lang="en-US" dirty="0"/>
          </a:p>
          <a:p>
            <a:r>
              <a:rPr lang="en-US" dirty="0"/>
              <a:t>False</a:t>
            </a:r>
          </a:p>
          <a:p>
            <a:endParaRPr lang="en-US" dirty="0"/>
          </a:p>
          <a:p>
            <a:endParaRPr lang="en-US"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16266" y="311740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31093" y="397776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2" name="TextBox 1">
            <a:extLst>
              <a:ext uri="{FF2B5EF4-FFF2-40B4-BE49-F238E27FC236}">
                <a16:creationId xmlns:a16="http://schemas.microsoft.com/office/drawing/2014/main" id="{6D10FC0A-B777-D14A-9BFF-6FC5E0A64EB7}"/>
              </a:ext>
            </a:extLst>
          </p:cNvPr>
          <p:cNvSpPr txBox="1"/>
          <p:nvPr/>
        </p:nvSpPr>
        <p:spPr>
          <a:xfrm>
            <a:off x="434546" y="364672"/>
            <a:ext cx="6017288" cy="461665"/>
          </a:xfrm>
          <a:prstGeom prst="rect">
            <a:avLst/>
          </a:prstGeom>
          <a:noFill/>
        </p:spPr>
        <p:txBody>
          <a:bodyPr wrap="none" rtlCol="0">
            <a:spAutoFit/>
          </a:bodyPr>
          <a:lstStyle/>
          <a:p>
            <a:r>
              <a:rPr lang="en-US" sz="2400" b="1" dirty="0">
                <a:latin typeface="Avenir Book" panose="02000503020000020003" pitchFamily="2" charset="0"/>
              </a:rPr>
              <a:t>Preparing the member for an investigation</a:t>
            </a:r>
          </a:p>
        </p:txBody>
      </p:sp>
    </p:spTree>
    <p:extLst>
      <p:ext uri="{BB962C8B-B14F-4D97-AF65-F5344CB8AC3E}">
        <p14:creationId xmlns:p14="http://schemas.microsoft.com/office/powerpoint/2010/main" val="13282457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5632311"/>
          </a:xfrm>
          <a:prstGeom prst="rect">
            <a:avLst/>
          </a:prstGeom>
          <a:noFill/>
        </p:spPr>
        <p:txBody>
          <a:bodyPr wrap="square" rtlCol="0">
            <a:spAutoFit/>
          </a:bodyPr>
          <a:lstStyle/>
          <a:p>
            <a:r>
              <a:rPr lang="en-US" b="1" dirty="0"/>
              <a:t>Question #2</a:t>
            </a:r>
          </a:p>
          <a:p>
            <a:endParaRPr lang="en-US" dirty="0"/>
          </a:p>
          <a:p>
            <a:r>
              <a:rPr lang="en-US" dirty="0"/>
              <a:t>Thinking of the checklist of points to tell the member in preparation for investigation interviews, which one of the following is NOT correct advice? </a:t>
            </a:r>
          </a:p>
          <a:p>
            <a:endParaRPr lang="en-US" dirty="0"/>
          </a:p>
          <a:p>
            <a:endParaRPr lang="en-US" dirty="0"/>
          </a:p>
          <a:p>
            <a:r>
              <a:rPr lang="en-US" dirty="0"/>
              <a:t>Sit up straight, don’t chew gum and speak audibly</a:t>
            </a:r>
          </a:p>
          <a:p>
            <a:endParaRPr lang="en-US" dirty="0"/>
          </a:p>
          <a:p>
            <a:endParaRPr lang="en-US" dirty="0"/>
          </a:p>
          <a:p>
            <a:r>
              <a:rPr lang="en-US" dirty="0"/>
              <a:t>Be courteous because when you behave in a discourteous manner, it could establish itself in the questioner’s mind as guilt</a:t>
            </a:r>
          </a:p>
          <a:p>
            <a:endParaRPr lang="en-US" dirty="0"/>
          </a:p>
          <a:p>
            <a:endParaRPr lang="en-US" b="1" dirty="0"/>
          </a:p>
          <a:p>
            <a:r>
              <a:rPr lang="en-US" dirty="0"/>
              <a:t>It’s ok to tell some jokes to lighten the mood</a:t>
            </a:r>
          </a:p>
          <a:p>
            <a:endParaRPr lang="en-US" b="1" dirty="0"/>
          </a:p>
          <a:p>
            <a:endParaRPr lang="en-US" dirty="0"/>
          </a:p>
          <a:p>
            <a:r>
              <a:rPr lang="en-US" dirty="0"/>
              <a:t>If you don’t know the facts required to answer a question, saying ‘I don’t know’ is perfectly acceptable</a:t>
            </a:r>
          </a:p>
          <a:p>
            <a:endParaRPr lang="en-US" dirty="0"/>
          </a:p>
          <a:p>
            <a:endParaRPr lang="en-US"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52364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52808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444791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6" y="5317299"/>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9" name="TextBox 8">
            <a:extLst>
              <a:ext uri="{FF2B5EF4-FFF2-40B4-BE49-F238E27FC236}">
                <a16:creationId xmlns:a16="http://schemas.microsoft.com/office/drawing/2014/main" id="{80B5B128-8867-624C-9BA0-652AD643B8D8}"/>
              </a:ext>
            </a:extLst>
          </p:cNvPr>
          <p:cNvSpPr txBox="1"/>
          <p:nvPr/>
        </p:nvSpPr>
        <p:spPr>
          <a:xfrm>
            <a:off x="434546" y="364672"/>
            <a:ext cx="6017288" cy="461665"/>
          </a:xfrm>
          <a:prstGeom prst="rect">
            <a:avLst/>
          </a:prstGeom>
          <a:noFill/>
        </p:spPr>
        <p:txBody>
          <a:bodyPr wrap="none" rtlCol="0">
            <a:spAutoFit/>
          </a:bodyPr>
          <a:lstStyle/>
          <a:p>
            <a:r>
              <a:rPr lang="en-US" sz="2400" b="1" dirty="0">
                <a:latin typeface="Avenir Book" panose="02000503020000020003" pitchFamily="2" charset="0"/>
              </a:rPr>
              <a:t>Preparing the member for an investigation</a:t>
            </a:r>
          </a:p>
        </p:txBody>
      </p:sp>
    </p:spTree>
    <p:extLst>
      <p:ext uri="{BB962C8B-B14F-4D97-AF65-F5344CB8AC3E}">
        <p14:creationId xmlns:p14="http://schemas.microsoft.com/office/powerpoint/2010/main" val="5896291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4801314"/>
          </a:xfrm>
          <a:prstGeom prst="rect">
            <a:avLst/>
          </a:prstGeom>
          <a:noFill/>
        </p:spPr>
        <p:txBody>
          <a:bodyPr wrap="square" rtlCol="0">
            <a:spAutoFit/>
          </a:bodyPr>
          <a:lstStyle/>
          <a:p>
            <a:r>
              <a:rPr lang="en-US" b="1" dirty="0"/>
              <a:t>Question #3</a:t>
            </a:r>
          </a:p>
          <a:p>
            <a:endParaRPr lang="en-US" dirty="0"/>
          </a:p>
          <a:p>
            <a:r>
              <a:rPr lang="en-US" dirty="0"/>
              <a:t>Still thinking of the checklist of points to tell the member in preparation for investigation interviews, answer the following statements.</a:t>
            </a:r>
          </a:p>
          <a:p>
            <a:endParaRPr lang="en-US" dirty="0"/>
          </a:p>
          <a:p>
            <a:r>
              <a:rPr lang="en-US" dirty="0"/>
              <a:t>If you don’t understand a question, answer to the best of your ability.</a:t>
            </a:r>
          </a:p>
          <a:p>
            <a:endParaRPr lang="en-US" dirty="0"/>
          </a:p>
          <a:p>
            <a:r>
              <a:rPr lang="en-US" dirty="0"/>
              <a:t>		</a:t>
            </a:r>
          </a:p>
          <a:p>
            <a:r>
              <a:rPr lang="en-US" dirty="0"/>
              <a:t>True</a:t>
            </a:r>
          </a:p>
          <a:p>
            <a:endParaRPr lang="en-US" dirty="0"/>
          </a:p>
          <a:p>
            <a:endParaRPr lang="en-US" dirty="0"/>
          </a:p>
          <a:p>
            <a:endParaRPr lang="en-US" dirty="0"/>
          </a:p>
          <a:p>
            <a:r>
              <a:rPr lang="en-US" dirty="0"/>
              <a:t>False</a:t>
            </a:r>
          </a:p>
          <a:p>
            <a:endParaRPr lang="en-US" dirty="0"/>
          </a:p>
          <a:p>
            <a:endParaRPr lang="en-US" dirty="0"/>
          </a:p>
          <a:p>
            <a:endParaRPr lang="en-US" dirty="0"/>
          </a:p>
          <a:p>
            <a:endParaRPr lang="en-US" dirty="0"/>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3191132"/>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5" y="421289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4" name="TextBox 13">
            <a:extLst>
              <a:ext uri="{FF2B5EF4-FFF2-40B4-BE49-F238E27FC236}">
                <a16:creationId xmlns:a16="http://schemas.microsoft.com/office/drawing/2014/main" id="{9C21FB84-A140-294F-942A-19BD393DA808}"/>
              </a:ext>
            </a:extLst>
          </p:cNvPr>
          <p:cNvSpPr txBox="1"/>
          <p:nvPr/>
        </p:nvSpPr>
        <p:spPr>
          <a:xfrm>
            <a:off x="434546" y="364672"/>
            <a:ext cx="6017288" cy="461665"/>
          </a:xfrm>
          <a:prstGeom prst="rect">
            <a:avLst/>
          </a:prstGeom>
          <a:noFill/>
        </p:spPr>
        <p:txBody>
          <a:bodyPr wrap="none" rtlCol="0">
            <a:spAutoFit/>
          </a:bodyPr>
          <a:lstStyle/>
          <a:p>
            <a:r>
              <a:rPr lang="en-US" sz="2400" b="1" dirty="0">
                <a:latin typeface="Avenir Book" panose="02000503020000020003" pitchFamily="2" charset="0"/>
              </a:rPr>
              <a:t>Preparing the member for an investigation</a:t>
            </a:r>
          </a:p>
        </p:txBody>
      </p:sp>
    </p:spTree>
    <p:extLst>
      <p:ext uri="{BB962C8B-B14F-4D97-AF65-F5344CB8AC3E}">
        <p14:creationId xmlns:p14="http://schemas.microsoft.com/office/powerpoint/2010/main" val="25614852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49893" y="1205973"/>
            <a:ext cx="8822725" cy="4524315"/>
          </a:xfrm>
          <a:prstGeom prst="rect">
            <a:avLst/>
          </a:prstGeom>
          <a:noFill/>
        </p:spPr>
        <p:txBody>
          <a:bodyPr wrap="square" rtlCol="0">
            <a:spAutoFit/>
          </a:bodyPr>
          <a:lstStyle/>
          <a:p>
            <a:r>
              <a:rPr lang="en-US" b="1" dirty="0"/>
              <a:t>Question #4</a:t>
            </a:r>
          </a:p>
          <a:p>
            <a:endParaRPr lang="en-US" dirty="0"/>
          </a:p>
          <a:p>
            <a:endParaRPr lang="en-US" dirty="0"/>
          </a:p>
          <a:p>
            <a:r>
              <a:rPr lang="en-US" dirty="0"/>
              <a:t>Don’t look at your representative when being questioned.  </a:t>
            </a:r>
          </a:p>
          <a:p>
            <a:r>
              <a:rPr lang="en-US" dirty="0"/>
              <a:t>	</a:t>
            </a:r>
          </a:p>
          <a:p>
            <a:endParaRPr lang="en-US" dirty="0"/>
          </a:p>
          <a:p>
            <a:r>
              <a:rPr lang="en-US" dirty="0"/>
              <a:t>	</a:t>
            </a:r>
          </a:p>
          <a:p>
            <a:r>
              <a:rPr lang="en-US" dirty="0"/>
              <a:t>True</a:t>
            </a:r>
          </a:p>
          <a:p>
            <a:endParaRPr lang="en-US" dirty="0"/>
          </a:p>
          <a:p>
            <a:endParaRPr lang="en-US" dirty="0"/>
          </a:p>
          <a:p>
            <a:endParaRPr lang="en-US" dirty="0"/>
          </a:p>
          <a:p>
            <a:r>
              <a:rPr lang="en-US" dirty="0"/>
              <a:t>False</a:t>
            </a:r>
          </a:p>
          <a:p>
            <a:endParaRPr lang="en-US" dirty="0"/>
          </a:p>
          <a:p>
            <a:endParaRPr lang="en-US" dirty="0"/>
          </a:p>
          <a:p>
            <a:endParaRPr lang="en-US" dirty="0"/>
          </a:p>
          <a:p>
            <a:endParaRPr lang="en-US" dirty="0"/>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309698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5" y="421289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9" name="TextBox 8">
            <a:extLst>
              <a:ext uri="{FF2B5EF4-FFF2-40B4-BE49-F238E27FC236}">
                <a16:creationId xmlns:a16="http://schemas.microsoft.com/office/drawing/2014/main" id="{5747F2CD-6C68-2A4E-B8E5-FAF5BA479511}"/>
              </a:ext>
            </a:extLst>
          </p:cNvPr>
          <p:cNvSpPr txBox="1"/>
          <p:nvPr/>
        </p:nvSpPr>
        <p:spPr>
          <a:xfrm>
            <a:off x="434546" y="364672"/>
            <a:ext cx="6017288" cy="461665"/>
          </a:xfrm>
          <a:prstGeom prst="rect">
            <a:avLst/>
          </a:prstGeom>
          <a:noFill/>
        </p:spPr>
        <p:txBody>
          <a:bodyPr wrap="none" rtlCol="0">
            <a:spAutoFit/>
          </a:bodyPr>
          <a:lstStyle/>
          <a:p>
            <a:r>
              <a:rPr lang="en-US" sz="2400" b="1" dirty="0">
                <a:latin typeface="Avenir Book" panose="02000503020000020003" pitchFamily="2" charset="0"/>
              </a:rPr>
              <a:t>Preparing the member for an investigation</a:t>
            </a:r>
          </a:p>
        </p:txBody>
      </p:sp>
    </p:spTree>
    <p:extLst>
      <p:ext uri="{BB962C8B-B14F-4D97-AF65-F5344CB8AC3E}">
        <p14:creationId xmlns:p14="http://schemas.microsoft.com/office/powerpoint/2010/main" val="11675269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49893" y="1205973"/>
            <a:ext cx="8822725" cy="4524315"/>
          </a:xfrm>
          <a:prstGeom prst="rect">
            <a:avLst/>
          </a:prstGeom>
          <a:noFill/>
        </p:spPr>
        <p:txBody>
          <a:bodyPr wrap="square" rtlCol="0">
            <a:spAutoFit/>
          </a:bodyPr>
          <a:lstStyle/>
          <a:p>
            <a:r>
              <a:rPr lang="en-US" b="1" dirty="0"/>
              <a:t>Question #5</a:t>
            </a:r>
          </a:p>
          <a:p>
            <a:endParaRPr lang="en-US" dirty="0"/>
          </a:p>
          <a:p>
            <a:endParaRPr lang="en-US" dirty="0"/>
          </a:p>
          <a:p>
            <a:r>
              <a:rPr lang="en-US" dirty="0"/>
              <a:t>If you realize you have made a mistake in answering a question earlier in the interview, you should go back and correct it.	</a:t>
            </a:r>
          </a:p>
          <a:p>
            <a:endParaRPr lang="en-US" dirty="0"/>
          </a:p>
          <a:p>
            <a:r>
              <a:rPr lang="en-US" dirty="0"/>
              <a:t>	</a:t>
            </a:r>
          </a:p>
          <a:p>
            <a:r>
              <a:rPr lang="en-US" dirty="0"/>
              <a:t>True</a:t>
            </a:r>
          </a:p>
          <a:p>
            <a:endParaRPr lang="en-US" dirty="0"/>
          </a:p>
          <a:p>
            <a:endParaRPr lang="en-US" dirty="0"/>
          </a:p>
          <a:p>
            <a:endParaRPr lang="en-US" dirty="0"/>
          </a:p>
          <a:p>
            <a:r>
              <a:rPr lang="en-US" dirty="0"/>
              <a:t>False</a:t>
            </a:r>
          </a:p>
          <a:p>
            <a:endParaRPr lang="en-US" dirty="0"/>
          </a:p>
          <a:p>
            <a:endParaRPr lang="en-US" dirty="0"/>
          </a:p>
          <a:p>
            <a:endParaRPr lang="en-US" dirty="0"/>
          </a:p>
          <a:p>
            <a:endParaRPr lang="en-US" dirty="0"/>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309698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5" y="421289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9" name="TextBox 8">
            <a:extLst>
              <a:ext uri="{FF2B5EF4-FFF2-40B4-BE49-F238E27FC236}">
                <a16:creationId xmlns:a16="http://schemas.microsoft.com/office/drawing/2014/main" id="{9234A734-ACAF-D54A-9C06-08BA262E6585}"/>
              </a:ext>
            </a:extLst>
          </p:cNvPr>
          <p:cNvSpPr txBox="1"/>
          <p:nvPr/>
        </p:nvSpPr>
        <p:spPr>
          <a:xfrm>
            <a:off x="434546" y="364672"/>
            <a:ext cx="6017288" cy="461665"/>
          </a:xfrm>
          <a:prstGeom prst="rect">
            <a:avLst/>
          </a:prstGeom>
          <a:noFill/>
        </p:spPr>
        <p:txBody>
          <a:bodyPr wrap="none" rtlCol="0">
            <a:spAutoFit/>
          </a:bodyPr>
          <a:lstStyle/>
          <a:p>
            <a:r>
              <a:rPr lang="en-US" sz="2400" b="1" dirty="0">
                <a:latin typeface="Avenir Book" panose="02000503020000020003" pitchFamily="2" charset="0"/>
              </a:rPr>
              <a:t>Preparing the member for an investigation</a:t>
            </a:r>
          </a:p>
        </p:txBody>
      </p:sp>
    </p:spTree>
    <p:extLst>
      <p:ext uri="{BB962C8B-B14F-4D97-AF65-F5344CB8AC3E}">
        <p14:creationId xmlns:p14="http://schemas.microsoft.com/office/powerpoint/2010/main" val="829720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49893" y="1205973"/>
            <a:ext cx="8822725" cy="4524315"/>
          </a:xfrm>
          <a:prstGeom prst="rect">
            <a:avLst/>
          </a:prstGeom>
          <a:noFill/>
        </p:spPr>
        <p:txBody>
          <a:bodyPr wrap="square" rtlCol="0">
            <a:spAutoFit/>
          </a:bodyPr>
          <a:lstStyle/>
          <a:p>
            <a:r>
              <a:rPr lang="en-US" b="1" dirty="0"/>
              <a:t>Question #6</a:t>
            </a:r>
          </a:p>
          <a:p>
            <a:endParaRPr lang="en-US" dirty="0"/>
          </a:p>
          <a:p>
            <a:endParaRPr lang="en-US" dirty="0"/>
          </a:p>
          <a:p>
            <a:r>
              <a:rPr lang="en-US" dirty="0"/>
              <a:t>At the end of the interview, the member will be asked about whether the statement has been taken in a fair and impartial manner.  If they feel it has, they answer ‘yes’. </a:t>
            </a:r>
          </a:p>
          <a:p>
            <a:endParaRPr lang="en-US" dirty="0"/>
          </a:p>
          <a:p>
            <a:r>
              <a:rPr lang="en-US" dirty="0"/>
              <a:t>	</a:t>
            </a:r>
          </a:p>
          <a:p>
            <a:r>
              <a:rPr lang="en-US" dirty="0"/>
              <a:t>True</a:t>
            </a:r>
          </a:p>
          <a:p>
            <a:endParaRPr lang="en-US" dirty="0"/>
          </a:p>
          <a:p>
            <a:endParaRPr lang="en-US" dirty="0"/>
          </a:p>
          <a:p>
            <a:endParaRPr lang="en-US" dirty="0"/>
          </a:p>
          <a:p>
            <a:r>
              <a:rPr lang="en-US" dirty="0"/>
              <a:t>False</a:t>
            </a:r>
          </a:p>
          <a:p>
            <a:endParaRPr lang="en-US" dirty="0"/>
          </a:p>
          <a:p>
            <a:endParaRPr lang="en-US" dirty="0"/>
          </a:p>
          <a:p>
            <a:endParaRPr lang="en-US" dirty="0"/>
          </a:p>
          <a:p>
            <a:endParaRPr lang="en-US" dirty="0"/>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309698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5" y="421289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9" name="TextBox 8">
            <a:extLst>
              <a:ext uri="{FF2B5EF4-FFF2-40B4-BE49-F238E27FC236}">
                <a16:creationId xmlns:a16="http://schemas.microsoft.com/office/drawing/2014/main" id="{BD188A4A-4157-0A43-BD74-5A5D57AB3141}"/>
              </a:ext>
            </a:extLst>
          </p:cNvPr>
          <p:cNvSpPr txBox="1"/>
          <p:nvPr/>
        </p:nvSpPr>
        <p:spPr>
          <a:xfrm>
            <a:off x="434546" y="364672"/>
            <a:ext cx="6017288" cy="461665"/>
          </a:xfrm>
          <a:prstGeom prst="rect">
            <a:avLst/>
          </a:prstGeom>
          <a:noFill/>
        </p:spPr>
        <p:txBody>
          <a:bodyPr wrap="none" rtlCol="0">
            <a:spAutoFit/>
          </a:bodyPr>
          <a:lstStyle/>
          <a:p>
            <a:r>
              <a:rPr lang="en-US" sz="2400" b="1" dirty="0">
                <a:latin typeface="Avenir Book" panose="02000503020000020003" pitchFamily="2" charset="0"/>
              </a:rPr>
              <a:t>Preparing the member for an investigation</a:t>
            </a:r>
          </a:p>
        </p:txBody>
      </p:sp>
    </p:spTree>
    <p:extLst>
      <p:ext uri="{BB962C8B-B14F-4D97-AF65-F5344CB8AC3E}">
        <p14:creationId xmlns:p14="http://schemas.microsoft.com/office/powerpoint/2010/main" val="18222202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6">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4649"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2EDF44AC-0342-6A4B-8949-F367892FBC71}"/>
              </a:ext>
            </a:extLst>
          </p:cNvPr>
          <p:cNvSpPr>
            <a:spLocks noGrp="1"/>
          </p:cNvSpPr>
          <p:nvPr>
            <p:ph type="ctrTitle"/>
          </p:nvPr>
        </p:nvSpPr>
        <p:spPr>
          <a:xfrm>
            <a:off x="790941" y="342034"/>
            <a:ext cx="5952765" cy="1356138"/>
          </a:xfrm>
          <a:noFill/>
          <a:ln>
            <a:solidFill>
              <a:schemeClr val="bg1"/>
            </a:solidFill>
          </a:ln>
        </p:spPr>
        <p:txBody>
          <a:bodyPr>
            <a:normAutofit fontScale="90000"/>
          </a:bodyPr>
          <a:lstStyle/>
          <a:p>
            <a:r>
              <a:rPr lang="en-US" sz="4000" dirty="0">
                <a:solidFill>
                  <a:schemeClr val="bg1"/>
                </a:solidFill>
              </a:rPr>
              <a:t>steps of the statement</a:t>
            </a:r>
          </a:p>
        </p:txBody>
      </p:sp>
      <p:pic>
        <p:nvPicPr>
          <p:cNvPr id="3" name="Picture 2" descr="Logo&#10;&#10;Description automatically generated">
            <a:extLst>
              <a:ext uri="{FF2B5EF4-FFF2-40B4-BE49-F238E27FC236}">
                <a16:creationId xmlns:a16="http://schemas.microsoft.com/office/drawing/2014/main" id="{786B97ED-18FA-F040-9920-798B455D9070}"/>
              </a:ext>
            </a:extLst>
          </p:cNvPr>
          <p:cNvPicPr>
            <a:picLocks noChangeAspect="1"/>
          </p:cNvPicPr>
          <p:nvPr/>
        </p:nvPicPr>
        <p:blipFill>
          <a:blip r:embed="rId3"/>
          <a:stretch>
            <a:fillRect/>
          </a:stretch>
        </p:blipFill>
        <p:spPr>
          <a:xfrm>
            <a:off x="8129008" y="1216473"/>
            <a:ext cx="3419524" cy="4264187"/>
          </a:xfrm>
          <a:prstGeom prst="rect">
            <a:avLst/>
          </a:prstGeom>
        </p:spPr>
      </p:pic>
      <p:sp>
        <p:nvSpPr>
          <p:cNvPr id="5" name="TextBox 4">
            <a:extLst>
              <a:ext uri="{FF2B5EF4-FFF2-40B4-BE49-F238E27FC236}">
                <a16:creationId xmlns:a16="http://schemas.microsoft.com/office/drawing/2014/main" id="{350F66E5-D46F-4742-8E48-A562F545FCA6}"/>
              </a:ext>
            </a:extLst>
          </p:cNvPr>
          <p:cNvSpPr txBox="1"/>
          <p:nvPr/>
        </p:nvSpPr>
        <p:spPr>
          <a:xfrm>
            <a:off x="790941" y="2173184"/>
            <a:ext cx="5680594" cy="3539430"/>
          </a:xfrm>
          <a:prstGeom prst="rect">
            <a:avLst/>
          </a:prstGeom>
          <a:noFill/>
        </p:spPr>
        <p:txBody>
          <a:bodyPr wrap="none" rtlCol="0">
            <a:spAutoFit/>
          </a:bodyPr>
          <a:lstStyle/>
          <a:p>
            <a:pPr marL="342900" indent="-342900">
              <a:buFont typeface="+mj-lt"/>
              <a:buAutoNum type="arabicPeriod"/>
            </a:pPr>
            <a:r>
              <a:rPr lang="en-US" sz="2800" dirty="0"/>
              <a:t>The notification</a:t>
            </a:r>
          </a:p>
          <a:p>
            <a:pPr marL="342900" indent="-342900">
              <a:buFont typeface="+mj-lt"/>
              <a:buAutoNum type="arabicPeriod"/>
            </a:pPr>
            <a:r>
              <a:rPr lang="en-US" sz="2800" dirty="0">
                <a:solidFill>
                  <a:srgbClr val="002E56"/>
                </a:solidFill>
              </a:rPr>
              <a:t>Opening questions</a:t>
            </a:r>
          </a:p>
          <a:p>
            <a:pPr marL="342900" indent="-342900">
              <a:buFont typeface="+mj-lt"/>
              <a:buAutoNum type="arabicPeriod"/>
            </a:pPr>
            <a:r>
              <a:rPr lang="en-US" sz="2800" dirty="0"/>
              <a:t>Review of material, documentation</a:t>
            </a:r>
          </a:p>
          <a:p>
            <a:pPr marL="342900" indent="-342900">
              <a:buFont typeface="+mj-lt"/>
              <a:buAutoNum type="arabicPeriod"/>
            </a:pPr>
            <a:r>
              <a:rPr lang="en-US" sz="2800" dirty="0">
                <a:solidFill>
                  <a:srgbClr val="002E56"/>
                </a:solidFill>
              </a:rPr>
              <a:t>The version of facts of the member</a:t>
            </a:r>
          </a:p>
          <a:p>
            <a:pPr marL="342900" indent="-342900">
              <a:buFont typeface="+mj-lt"/>
              <a:buAutoNum type="arabicPeriod"/>
            </a:pPr>
            <a:r>
              <a:rPr lang="en-US" sz="2800" dirty="0"/>
              <a:t>The investigator questions</a:t>
            </a:r>
          </a:p>
          <a:p>
            <a:pPr marL="342900" indent="-342900">
              <a:buFont typeface="+mj-lt"/>
              <a:buAutoNum type="arabicPeriod"/>
            </a:pPr>
            <a:r>
              <a:rPr lang="en-US" sz="2800" dirty="0">
                <a:solidFill>
                  <a:srgbClr val="002E56"/>
                </a:solidFill>
              </a:rPr>
              <a:t>The member’s last chance</a:t>
            </a:r>
          </a:p>
          <a:p>
            <a:pPr marL="342900" indent="-342900">
              <a:buFont typeface="+mj-lt"/>
              <a:buAutoNum type="arabicPeriod"/>
            </a:pPr>
            <a:r>
              <a:rPr lang="en-US" sz="2800" dirty="0"/>
              <a:t>The end of the statement</a:t>
            </a:r>
          </a:p>
          <a:p>
            <a:pPr marL="342900" indent="-342900">
              <a:buFont typeface="+mj-lt"/>
              <a:buAutoNum type="arabicPeriod"/>
            </a:pPr>
            <a:r>
              <a:rPr lang="en-US" sz="2800" dirty="0">
                <a:solidFill>
                  <a:srgbClr val="002E56"/>
                </a:solidFill>
              </a:rPr>
              <a:t>Written statement</a:t>
            </a:r>
          </a:p>
        </p:txBody>
      </p:sp>
    </p:spTree>
    <p:extLst>
      <p:ext uri="{BB962C8B-B14F-4D97-AF65-F5344CB8AC3E}">
        <p14:creationId xmlns:p14="http://schemas.microsoft.com/office/powerpoint/2010/main" val="7838826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r>
              <a:rPr lang="en-US" sz="3200" cap="none" dirty="0">
                <a:latin typeface="Avenir Book" panose="02000503020000020003" pitchFamily="2" charset="0"/>
              </a:rPr>
              <a:t>Group 1: 1 and 5</a:t>
            </a:r>
            <a:br>
              <a:rPr lang="en-US" sz="3200" cap="none" dirty="0">
                <a:latin typeface="Avenir Book" panose="02000503020000020003" pitchFamily="2" charset="0"/>
              </a:rPr>
            </a:br>
            <a:br>
              <a:rPr lang="en-US" sz="3200" cap="none" dirty="0">
                <a:latin typeface="Avenir Book" panose="02000503020000020003" pitchFamily="2" charset="0"/>
              </a:rPr>
            </a:br>
            <a:r>
              <a:rPr lang="en-US" sz="3200" cap="none" dirty="0">
                <a:latin typeface="Avenir Book" panose="02000503020000020003" pitchFamily="2" charset="0"/>
              </a:rPr>
              <a:t>Group 2: 2 and 6</a:t>
            </a:r>
            <a:br>
              <a:rPr lang="en-US" sz="3200" cap="none" dirty="0">
                <a:latin typeface="Avenir Book" panose="02000503020000020003" pitchFamily="2" charset="0"/>
              </a:rPr>
            </a:br>
            <a:br>
              <a:rPr lang="en-US" sz="3200" cap="none" dirty="0">
                <a:latin typeface="Avenir Book" panose="02000503020000020003" pitchFamily="2" charset="0"/>
              </a:rPr>
            </a:br>
            <a:r>
              <a:rPr lang="en-US" sz="3200" cap="none" dirty="0">
                <a:latin typeface="Avenir Book" panose="02000503020000020003" pitchFamily="2" charset="0"/>
              </a:rPr>
              <a:t>Group 3: 3 and 7</a:t>
            </a:r>
            <a:br>
              <a:rPr lang="en-US" sz="3200" cap="none" dirty="0">
                <a:latin typeface="Avenir Book" panose="02000503020000020003" pitchFamily="2" charset="0"/>
              </a:rPr>
            </a:br>
            <a:br>
              <a:rPr lang="en-US" sz="3200" cap="none" dirty="0">
                <a:latin typeface="Avenir Book" panose="02000503020000020003" pitchFamily="2" charset="0"/>
              </a:rPr>
            </a:br>
            <a:r>
              <a:rPr lang="en-US" sz="3200" cap="none" dirty="0">
                <a:latin typeface="Avenir Book" panose="02000503020000020003" pitchFamily="2" charset="0"/>
              </a:rPr>
              <a:t>Group 4: 4 and 8</a:t>
            </a:r>
            <a:endParaRPr lang="en-US" sz="900" dirty="0"/>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descr="A picture containing LEGO, indoor, toy&#10;&#10;Description automatically generated">
            <a:extLst>
              <a:ext uri="{FF2B5EF4-FFF2-40B4-BE49-F238E27FC236}">
                <a16:creationId xmlns:a16="http://schemas.microsoft.com/office/drawing/2014/main" id="{A29504C5-1143-A342-9E18-3953E838C61F}"/>
              </a:ext>
            </a:extLst>
          </p:cNvPr>
          <p:cNvPicPr>
            <a:picLocks noGrp="1"/>
          </p:cNvPicPr>
          <p:nvPr>
            <p:ph type="pic" idx="1"/>
          </p:nvPr>
        </p:nvPicPr>
        <p:blipFill>
          <a:blip r:embed="rId3">
            <a:extLst>
              <a:ext uri="{28A0092B-C50C-407E-A947-70E740481C1C}">
                <a14:useLocalDpi xmlns:a14="http://schemas.microsoft.com/office/drawing/2010/main" val="0"/>
              </a:ext>
            </a:extLst>
          </a:blip>
          <a:srcRect l="29089" r="29089"/>
          <a:stretch>
            <a:fillRect/>
          </a:stretch>
        </p:blipFill>
        <p:spPr bwMode="auto">
          <a:xfrm>
            <a:off x="6994566" y="806357"/>
            <a:ext cx="4286992" cy="4739420"/>
          </a:xfrm>
          <a:prstGeom prst="rect">
            <a:avLst/>
          </a:prstGeom>
          <a:noFill/>
          <a:ln>
            <a:noFill/>
          </a:ln>
        </p:spPr>
      </p:pic>
      <p:pic>
        <p:nvPicPr>
          <p:cNvPr id="7" name="Picture 6">
            <a:extLst>
              <a:ext uri="{FF2B5EF4-FFF2-40B4-BE49-F238E27FC236}">
                <a16:creationId xmlns:a16="http://schemas.microsoft.com/office/drawing/2014/main" id="{1FB7EE2D-B589-284B-8670-478A203DE1FC}"/>
              </a:ext>
            </a:extLst>
          </p:cNvPr>
          <p:cNvPicPr>
            <a:picLocks noChangeAspect="1"/>
          </p:cNvPicPr>
          <p:nvPr/>
        </p:nvPicPr>
        <p:blipFill>
          <a:blip r:embed="rId4"/>
          <a:stretch>
            <a:fillRect/>
          </a:stretch>
        </p:blipFill>
        <p:spPr>
          <a:xfrm>
            <a:off x="10538959" y="196834"/>
            <a:ext cx="1485197" cy="1852386"/>
          </a:xfrm>
          <a:prstGeom prst="rect">
            <a:avLst/>
          </a:prstGeom>
        </p:spPr>
      </p:pic>
    </p:spTree>
    <p:extLst>
      <p:ext uri="{BB962C8B-B14F-4D97-AF65-F5344CB8AC3E}">
        <p14:creationId xmlns:p14="http://schemas.microsoft.com/office/powerpoint/2010/main" val="33430378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AE6F85BB-C18C-D248-955B-6614338F7488}"/>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2492433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8779640-E502-8B41-8DAC-04636E6EB597}"/>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902714" y="1551056"/>
            <a:ext cx="8558022" cy="2277232"/>
          </a:xfrm>
          <a:prstGeom prst="rect">
            <a:avLst/>
          </a:prstGeom>
        </p:spPr>
      </p:pic>
    </p:spTree>
    <p:extLst>
      <p:ext uri="{BB962C8B-B14F-4D97-AF65-F5344CB8AC3E}">
        <p14:creationId xmlns:p14="http://schemas.microsoft.com/office/powerpoint/2010/main" val="12790097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5" name="Rectangle 14">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9" name="Rectangle 18">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Text, letter&#10;&#10;Description automatically generated">
            <a:extLst>
              <a:ext uri="{FF2B5EF4-FFF2-40B4-BE49-F238E27FC236}">
                <a16:creationId xmlns:a16="http://schemas.microsoft.com/office/drawing/2014/main" id="{91C665E3-357D-3E4D-A091-053A5E717782}"/>
              </a:ext>
            </a:extLst>
          </p:cNvPr>
          <p:cNvPicPr>
            <a:picLocks noChangeAspect="1"/>
          </p:cNvPicPr>
          <p:nvPr/>
        </p:nvPicPr>
        <p:blipFill>
          <a:blip r:embed="rId3"/>
          <a:stretch>
            <a:fillRect/>
          </a:stretch>
        </p:blipFill>
        <p:spPr>
          <a:xfrm>
            <a:off x="4491228" y="1152226"/>
            <a:ext cx="3209544" cy="4062714"/>
          </a:xfrm>
          <a:prstGeom prst="rect">
            <a:avLst/>
          </a:prstGeom>
        </p:spPr>
      </p:pic>
      <p:grpSp>
        <p:nvGrpSpPr>
          <p:cNvPr id="22" name="Group 21">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3" name="Rectangle 22">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Text, letter&#10;&#10;Description automatically generated">
            <a:extLst>
              <a:ext uri="{FF2B5EF4-FFF2-40B4-BE49-F238E27FC236}">
                <a16:creationId xmlns:a16="http://schemas.microsoft.com/office/drawing/2014/main" id="{FF9B521D-DB92-9240-8328-B2893AF3FA72}"/>
              </a:ext>
            </a:extLst>
          </p:cNvPr>
          <p:cNvPicPr>
            <a:picLocks noChangeAspect="1"/>
          </p:cNvPicPr>
          <p:nvPr/>
        </p:nvPicPr>
        <p:blipFill>
          <a:blip r:embed="rId4"/>
          <a:stretch>
            <a:fillRect/>
          </a:stretch>
        </p:blipFill>
        <p:spPr>
          <a:xfrm>
            <a:off x="739353" y="1255929"/>
            <a:ext cx="3209544" cy="3855308"/>
          </a:xfrm>
          <a:prstGeom prst="rect">
            <a:avLst/>
          </a:prstGeom>
        </p:spPr>
      </p:pic>
      <p:pic>
        <p:nvPicPr>
          <p:cNvPr id="3" name="Picture 2" descr="Text, letter&#10;&#10;Description automatically generated">
            <a:extLst>
              <a:ext uri="{FF2B5EF4-FFF2-40B4-BE49-F238E27FC236}">
                <a16:creationId xmlns:a16="http://schemas.microsoft.com/office/drawing/2014/main" id="{26F4468E-1F92-104E-8961-89FB283509C6}"/>
              </a:ext>
            </a:extLst>
          </p:cNvPr>
          <p:cNvPicPr>
            <a:picLocks noChangeAspect="1"/>
          </p:cNvPicPr>
          <p:nvPr/>
        </p:nvPicPr>
        <p:blipFill>
          <a:blip r:embed="rId5"/>
          <a:stretch>
            <a:fillRect/>
          </a:stretch>
        </p:blipFill>
        <p:spPr>
          <a:xfrm>
            <a:off x="8275887" y="1167070"/>
            <a:ext cx="3209544" cy="4128032"/>
          </a:xfrm>
          <a:prstGeom prst="rect">
            <a:avLst/>
          </a:prstGeom>
        </p:spPr>
      </p:pic>
      <p:pic>
        <p:nvPicPr>
          <p:cNvPr id="21" name="Picture 20" descr="A picture containing LEGO, indoor, toy&#10;&#10;Description automatically generated">
            <a:extLst>
              <a:ext uri="{FF2B5EF4-FFF2-40B4-BE49-F238E27FC236}">
                <a16:creationId xmlns:a16="http://schemas.microsoft.com/office/drawing/2014/main" id="{A29504C5-1143-A342-9E18-3953E838C61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50747" y="263127"/>
            <a:ext cx="1177211" cy="992802"/>
          </a:xfrm>
          <a:prstGeom prst="rect">
            <a:avLst/>
          </a:prstGeom>
          <a:noFill/>
          <a:ln>
            <a:noFill/>
          </a:ln>
        </p:spPr>
      </p:pic>
      <p:pic>
        <p:nvPicPr>
          <p:cNvPr id="17" name="Picture 16">
            <a:extLst>
              <a:ext uri="{FF2B5EF4-FFF2-40B4-BE49-F238E27FC236}">
                <a16:creationId xmlns:a16="http://schemas.microsoft.com/office/drawing/2014/main" id="{FACFE0E8-F747-8142-9809-76D68B230BC5}"/>
              </a:ext>
            </a:extLst>
          </p:cNvPr>
          <p:cNvPicPr>
            <a:picLocks noChangeAspect="1"/>
          </p:cNvPicPr>
          <p:nvPr/>
        </p:nvPicPr>
        <p:blipFill>
          <a:blip r:embed="rId7"/>
          <a:stretch>
            <a:fillRect/>
          </a:stretch>
        </p:blipFill>
        <p:spPr>
          <a:xfrm>
            <a:off x="10488271" y="4580539"/>
            <a:ext cx="1485197" cy="1852386"/>
          </a:xfrm>
          <a:prstGeom prst="rect">
            <a:avLst/>
          </a:prstGeom>
        </p:spPr>
      </p:pic>
    </p:spTree>
    <p:extLst>
      <p:ext uri="{BB962C8B-B14F-4D97-AF65-F5344CB8AC3E}">
        <p14:creationId xmlns:p14="http://schemas.microsoft.com/office/powerpoint/2010/main" val="21938083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BE31F6C8-03AD-1141-B03D-A0D8A648530E}"/>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41679955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42BF2-D069-2E45-84AF-01675C30F204}"/>
              </a:ext>
            </a:extLst>
          </p:cNvPr>
          <p:cNvSpPr>
            <a:spLocks noGrp="1"/>
          </p:cNvSpPr>
          <p:nvPr>
            <p:ph type="ctrTitle"/>
          </p:nvPr>
        </p:nvSpPr>
        <p:spPr/>
        <p:txBody>
          <a:bodyPr/>
          <a:lstStyle/>
          <a:p>
            <a:r>
              <a:rPr lang="en-US" dirty="0"/>
              <a:t>WHAT DO YOU THINK?</a:t>
            </a:r>
          </a:p>
        </p:txBody>
      </p:sp>
      <p:sp>
        <p:nvSpPr>
          <p:cNvPr id="3" name="Subtitle 2">
            <a:extLst>
              <a:ext uri="{FF2B5EF4-FFF2-40B4-BE49-F238E27FC236}">
                <a16:creationId xmlns:a16="http://schemas.microsoft.com/office/drawing/2014/main" id="{59E6345D-8474-1E43-897D-76767FC093C0}"/>
              </a:ext>
            </a:extLst>
          </p:cNvPr>
          <p:cNvSpPr>
            <a:spLocks noGrp="1"/>
          </p:cNvSpPr>
          <p:nvPr>
            <p:ph type="subTitle" idx="1"/>
          </p:nvPr>
        </p:nvSpPr>
        <p:spPr/>
        <p:txBody>
          <a:bodyPr>
            <a:normAutofit/>
          </a:bodyPr>
          <a:lstStyle/>
          <a:p>
            <a:r>
              <a:rPr lang="en-US" sz="4000" dirty="0"/>
              <a:t>CROA 3679</a:t>
            </a:r>
          </a:p>
        </p:txBody>
      </p:sp>
      <p:pic>
        <p:nvPicPr>
          <p:cNvPr id="4" name="Picture 3">
            <a:extLst>
              <a:ext uri="{FF2B5EF4-FFF2-40B4-BE49-F238E27FC236}">
                <a16:creationId xmlns:a16="http://schemas.microsoft.com/office/drawing/2014/main" id="{26F22905-81E9-E54F-9620-FDC3715E7927}"/>
              </a:ext>
            </a:extLst>
          </p:cNvPr>
          <p:cNvPicPr>
            <a:picLocks noChangeAspect="1"/>
          </p:cNvPicPr>
          <p:nvPr/>
        </p:nvPicPr>
        <p:blipFill>
          <a:blip r:embed="rId3"/>
          <a:stretch>
            <a:fillRect/>
          </a:stretch>
        </p:blipFill>
        <p:spPr>
          <a:xfrm>
            <a:off x="9496807" y="1947225"/>
            <a:ext cx="1837592" cy="2291905"/>
          </a:xfrm>
          <a:prstGeom prst="rect">
            <a:avLst/>
          </a:prstGeom>
        </p:spPr>
      </p:pic>
    </p:spTree>
    <p:extLst>
      <p:ext uri="{BB962C8B-B14F-4D97-AF65-F5344CB8AC3E}">
        <p14:creationId xmlns:p14="http://schemas.microsoft.com/office/powerpoint/2010/main" val="17401005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A2C6CD-A889-144B-99D8-D67189448CDE}"/>
              </a:ext>
            </a:extLst>
          </p:cNvPr>
          <p:cNvSpPr>
            <a:spLocks noGrp="1"/>
          </p:cNvSpPr>
          <p:nvPr>
            <p:ph type="title"/>
          </p:nvPr>
        </p:nvSpPr>
        <p:spPr>
          <a:xfrm>
            <a:off x="1211283" y="964692"/>
            <a:ext cx="9987148" cy="1188720"/>
          </a:xfrm>
        </p:spPr>
        <p:txBody>
          <a:bodyPr/>
          <a:lstStyle/>
          <a:p>
            <a:r>
              <a:rPr lang="en-US" dirty="0"/>
              <a:t>CROA 3679</a:t>
            </a:r>
          </a:p>
        </p:txBody>
      </p:sp>
      <p:sp>
        <p:nvSpPr>
          <p:cNvPr id="7" name="Rectangle 1">
            <a:extLst>
              <a:ext uri="{FF2B5EF4-FFF2-40B4-BE49-F238E27FC236}">
                <a16:creationId xmlns:a16="http://schemas.microsoft.com/office/drawing/2014/main" id="{EF66B013-6BBC-E14B-87C4-1B21AF322FE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Content Placeholder 10" descr="Table&#10;&#10;Description automatically generated">
            <a:extLst>
              <a:ext uri="{FF2B5EF4-FFF2-40B4-BE49-F238E27FC236}">
                <a16:creationId xmlns:a16="http://schemas.microsoft.com/office/drawing/2014/main" id="{F9D2A706-8A94-1644-9A97-BAC86C6637DA}"/>
              </a:ext>
            </a:extLst>
          </p:cNvPr>
          <p:cNvPicPr>
            <a:picLocks noGrp="1" noChangeAspect="1"/>
          </p:cNvPicPr>
          <p:nvPr>
            <p:ph idx="1"/>
          </p:nvPr>
        </p:nvPicPr>
        <p:blipFill>
          <a:blip r:embed="rId3"/>
          <a:stretch>
            <a:fillRect/>
          </a:stretch>
        </p:blipFill>
        <p:spPr>
          <a:xfrm>
            <a:off x="1012637" y="2660904"/>
            <a:ext cx="10588648" cy="3651258"/>
          </a:xfrm>
        </p:spPr>
      </p:pic>
      <p:pic>
        <p:nvPicPr>
          <p:cNvPr id="5" name="Picture 4">
            <a:extLst>
              <a:ext uri="{FF2B5EF4-FFF2-40B4-BE49-F238E27FC236}">
                <a16:creationId xmlns:a16="http://schemas.microsoft.com/office/drawing/2014/main" id="{59B7F75E-455F-AE40-9387-4D49E330EEC4}"/>
              </a:ext>
            </a:extLst>
          </p:cNvPr>
          <p:cNvPicPr>
            <a:picLocks noChangeAspect="1"/>
          </p:cNvPicPr>
          <p:nvPr/>
        </p:nvPicPr>
        <p:blipFill>
          <a:blip r:embed="rId4"/>
          <a:stretch>
            <a:fillRect/>
          </a:stretch>
        </p:blipFill>
        <p:spPr>
          <a:xfrm>
            <a:off x="10061921" y="228600"/>
            <a:ext cx="1837592" cy="2291905"/>
          </a:xfrm>
          <a:prstGeom prst="rect">
            <a:avLst/>
          </a:prstGeom>
        </p:spPr>
      </p:pic>
    </p:spTree>
    <p:extLst>
      <p:ext uri="{BB962C8B-B14F-4D97-AF65-F5344CB8AC3E}">
        <p14:creationId xmlns:p14="http://schemas.microsoft.com/office/powerpoint/2010/main" val="208683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F191A90C-E7C3-1C46-89F5-885C5DD4999B}"/>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16840143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42BF2-D069-2E45-84AF-01675C30F204}"/>
              </a:ext>
            </a:extLst>
          </p:cNvPr>
          <p:cNvSpPr>
            <a:spLocks noGrp="1"/>
          </p:cNvSpPr>
          <p:nvPr>
            <p:ph type="ctrTitle"/>
          </p:nvPr>
        </p:nvSpPr>
        <p:spPr/>
        <p:txBody>
          <a:bodyPr/>
          <a:lstStyle/>
          <a:p>
            <a:r>
              <a:rPr lang="en-US" dirty="0"/>
              <a:t>WHAT DO YOU THINK?</a:t>
            </a:r>
          </a:p>
        </p:txBody>
      </p:sp>
      <p:sp>
        <p:nvSpPr>
          <p:cNvPr id="3" name="Subtitle 2">
            <a:extLst>
              <a:ext uri="{FF2B5EF4-FFF2-40B4-BE49-F238E27FC236}">
                <a16:creationId xmlns:a16="http://schemas.microsoft.com/office/drawing/2014/main" id="{59E6345D-8474-1E43-897D-76767FC093C0}"/>
              </a:ext>
            </a:extLst>
          </p:cNvPr>
          <p:cNvSpPr>
            <a:spLocks noGrp="1"/>
          </p:cNvSpPr>
          <p:nvPr>
            <p:ph type="subTitle" idx="1"/>
          </p:nvPr>
        </p:nvSpPr>
        <p:spPr/>
        <p:txBody>
          <a:bodyPr>
            <a:normAutofit/>
          </a:bodyPr>
          <a:lstStyle/>
          <a:p>
            <a:r>
              <a:rPr lang="en-US" sz="4000" dirty="0"/>
              <a:t>CROA 3680</a:t>
            </a:r>
          </a:p>
        </p:txBody>
      </p:sp>
      <p:pic>
        <p:nvPicPr>
          <p:cNvPr id="4" name="Picture 3">
            <a:extLst>
              <a:ext uri="{FF2B5EF4-FFF2-40B4-BE49-F238E27FC236}">
                <a16:creationId xmlns:a16="http://schemas.microsoft.com/office/drawing/2014/main" id="{10C4D082-96F5-5844-8671-1A1A0F16A073}"/>
              </a:ext>
            </a:extLst>
          </p:cNvPr>
          <p:cNvPicPr>
            <a:picLocks noChangeAspect="1"/>
          </p:cNvPicPr>
          <p:nvPr/>
        </p:nvPicPr>
        <p:blipFill>
          <a:blip r:embed="rId3"/>
          <a:stretch>
            <a:fillRect/>
          </a:stretch>
        </p:blipFill>
        <p:spPr>
          <a:xfrm>
            <a:off x="9496807" y="1947225"/>
            <a:ext cx="1837592" cy="2291905"/>
          </a:xfrm>
          <a:prstGeom prst="rect">
            <a:avLst/>
          </a:prstGeom>
        </p:spPr>
      </p:pic>
    </p:spTree>
    <p:extLst>
      <p:ext uri="{BB962C8B-B14F-4D97-AF65-F5344CB8AC3E}">
        <p14:creationId xmlns:p14="http://schemas.microsoft.com/office/powerpoint/2010/main" val="124568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A2C6CD-A889-144B-99D8-D67189448CDE}"/>
              </a:ext>
            </a:extLst>
          </p:cNvPr>
          <p:cNvSpPr>
            <a:spLocks noGrp="1"/>
          </p:cNvSpPr>
          <p:nvPr>
            <p:ph type="title"/>
          </p:nvPr>
        </p:nvSpPr>
        <p:spPr>
          <a:xfrm>
            <a:off x="1211283" y="964692"/>
            <a:ext cx="9987148" cy="1188720"/>
          </a:xfrm>
        </p:spPr>
        <p:txBody>
          <a:bodyPr/>
          <a:lstStyle/>
          <a:p>
            <a:r>
              <a:rPr lang="en-US" dirty="0"/>
              <a:t>CROA 3680</a:t>
            </a:r>
          </a:p>
        </p:txBody>
      </p:sp>
      <p:sp>
        <p:nvSpPr>
          <p:cNvPr id="7" name="Rectangle 1">
            <a:extLst>
              <a:ext uri="{FF2B5EF4-FFF2-40B4-BE49-F238E27FC236}">
                <a16:creationId xmlns:a16="http://schemas.microsoft.com/office/drawing/2014/main" id="{EF66B013-6BBC-E14B-87C4-1B21AF322FE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Content Placeholder 10" descr="Table&#10;&#10;Description automatically generated">
            <a:extLst>
              <a:ext uri="{FF2B5EF4-FFF2-40B4-BE49-F238E27FC236}">
                <a16:creationId xmlns:a16="http://schemas.microsoft.com/office/drawing/2014/main" id="{F9D2A706-8A94-1644-9A97-BAC86C6637DA}"/>
              </a:ext>
            </a:extLst>
          </p:cNvPr>
          <p:cNvPicPr>
            <a:picLocks noGrp="1" noChangeAspect="1"/>
          </p:cNvPicPr>
          <p:nvPr>
            <p:ph idx="1"/>
          </p:nvPr>
        </p:nvPicPr>
        <p:blipFill>
          <a:blip r:embed="rId3"/>
          <a:stretch>
            <a:fillRect/>
          </a:stretch>
        </p:blipFill>
        <p:spPr>
          <a:xfrm>
            <a:off x="1012637" y="2660904"/>
            <a:ext cx="10588648" cy="3651258"/>
          </a:xfrm>
        </p:spPr>
      </p:pic>
      <p:pic>
        <p:nvPicPr>
          <p:cNvPr id="5" name="Picture 4">
            <a:extLst>
              <a:ext uri="{FF2B5EF4-FFF2-40B4-BE49-F238E27FC236}">
                <a16:creationId xmlns:a16="http://schemas.microsoft.com/office/drawing/2014/main" id="{9BADB44A-450D-9E44-AFBE-03CD78249BDF}"/>
              </a:ext>
            </a:extLst>
          </p:cNvPr>
          <p:cNvPicPr>
            <a:picLocks noChangeAspect="1"/>
          </p:cNvPicPr>
          <p:nvPr/>
        </p:nvPicPr>
        <p:blipFill>
          <a:blip r:embed="rId4"/>
          <a:stretch>
            <a:fillRect/>
          </a:stretch>
        </p:blipFill>
        <p:spPr>
          <a:xfrm>
            <a:off x="10279635" y="368999"/>
            <a:ext cx="1837592" cy="2291905"/>
          </a:xfrm>
          <a:prstGeom prst="rect">
            <a:avLst/>
          </a:prstGeom>
        </p:spPr>
      </p:pic>
    </p:spTree>
    <p:extLst>
      <p:ext uri="{BB962C8B-B14F-4D97-AF65-F5344CB8AC3E}">
        <p14:creationId xmlns:p14="http://schemas.microsoft.com/office/powerpoint/2010/main" val="35852831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80471381-144A-1D4E-B415-0A33F279FFFC}"/>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1962387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pic>
        <p:nvPicPr>
          <p:cNvPr id="3" name="Picture 2" descr="Paper files on the table">
            <a:extLst>
              <a:ext uri="{FF2B5EF4-FFF2-40B4-BE49-F238E27FC236}">
                <a16:creationId xmlns:a16="http://schemas.microsoft.com/office/drawing/2014/main" id="{B311EF44-07A4-BE42-9A87-2AAFA67F24ED}"/>
              </a:ext>
            </a:extLst>
          </p:cNvPr>
          <p:cNvPicPr>
            <a:picLocks noChangeAspect="1"/>
          </p:cNvPicPr>
          <p:nvPr/>
        </p:nvPicPr>
        <p:blipFill rotWithShape="1">
          <a:blip r:embed="rId3">
            <a:duotone>
              <a:schemeClr val="bg2">
                <a:shade val="45000"/>
                <a:satMod val="135000"/>
              </a:schemeClr>
              <a:prstClr val="white"/>
            </a:duotone>
          </a:blip>
          <a:srcRect l="20222" r="20224" b="2"/>
          <a:stretch/>
        </p:blipFill>
        <p:spPr>
          <a:xfrm>
            <a:off x="6096000" y="10"/>
            <a:ext cx="6096000" cy="6857990"/>
          </a:xfrm>
          <a:prstGeom prst="rect">
            <a:avLst/>
          </a:prstGeom>
        </p:spPr>
      </p:pic>
      <p:sp>
        <p:nvSpPr>
          <p:cNvPr id="4" name="Title 3">
            <a:extLst>
              <a:ext uri="{FF2B5EF4-FFF2-40B4-BE49-F238E27FC236}">
                <a16:creationId xmlns:a16="http://schemas.microsoft.com/office/drawing/2014/main" id="{A3044A89-0603-9E46-98A2-81B87ECA641B}"/>
              </a:ext>
            </a:extLst>
          </p:cNvPr>
          <p:cNvSpPr>
            <a:spLocks noGrp="1"/>
          </p:cNvSpPr>
          <p:nvPr>
            <p:ph type="ctrTitle"/>
          </p:nvPr>
        </p:nvSpPr>
        <p:spPr>
          <a:xfrm>
            <a:off x="1600200" y="2386744"/>
            <a:ext cx="8991600" cy="1645920"/>
          </a:xfrm>
          <a:solidFill>
            <a:srgbClr val="FFFFFF"/>
          </a:solidFill>
        </p:spPr>
        <p:txBody>
          <a:bodyPr>
            <a:normAutofit/>
          </a:bodyPr>
          <a:lstStyle/>
          <a:p>
            <a:r>
              <a:rPr lang="en-US" dirty="0"/>
              <a:t>Drafting a grievance letter</a:t>
            </a:r>
          </a:p>
        </p:txBody>
      </p:sp>
      <p:sp>
        <p:nvSpPr>
          <p:cNvPr id="5" name="Subtitle 4">
            <a:extLst>
              <a:ext uri="{FF2B5EF4-FFF2-40B4-BE49-F238E27FC236}">
                <a16:creationId xmlns:a16="http://schemas.microsoft.com/office/drawing/2014/main" id="{77CB8E25-867E-704E-9882-B7EE0CADB7BA}"/>
              </a:ext>
            </a:extLst>
          </p:cNvPr>
          <p:cNvSpPr>
            <a:spLocks noGrp="1"/>
          </p:cNvSpPr>
          <p:nvPr>
            <p:ph type="subTitle" idx="1"/>
          </p:nvPr>
        </p:nvSpPr>
        <p:spPr>
          <a:xfrm>
            <a:off x="1947553" y="4352544"/>
            <a:ext cx="8217725" cy="1239894"/>
          </a:xfrm>
        </p:spPr>
        <p:txBody>
          <a:bodyPr>
            <a:noAutofit/>
          </a:bodyPr>
          <a:lstStyle/>
          <a:p>
            <a:r>
              <a:rPr lang="en-US" sz="2800" dirty="0">
                <a:solidFill>
                  <a:schemeClr val="bg1"/>
                </a:solidFill>
              </a:rPr>
              <a:t>If there is no settlement and there are grounds to file a grievance, file it within the time limits provided in the Collective Agreement.</a:t>
            </a:r>
            <a:endParaRPr lang="en-CA" sz="2800" dirty="0">
              <a:solidFill>
                <a:schemeClr val="bg1"/>
              </a:solidFill>
            </a:endParaRPr>
          </a:p>
        </p:txBody>
      </p:sp>
      <p:pic>
        <p:nvPicPr>
          <p:cNvPr id="6" name="Picture 5">
            <a:extLst>
              <a:ext uri="{FF2B5EF4-FFF2-40B4-BE49-F238E27FC236}">
                <a16:creationId xmlns:a16="http://schemas.microsoft.com/office/drawing/2014/main" id="{AA5DCB02-E4C0-D549-A321-404F912F0065}"/>
              </a:ext>
            </a:extLst>
          </p:cNvPr>
          <p:cNvPicPr>
            <a:picLocks noChangeAspect="1"/>
          </p:cNvPicPr>
          <p:nvPr/>
        </p:nvPicPr>
        <p:blipFill>
          <a:blip r:embed="rId4"/>
          <a:stretch>
            <a:fillRect/>
          </a:stretch>
        </p:blipFill>
        <p:spPr>
          <a:xfrm>
            <a:off x="324147" y="2123571"/>
            <a:ext cx="1741669" cy="2172266"/>
          </a:xfrm>
          <a:prstGeom prst="rect">
            <a:avLst/>
          </a:prstGeom>
        </p:spPr>
      </p:pic>
    </p:spTree>
    <p:extLst>
      <p:ext uri="{BB962C8B-B14F-4D97-AF65-F5344CB8AC3E}">
        <p14:creationId xmlns:p14="http://schemas.microsoft.com/office/powerpoint/2010/main" val="35388139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ADAF2-AB4C-9544-883B-04813EA37B22}"/>
              </a:ext>
            </a:extLst>
          </p:cNvPr>
          <p:cNvSpPr>
            <a:spLocks noGrp="1"/>
          </p:cNvSpPr>
          <p:nvPr>
            <p:ph type="title"/>
          </p:nvPr>
        </p:nvSpPr>
        <p:spPr/>
        <p:txBody>
          <a:bodyPr>
            <a:normAutofit/>
          </a:bodyPr>
          <a:lstStyle/>
          <a:p>
            <a:r>
              <a:rPr lang="en-US" sz="3200" dirty="0"/>
              <a:t>Write it up</a:t>
            </a:r>
          </a:p>
        </p:txBody>
      </p:sp>
      <p:sp>
        <p:nvSpPr>
          <p:cNvPr id="5" name="Content Placeholder 4">
            <a:extLst>
              <a:ext uri="{FF2B5EF4-FFF2-40B4-BE49-F238E27FC236}">
                <a16:creationId xmlns:a16="http://schemas.microsoft.com/office/drawing/2014/main" id="{B3890E28-4B6D-7748-955D-4513545E659D}"/>
              </a:ext>
            </a:extLst>
          </p:cNvPr>
          <p:cNvSpPr>
            <a:spLocks noGrp="1"/>
          </p:cNvSpPr>
          <p:nvPr>
            <p:ph idx="1"/>
          </p:nvPr>
        </p:nvSpPr>
        <p:spPr/>
        <p:txBody>
          <a:bodyPr>
            <a:normAutofit fontScale="92500" lnSpcReduction="20000"/>
          </a:bodyPr>
          <a:lstStyle/>
          <a:p>
            <a:pPr lvl="0"/>
            <a:r>
              <a:rPr lang="en-US" dirty="0"/>
              <a:t>This is where the entire fact finding comes together.</a:t>
            </a:r>
            <a:endParaRPr lang="en-CA" dirty="0"/>
          </a:p>
          <a:p>
            <a:pPr lvl="0"/>
            <a:r>
              <a:rPr lang="en-US" dirty="0">
                <a:solidFill>
                  <a:srgbClr val="002E56"/>
                </a:solidFill>
              </a:rPr>
              <a:t>Make sure you are sending it to the correct person.</a:t>
            </a:r>
            <a:endParaRPr lang="en-CA" dirty="0">
              <a:solidFill>
                <a:srgbClr val="002E56"/>
              </a:solidFill>
            </a:endParaRPr>
          </a:p>
          <a:p>
            <a:pPr lvl="0"/>
            <a:r>
              <a:rPr lang="en-US" dirty="0"/>
              <a:t>Do you have an agreement to exchange grievances electronically? Can you confirm receipt?</a:t>
            </a:r>
            <a:endParaRPr lang="en-CA" dirty="0"/>
          </a:p>
          <a:p>
            <a:pPr lvl="0"/>
            <a:r>
              <a:rPr lang="en-US" dirty="0">
                <a:solidFill>
                  <a:srgbClr val="002E56"/>
                </a:solidFill>
              </a:rPr>
              <a:t>Develop your own style of writing that you are comfortable with and develop your own way of closing out the letter. Don’t write a novel. Be accurate and precise. Make a clear accusation and don’t forget to include the remedy sought.</a:t>
            </a:r>
            <a:endParaRPr lang="en-CA" dirty="0">
              <a:solidFill>
                <a:srgbClr val="002E56"/>
              </a:solidFill>
            </a:endParaRPr>
          </a:p>
          <a:p>
            <a:pPr lvl="0"/>
            <a:r>
              <a:rPr lang="en-US" dirty="0"/>
              <a:t>Remember, you are not a lawyer and don’t need to be one either!</a:t>
            </a:r>
            <a:endParaRPr lang="en-CA" dirty="0"/>
          </a:p>
          <a:p>
            <a:pPr lvl="0"/>
            <a:r>
              <a:rPr lang="en-US" dirty="0">
                <a:solidFill>
                  <a:srgbClr val="002E56"/>
                </a:solidFill>
              </a:rPr>
              <a:t>Act professionally and write a letter the same way.</a:t>
            </a:r>
            <a:endParaRPr lang="en-CA" dirty="0">
              <a:solidFill>
                <a:srgbClr val="002E56"/>
              </a:solidFill>
            </a:endParaRPr>
          </a:p>
          <a:p>
            <a:pPr lvl="0"/>
            <a:r>
              <a:rPr lang="en-US" dirty="0"/>
              <a:t>Keep the griever advised and up to date with what is taking place.</a:t>
            </a:r>
            <a:endParaRPr lang="en-CA" dirty="0"/>
          </a:p>
          <a:p>
            <a:endParaRPr lang="en-US" dirty="0"/>
          </a:p>
        </p:txBody>
      </p:sp>
      <p:sp>
        <p:nvSpPr>
          <p:cNvPr id="6" name="Text Placeholder 5">
            <a:extLst>
              <a:ext uri="{FF2B5EF4-FFF2-40B4-BE49-F238E27FC236}">
                <a16:creationId xmlns:a16="http://schemas.microsoft.com/office/drawing/2014/main" id="{0B8B06E1-2BCE-CC40-93E9-64EA35A7B854}"/>
              </a:ext>
            </a:extLst>
          </p:cNvPr>
          <p:cNvSpPr>
            <a:spLocks noGrp="1"/>
          </p:cNvSpPr>
          <p:nvPr>
            <p:ph type="body" sz="half" idx="2"/>
          </p:nvPr>
        </p:nvSpPr>
        <p:spPr/>
        <p:txBody>
          <a:bodyPr>
            <a:normAutofit/>
          </a:bodyPr>
          <a:lstStyle/>
          <a:p>
            <a:r>
              <a:rPr lang="en-US" sz="2400" dirty="0"/>
              <a:t>Advance the grievance</a:t>
            </a:r>
          </a:p>
        </p:txBody>
      </p:sp>
    </p:spTree>
    <p:extLst>
      <p:ext uri="{BB962C8B-B14F-4D97-AF65-F5344CB8AC3E}">
        <p14:creationId xmlns:p14="http://schemas.microsoft.com/office/powerpoint/2010/main" val="2144603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6D70A-5BE1-9645-A98D-EF8A9DC1BF4F}"/>
              </a:ext>
            </a:extLst>
          </p:cNvPr>
          <p:cNvSpPr>
            <a:spLocks noGrp="1"/>
          </p:cNvSpPr>
          <p:nvPr>
            <p:ph type="title"/>
          </p:nvPr>
        </p:nvSpPr>
        <p:spPr/>
        <p:txBody>
          <a:bodyPr/>
          <a:lstStyle/>
          <a:p>
            <a:r>
              <a:rPr lang="en-US" dirty="0"/>
              <a:t>Find your worksheet</a:t>
            </a:r>
          </a:p>
        </p:txBody>
      </p:sp>
      <p:pic>
        <p:nvPicPr>
          <p:cNvPr id="6" name="Content Placeholder 5" descr="Table, letter&#10;&#10;Description automatically generated">
            <a:extLst>
              <a:ext uri="{FF2B5EF4-FFF2-40B4-BE49-F238E27FC236}">
                <a16:creationId xmlns:a16="http://schemas.microsoft.com/office/drawing/2014/main" id="{5D9EB20E-8097-3443-99F5-8A8DA3A9787F}"/>
              </a:ext>
            </a:extLst>
          </p:cNvPr>
          <p:cNvPicPr>
            <a:picLocks noGrp="1" noChangeAspect="1"/>
          </p:cNvPicPr>
          <p:nvPr>
            <p:ph idx="1"/>
          </p:nvPr>
        </p:nvPicPr>
        <p:blipFill>
          <a:blip r:embed="rId3"/>
          <a:stretch>
            <a:fillRect/>
          </a:stretch>
        </p:blipFill>
        <p:spPr>
          <a:xfrm>
            <a:off x="6231228" y="334868"/>
            <a:ext cx="4713378" cy="6100913"/>
          </a:xfrm>
        </p:spPr>
      </p:pic>
      <p:sp>
        <p:nvSpPr>
          <p:cNvPr id="4" name="Text Placeholder 3">
            <a:extLst>
              <a:ext uri="{FF2B5EF4-FFF2-40B4-BE49-F238E27FC236}">
                <a16:creationId xmlns:a16="http://schemas.microsoft.com/office/drawing/2014/main" id="{F7EBD691-C974-A143-B99D-069FC7F46084}"/>
              </a:ext>
            </a:extLst>
          </p:cNvPr>
          <p:cNvSpPr>
            <a:spLocks noGrp="1"/>
          </p:cNvSpPr>
          <p:nvPr>
            <p:ph type="body" sz="half" idx="2"/>
          </p:nvPr>
        </p:nvSpPr>
        <p:spPr/>
        <p:txBody>
          <a:bodyPr/>
          <a:lstStyle/>
          <a:p>
            <a:r>
              <a:rPr lang="en-US" dirty="0"/>
              <a:t>Complete the worksheet on your own and be prepared to share your answers with others in a few minutes.</a:t>
            </a:r>
          </a:p>
          <a:p>
            <a:endParaRPr lang="en-US" dirty="0"/>
          </a:p>
          <a:p>
            <a:r>
              <a:rPr lang="en-US" dirty="0"/>
              <a:t>Turn your camera OFF now, and then back ON once you are done your worksheet, so that I know you are ready to proceed</a:t>
            </a:r>
          </a:p>
        </p:txBody>
      </p:sp>
      <p:pic>
        <p:nvPicPr>
          <p:cNvPr id="7" name="Picture 6" descr="A red and white syringe&#10;&#10;Description automatically generated with low confidence">
            <a:extLst>
              <a:ext uri="{FF2B5EF4-FFF2-40B4-BE49-F238E27FC236}">
                <a16:creationId xmlns:a16="http://schemas.microsoft.com/office/drawing/2014/main" id="{8A56F226-43FC-8F42-BA5B-E8B49E775B60}"/>
              </a:ext>
            </a:extLst>
          </p:cNvPr>
          <p:cNvPicPr/>
          <p:nvPr/>
        </p:nvPicPr>
        <p:blipFill>
          <a:blip r:embed="rId4">
            <a:extLst>
              <a:ext uri="{28A0092B-C50C-407E-A947-70E740481C1C}">
                <a14:useLocalDpi xmlns:a14="http://schemas.microsoft.com/office/drawing/2010/main" val="0"/>
              </a:ext>
            </a:extLst>
          </a:blip>
          <a:stretch>
            <a:fillRect/>
          </a:stretch>
        </p:blipFill>
        <p:spPr>
          <a:xfrm>
            <a:off x="11064241" y="2077775"/>
            <a:ext cx="901382" cy="1042615"/>
          </a:xfrm>
          <a:prstGeom prst="rect">
            <a:avLst/>
          </a:prstGeom>
        </p:spPr>
      </p:pic>
      <p:pic>
        <p:nvPicPr>
          <p:cNvPr id="8" name="Picture 7" descr="A picture containing dark, automaton&#10;&#10;Description automatically generated">
            <a:extLst>
              <a:ext uri="{FF2B5EF4-FFF2-40B4-BE49-F238E27FC236}">
                <a16:creationId xmlns:a16="http://schemas.microsoft.com/office/drawing/2014/main" id="{01960A87-BD83-6248-AEED-C91F30513A1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128884" y="3549918"/>
            <a:ext cx="704215" cy="939165"/>
          </a:xfrm>
          <a:prstGeom prst="rect">
            <a:avLst/>
          </a:prstGeom>
          <a:noFill/>
          <a:ln>
            <a:noFill/>
          </a:ln>
        </p:spPr>
      </p:pic>
    </p:spTree>
    <p:extLst>
      <p:ext uri="{BB962C8B-B14F-4D97-AF65-F5344CB8AC3E}">
        <p14:creationId xmlns:p14="http://schemas.microsoft.com/office/powerpoint/2010/main" val="40185856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9F9EF0-93D5-4D4B-BAFE-477002814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9C4CD93-7CA1-1B4C-9323-EA57346D630A}"/>
              </a:ext>
            </a:extLst>
          </p:cNvPr>
          <p:cNvSpPr>
            <a:spLocks noGrp="1"/>
          </p:cNvSpPr>
          <p:nvPr>
            <p:ph type="title"/>
          </p:nvPr>
        </p:nvSpPr>
        <p:spPr>
          <a:xfrm>
            <a:off x="1353787" y="964692"/>
            <a:ext cx="9607138" cy="1188720"/>
          </a:xfrm>
          <a:solidFill>
            <a:srgbClr val="FFFFFF">
              <a:alpha val="10000"/>
            </a:srgbClr>
          </a:solidFill>
          <a:ln>
            <a:solidFill>
              <a:schemeClr val="tx1"/>
            </a:solidFill>
          </a:ln>
        </p:spPr>
        <p:txBody>
          <a:bodyPr>
            <a:noAutofit/>
          </a:bodyPr>
          <a:lstStyle/>
          <a:p>
            <a:r>
              <a:rPr lang="en-US" sz="3600" dirty="0">
                <a:solidFill>
                  <a:schemeClr val="tx1"/>
                </a:solidFill>
              </a:rPr>
              <a:t>Drafting a grievance letter</a:t>
            </a:r>
          </a:p>
        </p:txBody>
      </p:sp>
      <p:sp>
        <p:nvSpPr>
          <p:cNvPr id="6" name="Content Placeholder 5">
            <a:extLst>
              <a:ext uri="{FF2B5EF4-FFF2-40B4-BE49-F238E27FC236}">
                <a16:creationId xmlns:a16="http://schemas.microsoft.com/office/drawing/2014/main" id="{58CC758A-BF31-8A4E-802C-755213654D2C}"/>
              </a:ext>
            </a:extLst>
          </p:cNvPr>
          <p:cNvSpPr>
            <a:spLocks noGrp="1"/>
          </p:cNvSpPr>
          <p:nvPr>
            <p:ph idx="1"/>
          </p:nvPr>
        </p:nvSpPr>
        <p:spPr>
          <a:xfrm>
            <a:off x="1353786" y="2626168"/>
            <a:ext cx="9607137" cy="3101983"/>
          </a:xfrm>
        </p:spPr>
        <p:txBody>
          <a:bodyPr>
            <a:noAutofit/>
          </a:bodyPr>
          <a:lstStyle/>
          <a:p>
            <a:r>
              <a:rPr lang="en-US" sz="2800" b="1" dirty="0"/>
              <a:t>First</a:t>
            </a:r>
            <a:r>
              <a:rPr lang="en-US" sz="2800" dirty="0"/>
              <a:t> paragraph - What step of the grievance procedure is it?</a:t>
            </a:r>
          </a:p>
          <a:p>
            <a:r>
              <a:rPr lang="en-US" sz="2800" b="1" dirty="0"/>
              <a:t>Second</a:t>
            </a:r>
            <a:r>
              <a:rPr lang="en-US" sz="2800" dirty="0"/>
              <a:t> paragraph - What has happened?</a:t>
            </a:r>
          </a:p>
          <a:p>
            <a:r>
              <a:rPr lang="en-US" sz="2800" b="1" dirty="0"/>
              <a:t>Third</a:t>
            </a:r>
            <a:r>
              <a:rPr lang="en-US" sz="2800" dirty="0"/>
              <a:t> paragraph - Make a definitive accusation or point.</a:t>
            </a:r>
          </a:p>
          <a:p>
            <a:r>
              <a:rPr lang="en-US" sz="2800" b="1" dirty="0"/>
              <a:t>Fourth</a:t>
            </a:r>
            <a:r>
              <a:rPr lang="en-US" sz="2800" dirty="0"/>
              <a:t> paragraph - Be clear and state what it will take to settle the dispute</a:t>
            </a:r>
          </a:p>
        </p:txBody>
      </p:sp>
      <p:pic>
        <p:nvPicPr>
          <p:cNvPr id="7" name="Picture 6">
            <a:extLst>
              <a:ext uri="{FF2B5EF4-FFF2-40B4-BE49-F238E27FC236}">
                <a16:creationId xmlns:a16="http://schemas.microsoft.com/office/drawing/2014/main" id="{C5342662-777E-7443-ADF0-138D4C33716E}"/>
              </a:ext>
            </a:extLst>
          </p:cNvPr>
          <p:cNvPicPr>
            <a:picLocks noChangeAspect="1"/>
          </p:cNvPicPr>
          <p:nvPr/>
        </p:nvPicPr>
        <p:blipFill>
          <a:blip r:embed="rId3"/>
          <a:stretch>
            <a:fillRect/>
          </a:stretch>
        </p:blipFill>
        <p:spPr>
          <a:xfrm>
            <a:off x="611187" y="570126"/>
            <a:ext cx="1485197" cy="1852386"/>
          </a:xfrm>
          <a:prstGeom prst="rect">
            <a:avLst/>
          </a:prstGeom>
        </p:spPr>
      </p:pic>
    </p:spTree>
    <p:extLst>
      <p:ext uri="{BB962C8B-B14F-4D97-AF65-F5344CB8AC3E}">
        <p14:creationId xmlns:p14="http://schemas.microsoft.com/office/powerpoint/2010/main" val="16234333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B79DF1F8-2658-7C43-A3FA-E184FAC4B33F}"/>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185112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1EA7-5256-CD4E-A5E2-1563198F3340}"/>
              </a:ext>
            </a:extLst>
          </p:cNvPr>
          <p:cNvSpPr>
            <a:spLocks noGrp="1"/>
          </p:cNvSpPr>
          <p:nvPr>
            <p:ph type="title"/>
          </p:nvPr>
        </p:nvSpPr>
        <p:spPr>
          <a:xfrm>
            <a:off x="7878688" y="640080"/>
            <a:ext cx="3686267" cy="3140937"/>
          </a:xfrm>
          <a:noFill/>
          <a:ln>
            <a:noFill/>
          </a:ln>
        </p:spPr>
        <p:txBody>
          <a:bodyPr vert="horz" lIns="274320" tIns="182880" rIns="274320" bIns="182880" rtlCol="0" anchor="ctr" anchorCtr="1">
            <a:normAutofit/>
          </a:bodyPr>
          <a:lstStyle/>
          <a:p>
            <a:r>
              <a:rPr lang="en-US" sz="2800" dirty="0">
                <a:solidFill>
                  <a:schemeClr val="bg1"/>
                </a:solidFill>
              </a:rPr>
              <a:t>Jack black</a:t>
            </a:r>
            <a:br>
              <a:rPr lang="en-US" sz="2800" dirty="0">
                <a:solidFill>
                  <a:schemeClr val="bg1"/>
                </a:solidFill>
              </a:rPr>
            </a:br>
            <a:br>
              <a:rPr lang="en-US" sz="2800" dirty="0">
                <a:solidFill>
                  <a:schemeClr val="bg1"/>
                </a:solidFill>
              </a:rPr>
            </a:br>
            <a:r>
              <a:rPr lang="en-US" sz="2800" cap="none" dirty="0">
                <a:solidFill>
                  <a:schemeClr val="bg1"/>
                </a:solidFill>
              </a:rPr>
              <a:t>20-day suspension</a:t>
            </a:r>
            <a:endParaRPr lang="en-US" sz="2800" dirty="0">
              <a:solidFill>
                <a:schemeClr val="bg1"/>
              </a:solidFill>
            </a:endParaRPr>
          </a:p>
        </p:txBody>
      </p:sp>
      <p:sp>
        <p:nvSpPr>
          <p:cNvPr id="4" name="Text Placeholder 3">
            <a:extLst>
              <a:ext uri="{FF2B5EF4-FFF2-40B4-BE49-F238E27FC236}">
                <a16:creationId xmlns:a16="http://schemas.microsoft.com/office/drawing/2014/main" id="{2217537F-6A44-E04B-B6DC-8C37F319979C}"/>
              </a:ext>
            </a:extLst>
          </p:cNvPr>
          <p:cNvSpPr>
            <a:spLocks noGrp="1"/>
          </p:cNvSpPr>
          <p:nvPr>
            <p:ph type="body" sz="half" idx="2"/>
          </p:nvPr>
        </p:nvSpPr>
        <p:spPr>
          <a:xfrm>
            <a:off x="7878688" y="3429000"/>
            <a:ext cx="3686267" cy="1723100"/>
          </a:xfrm>
        </p:spPr>
        <p:txBody>
          <a:bodyPr vert="horz" lIns="91440" tIns="45720" rIns="91440" bIns="45720" rtlCol="0">
            <a:normAutofit/>
          </a:bodyPr>
          <a:lstStyle/>
          <a:p>
            <a:r>
              <a:rPr lang="en-US" sz="1800" dirty="0">
                <a:solidFill>
                  <a:schemeClr val="bg1"/>
                </a:solidFill>
              </a:rPr>
              <a:t>What do you like about this example?</a:t>
            </a:r>
          </a:p>
          <a:p>
            <a:endParaRPr lang="en-US" sz="1800" dirty="0">
              <a:solidFill>
                <a:schemeClr val="bg1"/>
              </a:solidFill>
            </a:endParaRPr>
          </a:p>
          <a:p>
            <a:r>
              <a:rPr lang="en-US" sz="1800" dirty="0">
                <a:solidFill>
                  <a:schemeClr val="bg1"/>
                </a:solidFill>
              </a:rPr>
              <a:t>Anything you would change or improve?</a:t>
            </a:r>
          </a:p>
        </p:txBody>
      </p:sp>
      <p:sp>
        <p:nvSpPr>
          <p:cNvPr id="3" name="Right Triangle 2">
            <a:extLst>
              <a:ext uri="{FF2B5EF4-FFF2-40B4-BE49-F238E27FC236}">
                <a16:creationId xmlns:a16="http://schemas.microsoft.com/office/drawing/2014/main" id="{613C2477-B70E-3F43-9FB8-AE4AAE01AC52}"/>
              </a:ext>
            </a:extLst>
          </p:cNvPr>
          <p:cNvSpPr/>
          <p:nvPr/>
        </p:nvSpPr>
        <p:spPr>
          <a:xfrm flipH="1">
            <a:off x="9280236" y="4866513"/>
            <a:ext cx="2911764" cy="1991487"/>
          </a:xfrm>
          <a:prstGeom prst="rtTriangle">
            <a:avLst/>
          </a:prstGeom>
          <a:solidFill>
            <a:srgbClr val="BBBD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LEGO, indoor, toy&#10;&#10;Description automatically generated">
            <a:extLst>
              <a:ext uri="{FF2B5EF4-FFF2-40B4-BE49-F238E27FC236}">
                <a16:creationId xmlns:a16="http://schemas.microsoft.com/office/drawing/2014/main" id="{A29504C5-1143-A342-9E18-3953E838C61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736118" y="5903214"/>
            <a:ext cx="1276828" cy="908624"/>
          </a:xfrm>
          <a:prstGeom prst="rect">
            <a:avLst/>
          </a:prstGeom>
          <a:noFill/>
          <a:ln>
            <a:noFill/>
          </a:ln>
        </p:spPr>
      </p:pic>
      <p:sp>
        <p:nvSpPr>
          <p:cNvPr id="20" name="Rectangle 19">
            <a:extLst>
              <a:ext uri="{FF2B5EF4-FFF2-40B4-BE49-F238E27FC236}">
                <a16:creationId xmlns:a16="http://schemas.microsoft.com/office/drawing/2014/main" id="{790D5D38-C57D-49FF-AD49-74EE9CDA9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045"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2" name="Rectangle 21">
            <a:extLst>
              <a:ext uri="{FF2B5EF4-FFF2-40B4-BE49-F238E27FC236}">
                <a16:creationId xmlns:a16="http://schemas.microsoft.com/office/drawing/2014/main" id="{927823CD-9652-4764-A45D-9C4DE664B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161" y="802767"/>
            <a:ext cx="656539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15" name="Picture 14" descr="Close-up of train wheels">
            <a:extLst>
              <a:ext uri="{FF2B5EF4-FFF2-40B4-BE49-F238E27FC236}">
                <a16:creationId xmlns:a16="http://schemas.microsoft.com/office/drawing/2014/main" id="{47106919-421F-144B-B122-B0A36A8E1CB9}"/>
              </a:ext>
            </a:extLst>
          </p:cNvPr>
          <p:cNvPicPr>
            <a:picLocks noChangeAspect="1"/>
          </p:cNvPicPr>
          <p:nvPr/>
        </p:nvPicPr>
        <p:blipFill rotWithShape="1">
          <a:blip r:embed="rId4"/>
          <a:srcRect r="7969" b="-1"/>
          <a:stretch/>
        </p:blipFill>
        <p:spPr>
          <a:xfrm>
            <a:off x="1113201" y="1122807"/>
            <a:ext cx="5925312" cy="4297680"/>
          </a:xfrm>
          <a:prstGeom prst="rect">
            <a:avLst/>
          </a:prstGeom>
        </p:spPr>
      </p:pic>
      <p:pic>
        <p:nvPicPr>
          <p:cNvPr id="9" name="Picture 8">
            <a:extLst>
              <a:ext uri="{FF2B5EF4-FFF2-40B4-BE49-F238E27FC236}">
                <a16:creationId xmlns:a16="http://schemas.microsoft.com/office/drawing/2014/main" id="{E97BC427-2B9D-F34C-BEE9-CF336946815B}"/>
              </a:ext>
            </a:extLst>
          </p:cNvPr>
          <p:cNvPicPr>
            <a:picLocks noChangeAspect="1"/>
          </p:cNvPicPr>
          <p:nvPr/>
        </p:nvPicPr>
        <p:blipFill>
          <a:blip r:embed="rId5"/>
          <a:stretch>
            <a:fillRect/>
          </a:stretch>
        </p:blipFill>
        <p:spPr>
          <a:xfrm>
            <a:off x="11054978" y="205362"/>
            <a:ext cx="957968" cy="1194809"/>
          </a:xfrm>
          <a:prstGeom prst="rect">
            <a:avLst/>
          </a:prstGeom>
        </p:spPr>
      </p:pic>
    </p:spTree>
    <p:extLst>
      <p:ext uri="{BB962C8B-B14F-4D97-AF65-F5344CB8AC3E}">
        <p14:creationId xmlns:p14="http://schemas.microsoft.com/office/powerpoint/2010/main" val="329541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996193D9-0D5C-5C4A-82BF-9483FC8CC754}"/>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7085414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51CAE-3731-FD4B-B5F1-6DF64C06284A}"/>
              </a:ext>
            </a:extLst>
          </p:cNvPr>
          <p:cNvSpPr>
            <a:spLocks noGrp="1"/>
          </p:cNvSpPr>
          <p:nvPr>
            <p:ph type="ctrTitle"/>
          </p:nvPr>
        </p:nvSpPr>
        <p:spPr>
          <a:xfrm>
            <a:off x="5498590" y="988741"/>
            <a:ext cx="5888754" cy="4880518"/>
          </a:xfrm>
          <a:noFill/>
          <a:ln>
            <a:noFill/>
          </a:ln>
        </p:spPr>
        <p:txBody>
          <a:bodyPr wrap="square">
            <a:normAutofit/>
          </a:bodyPr>
          <a:lstStyle/>
          <a:p>
            <a:pPr algn="l"/>
            <a:r>
              <a:rPr lang="en-US" sz="4800">
                <a:solidFill>
                  <a:schemeClr val="tx1"/>
                </a:solidFill>
              </a:rPr>
              <a:t>The settlement</a:t>
            </a:r>
          </a:p>
        </p:txBody>
      </p:sp>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F5CE0EE-265A-5E4F-971E-95971111590B}"/>
              </a:ext>
            </a:extLst>
          </p:cNvPr>
          <p:cNvSpPr>
            <a:spLocks noGrp="1"/>
          </p:cNvSpPr>
          <p:nvPr>
            <p:ph type="subTitle" idx="1"/>
          </p:nvPr>
        </p:nvSpPr>
        <p:spPr>
          <a:xfrm>
            <a:off x="1867700" y="2007220"/>
            <a:ext cx="2357553" cy="2843560"/>
          </a:xfrm>
        </p:spPr>
        <p:txBody>
          <a:bodyPr anchor="ctr">
            <a:normAutofit/>
          </a:bodyPr>
          <a:lstStyle/>
          <a:p>
            <a:pPr algn="r"/>
            <a:r>
              <a:rPr lang="en-US" dirty="0">
                <a:solidFill>
                  <a:srgbClr val="FFFFFF"/>
                </a:solidFill>
              </a:rPr>
              <a:t>Make certain that the settlement is consistent with the terms of the Collective Agreement </a:t>
            </a:r>
          </a:p>
        </p:txBody>
      </p:sp>
      <p:pic>
        <p:nvPicPr>
          <p:cNvPr id="6" name="Picture 5">
            <a:extLst>
              <a:ext uri="{FF2B5EF4-FFF2-40B4-BE49-F238E27FC236}">
                <a16:creationId xmlns:a16="http://schemas.microsoft.com/office/drawing/2014/main" id="{4AE185EC-31E3-6F45-963B-C3CECF4B10A6}"/>
              </a:ext>
            </a:extLst>
          </p:cNvPr>
          <p:cNvPicPr>
            <a:picLocks noChangeAspect="1"/>
          </p:cNvPicPr>
          <p:nvPr/>
        </p:nvPicPr>
        <p:blipFill>
          <a:blip r:embed="rId3"/>
          <a:stretch>
            <a:fillRect/>
          </a:stretch>
        </p:blipFill>
        <p:spPr>
          <a:xfrm>
            <a:off x="702955" y="2342863"/>
            <a:ext cx="1485197" cy="1852386"/>
          </a:xfrm>
          <a:prstGeom prst="rect">
            <a:avLst/>
          </a:prstGeom>
        </p:spPr>
      </p:pic>
    </p:spTree>
    <p:extLst>
      <p:ext uri="{BB962C8B-B14F-4D97-AF65-F5344CB8AC3E}">
        <p14:creationId xmlns:p14="http://schemas.microsoft.com/office/powerpoint/2010/main" val="31889844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85576DE-A333-9A4D-8F7B-9216B95D0C95}"/>
              </a:ext>
            </a:extLst>
          </p:cNvPr>
          <p:cNvSpPr>
            <a:spLocks noGrp="1"/>
          </p:cNvSpPr>
          <p:nvPr>
            <p:ph type="title"/>
          </p:nvPr>
        </p:nvSpPr>
        <p:spPr>
          <a:xfrm>
            <a:off x="7687611" y="1955525"/>
            <a:ext cx="3383159" cy="2988222"/>
          </a:xfrm>
          <a:noFill/>
          <a:ln>
            <a:solidFill>
              <a:srgbClr val="FFFFFF"/>
            </a:solidFill>
          </a:ln>
        </p:spPr>
        <p:txBody>
          <a:bodyPr wrap="square">
            <a:normAutofit/>
          </a:bodyPr>
          <a:lstStyle/>
          <a:p>
            <a:r>
              <a:rPr lang="en-US" sz="3200" dirty="0">
                <a:solidFill>
                  <a:srgbClr val="FFFFFF"/>
                </a:solidFill>
              </a:rPr>
              <a:t>When meeting with </a:t>
            </a:r>
            <a:br>
              <a:rPr lang="en-US" sz="3200" dirty="0">
                <a:solidFill>
                  <a:srgbClr val="FFFFFF"/>
                </a:solidFill>
              </a:rPr>
            </a:br>
            <a:r>
              <a:rPr lang="en-US" sz="3200" dirty="0">
                <a:solidFill>
                  <a:srgbClr val="FFFFFF"/>
                </a:solidFill>
              </a:rPr>
              <a:t>the company…</a:t>
            </a:r>
          </a:p>
        </p:txBody>
      </p:sp>
      <p:graphicFrame>
        <p:nvGraphicFramePr>
          <p:cNvPr id="7" name="Content Placeholder 4">
            <a:extLst>
              <a:ext uri="{FF2B5EF4-FFF2-40B4-BE49-F238E27FC236}">
                <a16:creationId xmlns:a16="http://schemas.microsoft.com/office/drawing/2014/main" id="{4A4F2D6A-A2C0-4876-B6F9-863BD2AADBFF}"/>
              </a:ext>
            </a:extLst>
          </p:cNvPr>
          <p:cNvGraphicFramePr>
            <a:graphicFrameLocks noGrp="1"/>
          </p:cNvGraphicFramePr>
          <p:nvPr>
            <p:ph idx="1"/>
            <p:extLst>
              <p:ext uri="{D42A27DB-BD31-4B8C-83A1-F6EECF244321}">
                <p14:modId xmlns:p14="http://schemas.microsoft.com/office/powerpoint/2010/main" val="2969308072"/>
              </p:ext>
            </p:extLst>
          </p:nvPr>
        </p:nvGraphicFramePr>
        <p:xfrm>
          <a:off x="920750" y="965200"/>
          <a:ext cx="5651500" cy="4968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B3CA13D3-D29D-814D-8C30-9915876DC9F6}"/>
              </a:ext>
            </a:extLst>
          </p:cNvPr>
          <p:cNvPicPr>
            <a:picLocks noChangeAspect="1"/>
          </p:cNvPicPr>
          <p:nvPr/>
        </p:nvPicPr>
        <p:blipFill>
          <a:blip r:embed="rId8"/>
          <a:stretch>
            <a:fillRect/>
          </a:stretch>
        </p:blipFill>
        <p:spPr>
          <a:xfrm>
            <a:off x="10328171" y="2502807"/>
            <a:ext cx="1485197" cy="1852386"/>
          </a:xfrm>
          <a:prstGeom prst="rect">
            <a:avLst/>
          </a:prstGeom>
        </p:spPr>
      </p:pic>
    </p:spTree>
    <p:extLst>
      <p:ext uri="{BB962C8B-B14F-4D97-AF65-F5344CB8AC3E}">
        <p14:creationId xmlns:p14="http://schemas.microsoft.com/office/powerpoint/2010/main" val="13790490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6F85AB-6091-E343-BBB5-799744C9EEC8}"/>
              </a:ext>
            </a:extLst>
          </p:cNvPr>
          <p:cNvSpPr>
            <a:spLocks noGrp="1"/>
          </p:cNvSpPr>
          <p:nvPr>
            <p:ph type="title"/>
          </p:nvPr>
        </p:nvSpPr>
        <p:spPr>
          <a:xfrm>
            <a:off x="1620942" y="1944707"/>
            <a:ext cx="2710542" cy="2968583"/>
          </a:xfrm>
          <a:noFill/>
          <a:ln>
            <a:solidFill>
              <a:schemeClr val="bg1"/>
            </a:solidFill>
          </a:ln>
        </p:spPr>
        <p:txBody>
          <a:bodyPr wrap="square">
            <a:noAutofit/>
          </a:bodyPr>
          <a:lstStyle/>
          <a:p>
            <a:r>
              <a:rPr lang="en-US" dirty="0">
                <a:solidFill>
                  <a:schemeClr val="bg1"/>
                </a:solidFill>
              </a:rPr>
              <a:t>Issues to consider in a grievance settlement</a:t>
            </a:r>
          </a:p>
        </p:txBody>
      </p:sp>
      <p:graphicFrame>
        <p:nvGraphicFramePr>
          <p:cNvPr id="5" name="Content Placeholder 2">
            <a:extLst>
              <a:ext uri="{FF2B5EF4-FFF2-40B4-BE49-F238E27FC236}">
                <a16:creationId xmlns:a16="http://schemas.microsoft.com/office/drawing/2014/main" id="{B00DD4FB-8B4F-4D49-A190-442AEDF64967}"/>
              </a:ext>
            </a:extLst>
          </p:cNvPr>
          <p:cNvGraphicFramePr>
            <a:graphicFrameLocks noGrp="1"/>
          </p:cNvGraphicFramePr>
          <p:nvPr>
            <p:ph idx="1"/>
            <p:extLst>
              <p:ext uri="{D42A27DB-BD31-4B8C-83A1-F6EECF244321}">
                <p14:modId xmlns:p14="http://schemas.microsoft.com/office/powerpoint/2010/main" val="250152313"/>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23131E05-CE6C-214C-820F-1E8BF0713595}"/>
              </a:ext>
            </a:extLst>
          </p:cNvPr>
          <p:cNvPicPr>
            <a:picLocks noChangeAspect="1"/>
          </p:cNvPicPr>
          <p:nvPr/>
        </p:nvPicPr>
        <p:blipFill>
          <a:blip r:embed="rId8"/>
          <a:stretch>
            <a:fillRect/>
          </a:stretch>
        </p:blipFill>
        <p:spPr>
          <a:xfrm>
            <a:off x="175960" y="2284789"/>
            <a:ext cx="1834799" cy="2288421"/>
          </a:xfrm>
          <a:prstGeom prst="rect">
            <a:avLst/>
          </a:prstGeom>
        </p:spPr>
      </p:pic>
    </p:spTree>
    <p:extLst>
      <p:ext uri="{BB962C8B-B14F-4D97-AF65-F5344CB8AC3E}">
        <p14:creationId xmlns:p14="http://schemas.microsoft.com/office/powerpoint/2010/main" val="31734544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FBEE84EC-6C1B-684C-B580-038721CB7ECD}"/>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0520447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5078313"/>
          </a:xfrm>
          <a:prstGeom prst="rect">
            <a:avLst/>
          </a:prstGeom>
          <a:noFill/>
        </p:spPr>
        <p:txBody>
          <a:bodyPr wrap="square" rtlCol="0">
            <a:spAutoFit/>
          </a:bodyPr>
          <a:lstStyle/>
          <a:p>
            <a:r>
              <a:rPr lang="en-US" b="1" dirty="0"/>
              <a:t>Question #1</a:t>
            </a:r>
          </a:p>
          <a:p>
            <a:endParaRPr lang="en-US" dirty="0"/>
          </a:p>
          <a:p>
            <a:r>
              <a:rPr lang="en-US" dirty="0"/>
              <a:t>When transferring the grievance file to the General Chair,  you must include all evidence and documentation including statements, discipline forms or records and medical records and any post discharge evidence, as necessary.  What is missing from this list?</a:t>
            </a:r>
          </a:p>
          <a:p>
            <a:endParaRPr lang="en-US" dirty="0"/>
          </a:p>
          <a:p>
            <a:r>
              <a:rPr lang="en-US" dirty="0"/>
              <a:t>A copy of the grievance process</a:t>
            </a:r>
          </a:p>
          <a:p>
            <a:endParaRPr lang="en-US" dirty="0"/>
          </a:p>
          <a:p>
            <a:endParaRPr lang="en-US" dirty="0"/>
          </a:p>
          <a:p>
            <a:r>
              <a:rPr lang="en-US" dirty="0"/>
              <a:t>A written explanation as to why the file is being advanced</a:t>
            </a:r>
          </a:p>
          <a:p>
            <a:endParaRPr lang="en-US" b="1" dirty="0"/>
          </a:p>
          <a:p>
            <a:endParaRPr lang="en-US" b="1" dirty="0"/>
          </a:p>
          <a:p>
            <a:r>
              <a:rPr lang="en-US" dirty="0"/>
              <a:t>Your personal opinion on the outcome</a:t>
            </a:r>
          </a:p>
          <a:p>
            <a:endParaRPr lang="en-US" dirty="0"/>
          </a:p>
          <a:p>
            <a:endParaRPr lang="en-US" dirty="0"/>
          </a:p>
          <a:p>
            <a:r>
              <a:rPr lang="en-US" dirty="0"/>
              <a:t>An outline of the role of the General Chair</a:t>
            </a:r>
          </a:p>
          <a:p>
            <a:endParaRPr lang="en-US" dirty="0"/>
          </a:p>
          <a:p>
            <a:endParaRPr lang="en-US"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52364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52808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444791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6" y="5317299"/>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Tree>
    <p:extLst>
      <p:ext uri="{BB962C8B-B14F-4D97-AF65-F5344CB8AC3E}">
        <p14:creationId xmlns:p14="http://schemas.microsoft.com/office/powerpoint/2010/main" val="3279016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3416320"/>
          </a:xfrm>
          <a:prstGeom prst="rect">
            <a:avLst/>
          </a:prstGeom>
          <a:noFill/>
        </p:spPr>
        <p:txBody>
          <a:bodyPr wrap="square" rtlCol="0">
            <a:spAutoFit/>
          </a:bodyPr>
          <a:lstStyle/>
          <a:p>
            <a:r>
              <a:rPr lang="en-US" b="1" dirty="0"/>
              <a:t>Question #2</a:t>
            </a:r>
          </a:p>
          <a:p>
            <a:endParaRPr lang="en-US" dirty="0"/>
          </a:p>
          <a:p>
            <a:r>
              <a:rPr lang="en-US" dirty="0"/>
              <a:t>When you advance a grievance to the General Chair, you advise the griever this has been done.  A file advanced to the general chair has a greater chance of success for the griever.</a:t>
            </a:r>
          </a:p>
          <a:p>
            <a:endParaRPr lang="en-US" dirty="0"/>
          </a:p>
          <a:p>
            <a:endParaRPr lang="en-US" dirty="0"/>
          </a:p>
          <a:p>
            <a:r>
              <a:rPr lang="en-US" dirty="0"/>
              <a:t>True</a:t>
            </a:r>
          </a:p>
          <a:p>
            <a:endParaRPr lang="en-US" b="1" dirty="0"/>
          </a:p>
          <a:p>
            <a:endParaRPr lang="en-US" b="1" dirty="0"/>
          </a:p>
          <a:p>
            <a:r>
              <a:rPr lang="en-US" dirty="0"/>
              <a:t>False</a:t>
            </a:r>
          </a:p>
          <a:p>
            <a:endParaRPr lang="en-US" dirty="0"/>
          </a:p>
          <a:p>
            <a:endParaRPr lang="en-US"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52364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52808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Tree>
    <p:extLst>
      <p:ext uri="{BB962C8B-B14F-4D97-AF65-F5344CB8AC3E}">
        <p14:creationId xmlns:p14="http://schemas.microsoft.com/office/powerpoint/2010/main" val="3676898260"/>
      </p:ext>
    </p:extLst>
  </p:cSld>
  <p:clrMapOvr>
    <a:masterClrMapping/>
  </p:clrMapOvr>
</p:sld>
</file>

<file path=ppt/theme/theme1.xml><?xml version="1.0" encoding="utf-8"?>
<a:theme xmlns:a="http://schemas.openxmlformats.org/drawingml/2006/main" name="Parcel">
  <a:themeElements>
    <a:clrScheme name="Custom 12">
      <a:dk1>
        <a:srgbClr val="000000"/>
      </a:dk1>
      <a:lt1>
        <a:srgbClr val="FFFFFF"/>
      </a:lt1>
      <a:dk2>
        <a:srgbClr val="BBBDBF"/>
      </a:dk2>
      <a:lt2>
        <a:srgbClr val="A32A3A"/>
      </a:lt2>
      <a:accent1>
        <a:srgbClr val="98999F"/>
      </a:accent1>
      <a:accent2>
        <a:srgbClr val="002E56"/>
      </a:accent2>
      <a:accent3>
        <a:srgbClr val="A32A30"/>
      </a:accent3>
      <a:accent4>
        <a:srgbClr val="A32A3A"/>
      </a:accent4>
      <a:accent5>
        <a:srgbClr val="98999F"/>
      </a:accent5>
      <a:accent6>
        <a:srgbClr val="000000"/>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11669</TotalTime>
  <Words>6348</Words>
  <Application>Microsoft Macintosh PowerPoint</Application>
  <PresentationFormat>Widescreen</PresentationFormat>
  <Paragraphs>950</Paragraphs>
  <Slides>110</Slides>
  <Notes>110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110</vt:i4>
      </vt:variant>
    </vt:vector>
  </HeadingPairs>
  <TitlesOfParts>
    <vt:vector size="117" baseType="lpstr">
      <vt:lpstr>Arial</vt:lpstr>
      <vt:lpstr>ArialMT</vt:lpstr>
      <vt:lpstr>Avenir Book</vt:lpstr>
      <vt:lpstr>Calibri</vt:lpstr>
      <vt:lpstr>Courier New</vt:lpstr>
      <vt:lpstr>Gill Sans MT</vt:lpstr>
      <vt:lpstr>Parcel</vt:lpstr>
      <vt:lpstr>Teamsters Canada rail conference</vt:lpstr>
      <vt:lpstr>“Education provides the path to knowledge; knowledge creates the steps to progress”</vt:lpstr>
      <vt:lpstr>Teamsters Canada rail conference</vt:lpstr>
      <vt:lpstr>PowerPoint Presentation</vt:lpstr>
      <vt:lpstr>PowerPoint Presentation</vt:lpstr>
      <vt:lpstr>Social media - TEAMSTERS RAIL</vt:lpstr>
      <vt:lpstr>Social media - TEAMSTERS CANADA</vt:lpstr>
      <vt:lpstr>PowerPoint Presentation</vt:lpstr>
      <vt:lpstr>Find your worksheet</vt:lpstr>
      <vt:lpstr>PowerPoint Presentation</vt:lpstr>
      <vt:lpstr>PowerPoint Presentation</vt:lpstr>
      <vt:lpstr>Sometimes, our members don’t know (or forget) the importance of being unionized, particularly in the 21st century, when the economy and globalization are constantly challenging our working conditions.   For this reason, it is our role to educate and inform our co-workers about our union structure and history, in order for them to better understand the struggles our leaders went through, and the reasons why we still need to be united to maintain and improve our life and working conditions.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the past, a distinct separation has existed between the legislative and protective elements of our union(s). This has hindered the effective representation of our members.   As a result, one of the goals we have is to eliminate this division by reinforcing the importance of the various division officers working as a team to benefit our members.   Learning each others' roles and responsibilities is an important part of this process. This section deals with the roles and responsibilities of the local chairs, remembering the same principles apply to all Division Officers.  This will ensure that Local Chairs will have a better understanding of how to work together, with Division Officers to help our members receive the assistance they require.</vt:lpstr>
      <vt:lpstr>1-You are the new Division Officer, and you want to build up solidarity within the membership of your Division.   What do you do? </vt:lpstr>
      <vt:lpstr>PowerPoint Presentation</vt:lpstr>
      <vt:lpstr>2 - A member comes to you with a complaint. After investigation, you decide based on precedent cases and the Collective Agreement, that it is not a valid grievance. He insists to file a grievance.   What do you do? </vt:lpstr>
      <vt:lpstr>3 - A member worked overtime but gets paid at regular rate. He is entitled to file a grievance but refuses to do so.  What do you do?</vt:lpstr>
      <vt:lpstr>4 - The employer introduces a new policy. A small group of employees come to you to complain.  What do you do?</vt:lpstr>
      <vt:lpstr>5 - The employer introduces changes in clear violation of the collective agreement. After investigation, you realize that the majority of the membership agrees with the violation and don’t want to file a grievance.   What do you do?</vt:lpstr>
      <vt:lpstr>6 - A member approaches you with information that he injured his back while at work 10 days previously. The local manager convinced him to not report the injury to workers compensation. The member had seen a doctor, but did not disclose the ailment was work related. The members’ back continues to hurt him and he doesn’t know what to do.   What do you do?</vt:lpstr>
      <vt:lpstr>7 - Young employees are hired by the company.  What do you do?</vt:lpstr>
      <vt:lpstr>Find your worksheet</vt:lpstr>
      <vt:lpstr>The Local Chair and vice-chair  roles and responsibilities</vt:lpstr>
      <vt:lpstr>PowerPoint Presentation</vt:lpstr>
      <vt:lpstr>PowerPoint Presentation</vt:lpstr>
      <vt:lpstr>Section 37</vt:lpstr>
      <vt:lpstr>Does not apply outside of a collective agreement</vt:lpstr>
      <vt:lpstr>An arbitrary decision is…</vt:lpstr>
      <vt:lpstr>A discriminatory manner is…</vt:lpstr>
      <vt:lpstr>Bad faith is…</vt:lpstr>
      <vt:lpstr>A grievor’s story</vt:lpstr>
      <vt:lpstr>LISTENING</vt:lpstr>
      <vt:lpstr>PowerPoint Presentation</vt:lpstr>
      <vt:lpstr>Active listening</vt:lpstr>
      <vt:lpstr>Speaking with members</vt:lpstr>
      <vt:lpstr>PowerPoint Presentation</vt:lpstr>
      <vt:lpstr>As a division officer it is mandatory to learn how to handle a dispute, and determine whether it is a complaint or a grievance.</vt:lpstr>
      <vt:lpstr>Find your worksheet</vt:lpstr>
      <vt:lpstr>PowerPoint Presentation</vt:lpstr>
      <vt:lpstr>PowerPoint Presentation</vt:lpstr>
      <vt:lpstr>PowerPoint Presentation</vt:lpstr>
      <vt:lpstr>The Union Inquiry: A fact-finding mission</vt:lpstr>
      <vt:lpstr>1 - who</vt:lpstr>
      <vt:lpstr>2 - what</vt:lpstr>
      <vt:lpstr>3 - when</vt:lpstr>
      <vt:lpstr>4 - where</vt:lpstr>
      <vt:lpstr>5 - why</vt:lpstr>
      <vt:lpstr>6 - want</vt:lpstr>
      <vt:lpstr>7 - documentation</vt:lpstr>
      <vt:lpstr>PowerPoint Presentation</vt:lpstr>
      <vt:lpstr>PowerPoint Presentation</vt:lpstr>
      <vt:lpstr>Conduct of a division officer</vt:lpstr>
      <vt:lpstr>PowerPoint Presentation</vt:lpstr>
      <vt:lpstr>PowerPoint Presentation</vt:lpstr>
      <vt:lpstr>PowerPoint Presentation</vt:lpstr>
      <vt:lpstr>Almost every TCRC collective agreement states that no employee shall be disciplined or discharged until a fair and impartial investigation or hearing has been conducted and responsibility established.   Formal investigations, or statements as they are commonly called, are the first step of the investigation and discipline process. They represent the evidence that the company most heavily relies upon when assessing discipline and when they are defending their actions throughout the grievance procedure and also at arbitration. </vt:lpstr>
      <vt:lpstr>PowerPoint Presentation</vt:lpstr>
      <vt:lpstr>The collective agreement defines rules to be followed by the company in order to respect the member’s right to a fair and impartial investigation.   All employees are entitled to these essential rights when subject to a disciplinary investigation.</vt:lpstr>
      <vt:lpstr>Every employee has the right to…</vt:lpstr>
      <vt:lpstr>Every employee has the right to…</vt:lpstr>
      <vt:lpstr>Every employee has the right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steps of the statement</vt:lpstr>
      <vt:lpstr>Group 1: 1 and 5  Group 2: 2 and 6  Group 3: 3 and 7  Group 4: 4 and 8</vt:lpstr>
      <vt:lpstr>PowerPoint Presentation</vt:lpstr>
      <vt:lpstr>PowerPoint Presentation</vt:lpstr>
      <vt:lpstr>PowerPoint Presentation</vt:lpstr>
      <vt:lpstr>WHAT DO YOU THINK?</vt:lpstr>
      <vt:lpstr>CROA 3679</vt:lpstr>
      <vt:lpstr>PowerPoint Presentation</vt:lpstr>
      <vt:lpstr>WHAT DO YOU THINK?</vt:lpstr>
      <vt:lpstr>CROA 3680</vt:lpstr>
      <vt:lpstr>PowerPoint Presentation</vt:lpstr>
      <vt:lpstr>Drafting a grievance letter</vt:lpstr>
      <vt:lpstr>Write it up</vt:lpstr>
      <vt:lpstr>Drafting a grievance letter</vt:lpstr>
      <vt:lpstr>PowerPoint Presentation</vt:lpstr>
      <vt:lpstr>Jack black  20-day suspension</vt:lpstr>
      <vt:lpstr>PowerPoint Presentation</vt:lpstr>
      <vt:lpstr>The settlement</vt:lpstr>
      <vt:lpstr>When meeting with  the company…</vt:lpstr>
      <vt:lpstr>Issues to consider in a grievance settlement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 judicata</vt:lpstr>
      <vt:lpstr>PowerPoint Presentation</vt:lpstr>
      <vt:lpstr>PowerPoint Presentation</vt:lpstr>
      <vt:lpstr>Let your actions inspire others to dream more, learn more,  do more, and become more!  Be a leader!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dc:title>
  <dc:subject/>
  <dc:creator>Janet Stewart</dc:creator>
  <cp:keywords/>
  <dc:description/>
  <cp:lastModifiedBy>Ryan Finnson</cp:lastModifiedBy>
  <cp:revision>104</cp:revision>
  <cp:lastPrinted>2024-06-05T15:17:12Z</cp:lastPrinted>
  <dcterms:created xsi:type="dcterms:W3CDTF">2021-06-02T17:49:27Z</dcterms:created>
  <dcterms:modified xsi:type="dcterms:W3CDTF">2024-06-05T15:19:01Z</dcterms:modified>
  <cp:category/>
</cp:coreProperties>
</file>