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12"/>
  </p:notesMasterIdLst>
  <p:sldIdLst>
    <p:sldId id="257" r:id="rId2"/>
    <p:sldId id="576" r:id="rId3"/>
    <p:sldId id="578" r:id="rId4"/>
    <p:sldId id="680" r:id="rId5"/>
    <p:sldId id="682" r:id="rId6"/>
    <p:sldId id="684" r:id="rId7"/>
    <p:sldId id="683" r:id="rId8"/>
    <p:sldId id="577" r:id="rId9"/>
    <p:sldId id="268" r:id="rId10"/>
    <p:sldId id="469" r:id="rId11"/>
    <p:sldId id="267" r:id="rId12"/>
    <p:sldId id="262" r:id="rId13"/>
    <p:sldId id="470" r:id="rId14"/>
    <p:sldId id="471" r:id="rId15"/>
    <p:sldId id="473" r:id="rId16"/>
    <p:sldId id="474" r:id="rId17"/>
    <p:sldId id="475" r:id="rId18"/>
    <p:sldId id="479" r:id="rId19"/>
    <p:sldId id="583" r:id="rId20"/>
    <p:sldId id="584" r:id="rId21"/>
    <p:sldId id="481" r:id="rId22"/>
    <p:sldId id="482" r:id="rId23"/>
    <p:sldId id="489" r:id="rId24"/>
    <p:sldId id="484" r:id="rId25"/>
    <p:sldId id="582" r:id="rId26"/>
    <p:sldId id="485" r:id="rId27"/>
    <p:sldId id="486" r:id="rId28"/>
    <p:sldId id="487" r:id="rId29"/>
    <p:sldId id="488" r:id="rId30"/>
    <p:sldId id="494" r:id="rId31"/>
    <p:sldId id="495" r:id="rId32"/>
    <p:sldId id="581" r:id="rId33"/>
    <p:sldId id="476" r:id="rId34"/>
    <p:sldId id="498" r:id="rId35"/>
    <p:sldId id="499" r:id="rId36"/>
    <p:sldId id="500" r:id="rId37"/>
    <p:sldId id="501" r:id="rId38"/>
    <p:sldId id="502" r:id="rId39"/>
    <p:sldId id="503" r:id="rId40"/>
    <p:sldId id="265" r:id="rId41"/>
    <p:sldId id="505" r:id="rId42"/>
    <p:sldId id="506" r:id="rId43"/>
    <p:sldId id="507" r:id="rId44"/>
    <p:sldId id="509" r:id="rId45"/>
    <p:sldId id="508" r:id="rId46"/>
    <p:sldId id="510" r:id="rId47"/>
    <p:sldId id="512" r:id="rId48"/>
    <p:sldId id="477" r:id="rId49"/>
    <p:sldId id="511" r:id="rId50"/>
    <p:sldId id="513" r:id="rId51"/>
    <p:sldId id="522" r:id="rId52"/>
    <p:sldId id="523" r:id="rId53"/>
    <p:sldId id="517" r:id="rId54"/>
    <p:sldId id="519" r:id="rId55"/>
    <p:sldId id="520" r:id="rId56"/>
    <p:sldId id="521" r:id="rId57"/>
    <p:sldId id="524" r:id="rId58"/>
    <p:sldId id="525" r:id="rId59"/>
    <p:sldId id="526" r:id="rId60"/>
    <p:sldId id="527" r:id="rId61"/>
    <p:sldId id="528" r:id="rId62"/>
    <p:sldId id="529" r:id="rId63"/>
    <p:sldId id="530" r:id="rId64"/>
    <p:sldId id="531" r:id="rId65"/>
    <p:sldId id="532" r:id="rId66"/>
    <p:sldId id="258" r:id="rId67"/>
    <p:sldId id="534" r:id="rId68"/>
    <p:sldId id="535" r:id="rId69"/>
    <p:sldId id="536" r:id="rId70"/>
    <p:sldId id="537" r:id="rId71"/>
    <p:sldId id="538" r:id="rId72"/>
    <p:sldId id="539" r:id="rId73"/>
    <p:sldId id="540" r:id="rId74"/>
    <p:sldId id="541" r:id="rId75"/>
    <p:sldId id="542" r:id="rId76"/>
    <p:sldId id="543" r:id="rId77"/>
    <p:sldId id="256" r:id="rId78"/>
    <p:sldId id="545" r:id="rId79"/>
    <p:sldId id="544" r:id="rId80"/>
    <p:sldId id="546" r:id="rId81"/>
    <p:sldId id="547" r:id="rId82"/>
    <p:sldId id="548" r:id="rId83"/>
    <p:sldId id="552" r:id="rId84"/>
    <p:sldId id="550" r:id="rId85"/>
    <p:sldId id="551" r:id="rId86"/>
    <p:sldId id="549" r:id="rId87"/>
    <p:sldId id="553" r:id="rId88"/>
    <p:sldId id="554" r:id="rId89"/>
    <p:sldId id="555" r:id="rId90"/>
    <p:sldId id="556" r:id="rId91"/>
    <p:sldId id="557" r:id="rId92"/>
    <p:sldId id="263" r:id="rId93"/>
    <p:sldId id="558" r:id="rId94"/>
    <p:sldId id="559" r:id="rId95"/>
    <p:sldId id="560" r:id="rId96"/>
    <p:sldId id="563" r:id="rId97"/>
    <p:sldId id="564" r:id="rId98"/>
    <p:sldId id="565" r:id="rId99"/>
    <p:sldId id="566" r:id="rId100"/>
    <p:sldId id="567" r:id="rId101"/>
    <p:sldId id="568" r:id="rId102"/>
    <p:sldId id="569" r:id="rId103"/>
    <p:sldId id="570" r:id="rId104"/>
    <p:sldId id="571" r:id="rId105"/>
    <p:sldId id="572" r:id="rId106"/>
    <p:sldId id="573" r:id="rId107"/>
    <p:sldId id="574" r:id="rId108"/>
    <p:sldId id="579" r:id="rId109"/>
    <p:sldId id="580" r:id="rId110"/>
    <p:sldId id="504"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6"/>
    <a:srgbClr val="FFFFFF"/>
    <a:srgbClr val="A42A3A"/>
    <a:srgbClr val="BBB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66939"/>
  </p:normalViewPr>
  <p:slideViewPr>
    <p:cSldViewPr snapToGrid="0" snapToObjects="1">
      <p:cViewPr varScale="1">
        <p:scale>
          <a:sx n="69" d="100"/>
          <a:sy n="69" d="100"/>
        </p:scale>
        <p:origin x="1288" y="496"/>
      </p:cViewPr>
      <p:guideLst/>
    </p:cSldViewPr>
  </p:slideViewPr>
  <p:notesTextViewPr>
    <p:cViewPr>
      <p:scale>
        <a:sx n="1" d="1"/>
        <a:sy n="1" d="1"/>
      </p:scale>
      <p:origin x="0" y="0"/>
    </p:cViewPr>
  </p:notesTextViewPr>
  <p:sorterViewPr>
    <p:cViewPr>
      <p:scale>
        <a:sx n="124" d="100"/>
        <a:sy n="12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4F-9347-A482-314997BF8C8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C24F-9347-A482-314997BF8C8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C24F-9347-A482-314997BF8C8A}"/>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C24F-9347-A482-314997BF8C8A}"/>
              </c:ext>
            </c:extLst>
          </c:dPt>
          <c:cat>
            <c:numRef>
              <c:f>Sheet1!$A$2:$A$5</c:f>
              <c:numCache>
                <c:formatCode>General</c:formatCode>
                <c:ptCount val="4"/>
              </c:numCache>
            </c:numRef>
          </c:cat>
          <c:val>
            <c:numRef>
              <c:f>Sheet1!$B$2:$B$5</c:f>
              <c:numCache>
                <c:formatCode>General</c:formatCode>
                <c:ptCount val="4"/>
                <c:pt idx="0">
                  <c:v>20</c:v>
                </c:pt>
                <c:pt idx="1">
                  <c:v>80</c:v>
                </c:pt>
              </c:numCache>
            </c:numRef>
          </c:val>
          <c:extLst>
            <c:ext xmlns:c16="http://schemas.microsoft.com/office/drawing/2014/chart" uri="{C3380CC4-5D6E-409C-BE32-E72D297353CC}">
              <c16:uniqueId val="{00000008-C24F-9347-A482-314997BF8C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A17D6A-4ADC-4990-865B-17A994827E3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3E461F-9AF7-40DC-BE93-7F7EF40B2EE8}">
      <dgm:prSet/>
      <dgm:spPr>
        <a:solidFill>
          <a:srgbClr val="A42A3A"/>
        </a:solidFill>
      </dgm:spPr>
      <dgm:t>
        <a:bodyPr/>
        <a:lstStyle/>
        <a:p>
          <a:r>
            <a:rPr lang="fr-CA" noProof="0" dirty="0"/>
            <a:t>Empathie</a:t>
          </a:r>
        </a:p>
      </dgm:t>
    </dgm:pt>
    <dgm:pt modelId="{94AF0579-8F76-4A1C-A724-EAFD11B791B2}" type="parTrans" cxnId="{4970E45F-416C-4C13-BDFB-B427303DBE3E}">
      <dgm:prSet/>
      <dgm:spPr/>
      <dgm:t>
        <a:bodyPr/>
        <a:lstStyle/>
        <a:p>
          <a:endParaRPr lang="en-US"/>
        </a:p>
      </dgm:t>
    </dgm:pt>
    <dgm:pt modelId="{A77A7AE1-2E33-4BA1-ADBB-07C440303414}" type="sibTrans" cxnId="{4970E45F-416C-4C13-BDFB-B427303DBE3E}">
      <dgm:prSet/>
      <dgm:spPr/>
      <dgm:t>
        <a:bodyPr/>
        <a:lstStyle/>
        <a:p>
          <a:endParaRPr lang="en-US"/>
        </a:p>
      </dgm:t>
    </dgm:pt>
    <dgm:pt modelId="{1890C133-0650-4ECD-9792-78362FD3F064}">
      <dgm:prSet/>
      <dgm:spPr>
        <a:solidFill>
          <a:srgbClr val="002E56"/>
        </a:solidFill>
      </dgm:spPr>
      <dgm:t>
        <a:bodyPr/>
        <a:lstStyle/>
        <a:p>
          <a:r>
            <a:rPr lang="fr-CA" noProof="0" dirty="0"/>
            <a:t>Respect</a:t>
          </a:r>
        </a:p>
      </dgm:t>
    </dgm:pt>
    <dgm:pt modelId="{5D64FE27-4547-48AE-898F-3D5FC4BDD080}" type="parTrans" cxnId="{0829DA0F-AC96-4EC3-8BF9-998059D894B3}">
      <dgm:prSet/>
      <dgm:spPr/>
      <dgm:t>
        <a:bodyPr/>
        <a:lstStyle/>
        <a:p>
          <a:endParaRPr lang="en-US"/>
        </a:p>
      </dgm:t>
    </dgm:pt>
    <dgm:pt modelId="{EDE65875-7B47-4172-BC4E-C535033C18CA}" type="sibTrans" cxnId="{0829DA0F-AC96-4EC3-8BF9-998059D894B3}">
      <dgm:prSet/>
      <dgm:spPr/>
      <dgm:t>
        <a:bodyPr/>
        <a:lstStyle/>
        <a:p>
          <a:endParaRPr lang="en-US"/>
        </a:p>
      </dgm:t>
    </dgm:pt>
    <dgm:pt modelId="{27864019-C247-4FB1-8CAA-61D026EA8320}">
      <dgm:prSet/>
      <dgm:spPr>
        <a:solidFill>
          <a:srgbClr val="A42A3A"/>
        </a:solidFill>
      </dgm:spPr>
      <dgm:t>
        <a:bodyPr/>
        <a:lstStyle/>
        <a:p>
          <a:r>
            <a:rPr lang="fr-CA" noProof="0" dirty="0"/>
            <a:t>Authenticité</a:t>
          </a:r>
        </a:p>
      </dgm:t>
    </dgm:pt>
    <dgm:pt modelId="{B4BFB6F7-768E-44D1-AD6A-3364463A5951}" type="parTrans" cxnId="{543F6869-78BB-4354-A3ED-232FCCFF2F73}">
      <dgm:prSet/>
      <dgm:spPr/>
      <dgm:t>
        <a:bodyPr/>
        <a:lstStyle/>
        <a:p>
          <a:endParaRPr lang="en-US"/>
        </a:p>
      </dgm:t>
    </dgm:pt>
    <dgm:pt modelId="{DB00228A-9C8D-452B-B826-675E38FAB543}" type="sibTrans" cxnId="{543F6869-78BB-4354-A3ED-232FCCFF2F73}">
      <dgm:prSet/>
      <dgm:spPr/>
      <dgm:t>
        <a:bodyPr/>
        <a:lstStyle/>
        <a:p>
          <a:endParaRPr lang="en-US"/>
        </a:p>
      </dgm:t>
    </dgm:pt>
    <dgm:pt modelId="{79004F23-6522-42F0-A328-7D01D3287146}">
      <dgm:prSet/>
      <dgm:spPr>
        <a:solidFill>
          <a:srgbClr val="002E56"/>
        </a:solidFill>
      </dgm:spPr>
      <dgm:t>
        <a:bodyPr/>
        <a:lstStyle/>
        <a:p>
          <a:r>
            <a:rPr lang="fr-CA" noProof="0" dirty="0"/>
            <a:t>Confiance</a:t>
          </a:r>
        </a:p>
      </dgm:t>
    </dgm:pt>
    <dgm:pt modelId="{C278AF0E-48D3-47C3-A2F6-ACCD490A7FD9}" type="parTrans" cxnId="{E31AAF08-D1FE-453A-B10C-8AF76C202795}">
      <dgm:prSet/>
      <dgm:spPr/>
      <dgm:t>
        <a:bodyPr/>
        <a:lstStyle/>
        <a:p>
          <a:endParaRPr lang="en-US"/>
        </a:p>
      </dgm:t>
    </dgm:pt>
    <dgm:pt modelId="{209E336D-669B-44AD-8A37-06C73E8E5362}" type="sibTrans" cxnId="{E31AAF08-D1FE-453A-B10C-8AF76C202795}">
      <dgm:prSet/>
      <dgm:spPr/>
      <dgm:t>
        <a:bodyPr/>
        <a:lstStyle/>
        <a:p>
          <a:endParaRPr lang="en-US"/>
        </a:p>
      </dgm:t>
    </dgm:pt>
    <dgm:pt modelId="{B2BF5E45-F871-E342-8534-91CDAD29EC19}" type="pres">
      <dgm:prSet presAssocID="{FFA17D6A-4ADC-4990-865B-17A994827E36}" presName="linear" presStyleCnt="0">
        <dgm:presLayoutVars>
          <dgm:animLvl val="lvl"/>
          <dgm:resizeHandles val="exact"/>
        </dgm:presLayoutVars>
      </dgm:prSet>
      <dgm:spPr/>
    </dgm:pt>
    <dgm:pt modelId="{BD9D7607-38CB-6F48-ADE0-9326FB67FC30}" type="pres">
      <dgm:prSet presAssocID="{493E461F-9AF7-40DC-BE93-7F7EF40B2EE8}" presName="parentText" presStyleLbl="node1" presStyleIdx="0" presStyleCnt="4">
        <dgm:presLayoutVars>
          <dgm:chMax val="0"/>
          <dgm:bulletEnabled val="1"/>
        </dgm:presLayoutVars>
      </dgm:prSet>
      <dgm:spPr/>
    </dgm:pt>
    <dgm:pt modelId="{1B8F5C78-D1EB-7D4E-80B0-71A48A8E7CBD}" type="pres">
      <dgm:prSet presAssocID="{A77A7AE1-2E33-4BA1-ADBB-07C440303414}" presName="spacer" presStyleCnt="0"/>
      <dgm:spPr/>
    </dgm:pt>
    <dgm:pt modelId="{902BEF33-8D93-CD4D-962D-7F6EBE37B03C}" type="pres">
      <dgm:prSet presAssocID="{1890C133-0650-4ECD-9792-78362FD3F064}" presName="parentText" presStyleLbl="node1" presStyleIdx="1" presStyleCnt="4">
        <dgm:presLayoutVars>
          <dgm:chMax val="0"/>
          <dgm:bulletEnabled val="1"/>
        </dgm:presLayoutVars>
      </dgm:prSet>
      <dgm:spPr/>
    </dgm:pt>
    <dgm:pt modelId="{7C9A4C59-C47D-E64D-AC56-D9F19CFC4C65}" type="pres">
      <dgm:prSet presAssocID="{EDE65875-7B47-4172-BC4E-C535033C18CA}" presName="spacer" presStyleCnt="0"/>
      <dgm:spPr/>
    </dgm:pt>
    <dgm:pt modelId="{FAE6651B-8A6B-B444-B5B7-599464152A46}" type="pres">
      <dgm:prSet presAssocID="{27864019-C247-4FB1-8CAA-61D026EA8320}" presName="parentText" presStyleLbl="node1" presStyleIdx="2" presStyleCnt="4">
        <dgm:presLayoutVars>
          <dgm:chMax val="0"/>
          <dgm:bulletEnabled val="1"/>
        </dgm:presLayoutVars>
      </dgm:prSet>
      <dgm:spPr/>
    </dgm:pt>
    <dgm:pt modelId="{7AA168BB-4487-7F41-A719-9278AA6BFECE}" type="pres">
      <dgm:prSet presAssocID="{DB00228A-9C8D-452B-B826-675E38FAB543}" presName="spacer" presStyleCnt="0"/>
      <dgm:spPr/>
    </dgm:pt>
    <dgm:pt modelId="{394C219B-CE27-8A4B-9153-064C353A4DA8}" type="pres">
      <dgm:prSet presAssocID="{79004F23-6522-42F0-A328-7D01D3287146}" presName="parentText" presStyleLbl="node1" presStyleIdx="3" presStyleCnt="4">
        <dgm:presLayoutVars>
          <dgm:chMax val="0"/>
          <dgm:bulletEnabled val="1"/>
        </dgm:presLayoutVars>
      </dgm:prSet>
      <dgm:spPr/>
    </dgm:pt>
  </dgm:ptLst>
  <dgm:cxnLst>
    <dgm:cxn modelId="{E31AAF08-D1FE-453A-B10C-8AF76C202795}" srcId="{FFA17D6A-4ADC-4990-865B-17A994827E36}" destId="{79004F23-6522-42F0-A328-7D01D3287146}" srcOrd="3" destOrd="0" parTransId="{C278AF0E-48D3-47C3-A2F6-ACCD490A7FD9}" sibTransId="{209E336D-669B-44AD-8A37-06C73E8E5362}"/>
    <dgm:cxn modelId="{6BBAE90E-312E-974D-AE8A-C4B076656B93}" type="presOf" srcId="{FFA17D6A-4ADC-4990-865B-17A994827E36}" destId="{B2BF5E45-F871-E342-8534-91CDAD29EC19}" srcOrd="0" destOrd="0" presId="urn:microsoft.com/office/officeart/2005/8/layout/vList2"/>
    <dgm:cxn modelId="{0829DA0F-AC96-4EC3-8BF9-998059D894B3}" srcId="{FFA17D6A-4ADC-4990-865B-17A994827E36}" destId="{1890C133-0650-4ECD-9792-78362FD3F064}" srcOrd="1" destOrd="0" parTransId="{5D64FE27-4547-48AE-898F-3D5FC4BDD080}" sibTransId="{EDE65875-7B47-4172-BC4E-C535033C18CA}"/>
    <dgm:cxn modelId="{65976A56-706E-4B43-83A7-A00222B9EA2D}" type="presOf" srcId="{27864019-C247-4FB1-8CAA-61D026EA8320}" destId="{FAE6651B-8A6B-B444-B5B7-599464152A46}" srcOrd="0" destOrd="0" presId="urn:microsoft.com/office/officeart/2005/8/layout/vList2"/>
    <dgm:cxn modelId="{4970E45F-416C-4C13-BDFB-B427303DBE3E}" srcId="{FFA17D6A-4ADC-4990-865B-17A994827E36}" destId="{493E461F-9AF7-40DC-BE93-7F7EF40B2EE8}" srcOrd="0" destOrd="0" parTransId="{94AF0579-8F76-4A1C-A724-EAFD11B791B2}" sibTransId="{A77A7AE1-2E33-4BA1-ADBB-07C440303414}"/>
    <dgm:cxn modelId="{543F6869-78BB-4354-A3ED-232FCCFF2F73}" srcId="{FFA17D6A-4ADC-4990-865B-17A994827E36}" destId="{27864019-C247-4FB1-8CAA-61D026EA8320}" srcOrd="2" destOrd="0" parTransId="{B4BFB6F7-768E-44D1-AD6A-3364463A5951}" sibTransId="{DB00228A-9C8D-452B-B826-675E38FAB543}"/>
    <dgm:cxn modelId="{C25C87EE-E0BD-5443-A1E8-2630F6136591}" type="presOf" srcId="{79004F23-6522-42F0-A328-7D01D3287146}" destId="{394C219B-CE27-8A4B-9153-064C353A4DA8}" srcOrd="0" destOrd="0" presId="urn:microsoft.com/office/officeart/2005/8/layout/vList2"/>
    <dgm:cxn modelId="{D597FAF1-BCDD-4745-B587-3E63007C9BEC}" type="presOf" srcId="{1890C133-0650-4ECD-9792-78362FD3F064}" destId="{902BEF33-8D93-CD4D-962D-7F6EBE37B03C}" srcOrd="0" destOrd="0" presId="urn:microsoft.com/office/officeart/2005/8/layout/vList2"/>
    <dgm:cxn modelId="{3DB897FF-01B3-204B-A4FA-032D9FC20AC1}" type="presOf" srcId="{493E461F-9AF7-40DC-BE93-7F7EF40B2EE8}" destId="{BD9D7607-38CB-6F48-ADE0-9326FB67FC30}" srcOrd="0" destOrd="0" presId="urn:microsoft.com/office/officeart/2005/8/layout/vList2"/>
    <dgm:cxn modelId="{4E50062B-A669-854E-8247-0C63BF53E40E}" type="presParOf" srcId="{B2BF5E45-F871-E342-8534-91CDAD29EC19}" destId="{BD9D7607-38CB-6F48-ADE0-9326FB67FC30}" srcOrd="0" destOrd="0" presId="urn:microsoft.com/office/officeart/2005/8/layout/vList2"/>
    <dgm:cxn modelId="{8BAA742F-CDAC-5845-9D4C-4F2654BB3DFF}" type="presParOf" srcId="{B2BF5E45-F871-E342-8534-91CDAD29EC19}" destId="{1B8F5C78-D1EB-7D4E-80B0-71A48A8E7CBD}" srcOrd="1" destOrd="0" presId="urn:microsoft.com/office/officeart/2005/8/layout/vList2"/>
    <dgm:cxn modelId="{14EE894C-C76C-654B-883D-254F2D26ACCC}" type="presParOf" srcId="{B2BF5E45-F871-E342-8534-91CDAD29EC19}" destId="{902BEF33-8D93-CD4D-962D-7F6EBE37B03C}" srcOrd="2" destOrd="0" presId="urn:microsoft.com/office/officeart/2005/8/layout/vList2"/>
    <dgm:cxn modelId="{9D704FF0-EEE1-F345-966D-9C481C5676F6}" type="presParOf" srcId="{B2BF5E45-F871-E342-8534-91CDAD29EC19}" destId="{7C9A4C59-C47D-E64D-AC56-D9F19CFC4C65}" srcOrd="3" destOrd="0" presId="urn:microsoft.com/office/officeart/2005/8/layout/vList2"/>
    <dgm:cxn modelId="{C92E7F79-73F1-BD42-A836-D965FA18E35C}" type="presParOf" srcId="{B2BF5E45-F871-E342-8534-91CDAD29EC19}" destId="{FAE6651B-8A6B-B444-B5B7-599464152A46}" srcOrd="4" destOrd="0" presId="urn:microsoft.com/office/officeart/2005/8/layout/vList2"/>
    <dgm:cxn modelId="{FB2F8EE4-5301-2944-9ECC-8B6C461B1463}" type="presParOf" srcId="{B2BF5E45-F871-E342-8534-91CDAD29EC19}" destId="{7AA168BB-4487-7F41-A719-9278AA6BFECE}" srcOrd="5" destOrd="0" presId="urn:microsoft.com/office/officeart/2005/8/layout/vList2"/>
    <dgm:cxn modelId="{8CB67930-1B49-3B4D-89C5-291A2DF02099}" type="presParOf" srcId="{B2BF5E45-F871-E342-8534-91CDAD29EC19}" destId="{394C219B-CE27-8A4B-9153-064C353A4DA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389F62-C2E3-43A8-B5BF-35F0F87D5AE2}"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BCA88D14-A59A-47B2-A0BC-50B6034B9B5F}">
      <dgm:prSet/>
      <dgm:spPr/>
      <dgm:t>
        <a:bodyPr/>
        <a:lstStyle/>
        <a:p>
          <a:r>
            <a:rPr lang="fr-CA" noProof="0" dirty="0"/>
            <a:t>Soyez confiant et adoptez une attitude positive (vous représentez le syndicat)</a:t>
          </a:r>
        </a:p>
      </dgm:t>
    </dgm:pt>
    <dgm:pt modelId="{82F9DF60-9AED-4065-AD6A-A2F07F303FB2}" type="parTrans" cxnId="{833DB92B-E66E-4F42-9908-93FA5AAA9039}">
      <dgm:prSet/>
      <dgm:spPr/>
      <dgm:t>
        <a:bodyPr/>
        <a:lstStyle/>
        <a:p>
          <a:endParaRPr lang="en-US"/>
        </a:p>
      </dgm:t>
    </dgm:pt>
    <dgm:pt modelId="{376A652F-273C-43B2-A744-EBCCE0476E56}" type="sibTrans" cxnId="{833DB92B-E66E-4F42-9908-93FA5AAA9039}">
      <dgm:prSet/>
      <dgm:spPr/>
      <dgm:t>
        <a:bodyPr/>
        <a:lstStyle/>
        <a:p>
          <a:endParaRPr lang="en-US"/>
        </a:p>
      </dgm:t>
    </dgm:pt>
    <dgm:pt modelId="{5C676695-7848-48F7-A720-60B526AAC456}">
      <dgm:prSet/>
      <dgm:spPr/>
      <dgm:t>
        <a:bodyPr/>
        <a:lstStyle/>
        <a:p>
          <a:r>
            <a:rPr lang="fr-CA" noProof="0" dirty="0"/>
            <a:t>Tenez-vous à l’essentiel</a:t>
          </a:r>
        </a:p>
      </dgm:t>
    </dgm:pt>
    <dgm:pt modelId="{B1F5F327-E443-45B6-9D8D-D36401CD3FFD}" type="parTrans" cxnId="{C6462CA1-9FB9-46C1-8FDB-86491238A4AC}">
      <dgm:prSet/>
      <dgm:spPr/>
      <dgm:t>
        <a:bodyPr/>
        <a:lstStyle/>
        <a:p>
          <a:endParaRPr lang="en-US"/>
        </a:p>
      </dgm:t>
    </dgm:pt>
    <dgm:pt modelId="{4F3D6A87-D0F7-4240-8615-2C95655A3F9D}" type="sibTrans" cxnId="{C6462CA1-9FB9-46C1-8FDB-86491238A4AC}">
      <dgm:prSet/>
      <dgm:spPr/>
      <dgm:t>
        <a:bodyPr/>
        <a:lstStyle/>
        <a:p>
          <a:endParaRPr lang="en-US"/>
        </a:p>
      </dgm:t>
    </dgm:pt>
    <dgm:pt modelId="{C15B875B-2118-47C4-9C16-65ADB334BB02}">
      <dgm:prSet/>
      <dgm:spPr/>
      <dgm:t>
        <a:bodyPr/>
        <a:lstStyle/>
        <a:p>
          <a:r>
            <a:rPr lang="fr-CA" noProof="0" dirty="0"/>
            <a:t>Agissez promptement</a:t>
          </a:r>
        </a:p>
      </dgm:t>
    </dgm:pt>
    <dgm:pt modelId="{B42FEFA9-B5B1-4391-84DB-070774948855}" type="parTrans" cxnId="{94A65218-FD93-4C87-82DF-84D1F7E748BA}">
      <dgm:prSet/>
      <dgm:spPr/>
      <dgm:t>
        <a:bodyPr/>
        <a:lstStyle/>
        <a:p>
          <a:endParaRPr lang="en-US"/>
        </a:p>
      </dgm:t>
    </dgm:pt>
    <dgm:pt modelId="{AAB107C6-532C-4B00-ACB8-9AD9F7C5C7D4}" type="sibTrans" cxnId="{94A65218-FD93-4C87-82DF-84D1F7E748BA}">
      <dgm:prSet/>
      <dgm:spPr/>
      <dgm:t>
        <a:bodyPr/>
        <a:lstStyle/>
        <a:p>
          <a:endParaRPr lang="en-US"/>
        </a:p>
      </dgm:t>
    </dgm:pt>
    <dgm:pt modelId="{296E3A8C-B670-4BB5-AD9C-81C7AAC35E06}">
      <dgm:prSet/>
      <dgm:spPr/>
      <dgm:t>
        <a:bodyPr/>
        <a:lstStyle/>
        <a:p>
          <a:r>
            <a:rPr lang="fr-CA" noProof="0" dirty="0"/>
            <a:t>Tenir les autres informés</a:t>
          </a:r>
        </a:p>
      </dgm:t>
    </dgm:pt>
    <dgm:pt modelId="{8D7D7F02-7D11-4609-AF93-BB549D5DC8D2}" type="parTrans" cxnId="{2689B112-EFD7-4693-8F13-7D936D3AF2E1}">
      <dgm:prSet/>
      <dgm:spPr/>
      <dgm:t>
        <a:bodyPr/>
        <a:lstStyle/>
        <a:p>
          <a:endParaRPr lang="en-US"/>
        </a:p>
      </dgm:t>
    </dgm:pt>
    <dgm:pt modelId="{0716F1F6-415E-4E93-BE27-D0CA15E5D441}" type="sibTrans" cxnId="{2689B112-EFD7-4693-8F13-7D936D3AF2E1}">
      <dgm:prSet/>
      <dgm:spPr/>
      <dgm:t>
        <a:bodyPr/>
        <a:lstStyle/>
        <a:p>
          <a:endParaRPr lang="en-US"/>
        </a:p>
      </dgm:t>
    </dgm:pt>
    <dgm:pt modelId="{38C49822-A9A6-485F-A8F0-0A5DE9F75BAB}">
      <dgm:prSet/>
      <dgm:spPr/>
      <dgm:t>
        <a:bodyPr/>
        <a:lstStyle/>
        <a:p>
          <a:r>
            <a:rPr lang="fr-CA" noProof="0" dirty="0"/>
            <a:t>Certaines choses à éviter…</a:t>
          </a:r>
        </a:p>
      </dgm:t>
    </dgm:pt>
    <dgm:pt modelId="{7DB8A1F5-0D7C-4E47-972B-345064958873}" type="parTrans" cxnId="{F2AE0E4D-F52F-4BEF-A40B-725B4DAB337A}">
      <dgm:prSet/>
      <dgm:spPr/>
      <dgm:t>
        <a:bodyPr/>
        <a:lstStyle/>
        <a:p>
          <a:endParaRPr lang="en-US"/>
        </a:p>
      </dgm:t>
    </dgm:pt>
    <dgm:pt modelId="{755E48BC-B97E-4818-8CDF-3A2A1F3A7A94}" type="sibTrans" cxnId="{F2AE0E4D-F52F-4BEF-A40B-725B4DAB337A}">
      <dgm:prSet/>
      <dgm:spPr/>
      <dgm:t>
        <a:bodyPr/>
        <a:lstStyle/>
        <a:p>
          <a:endParaRPr lang="en-US"/>
        </a:p>
      </dgm:t>
    </dgm:pt>
    <dgm:pt modelId="{9FEC4399-5145-014D-B1E2-7CBE83037669}" type="pres">
      <dgm:prSet presAssocID="{B6389F62-C2E3-43A8-B5BF-35F0F87D5AE2}" presName="vert0" presStyleCnt="0">
        <dgm:presLayoutVars>
          <dgm:dir/>
          <dgm:animOne val="branch"/>
          <dgm:animLvl val="lvl"/>
        </dgm:presLayoutVars>
      </dgm:prSet>
      <dgm:spPr/>
    </dgm:pt>
    <dgm:pt modelId="{037C7D65-BCDD-AB46-937F-CE00373DEAF3}" type="pres">
      <dgm:prSet presAssocID="{BCA88D14-A59A-47B2-A0BC-50B6034B9B5F}" presName="thickLine" presStyleLbl="alignNode1" presStyleIdx="0" presStyleCnt="5"/>
      <dgm:spPr/>
    </dgm:pt>
    <dgm:pt modelId="{ABC5DB83-B62D-714B-82B3-AFE421A37340}" type="pres">
      <dgm:prSet presAssocID="{BCA88D14-A59A-47B2-A0BC-50B6034B9B5F}" presName="horz1" presStyleCnt="0"/>
      <dgm:spPr/>
    </dgm:pt>
    <dgm:pt modelId="{893278C1-ECC9-D64C-9D5D-BC23A3A4C7E1}" type="pres">
      <dgm:prSet presAssocID="{BCA88D14-A59A-47B2-A0BC-50B6034B9B5F}" presName="tx1" presStyleLbl="revTx" presStyleIdx="0" presStyleCnt="5"/>
      <dgm:spPr/>
    </dgm:pt>
    <dgm:pt modelId="{FF5388BC-C282-0747-A6E5-CE48515BF3B3}" type="pres">
      <dgm:prSet presAssocID="{BCA88D14-A59A-47B2-A0BC-50B6034B9B5F}" presName="vert1" presStyleCnt="0"/>
      <dgm:spPr/>
    </dgm:pt>
    <dgm:pt modelId="{CE06BA05-B909-E643-BF58-DC7723BEE21F}" type="pres">
      <dgm:prSet presAssocID="{5C676695-7848-48F7-A720-60B526AAC456}" presName="thickLine" presStyleLbl="alignNode1" presStyleIdx="1" presStyleCnt="5"/>
      <dgm:spPr/>
    </dgm:pt>
    <dgm:pt modelId="{EEE0539D-C980-AB46-949A-E4CF83FB8EB9}" type="pres">
      <dgm:prSet presAssocID="{5C676695-7848-48F7-A720-60B526AAC456}" presName="horz1" presStyleCnt="0"/>
      <dgm:spPr/>
    </dgm:pt>
    <dgm:pt modelId="{9D8E0C10-20C9-B54D-AD3A-2B6F5495F3F2}" type="pres">
      <dgm:prSet presAssocID="{5C676695-7848-48F7-A720-60B526AAC456}" presName="tx1" presStyleLbl="revTx" presStyleIdx="1" presStyleCnt="5"/>
      <dgm:spPr/>
    </dgm:pt>
    <dgm:pt modelId="{8D90D4D8-25C7-E84A-AA69-B184EED6FF80}" type="pres">
      <dgm:prSet presAssocID="{5C676695-7848-48F7-A720-60B526AAC456}" presName="vert1" presStyleCnt="0"/>
      <dgm:spPr/>
    </dgm:pt>
    <dgm:pt modelId="{43B6511C-02B1-3E46-87CB-B057FB4C9AF2}" type="pres">
      <dgm:prSet presAssocID="{C15B875B-2118-47C4-9C16-65ADB334BB02}" presName="thickLine" presStyleLbl="alignNode1" presStyleIdx="2" presStyleCnt="5"/>
      <dgm:spPr/>
    </dgm:pt>
    <dgm:pt modelId="{EA1CD322-D1A6-2D49-BCC6-A003EAC384F5}" type="pres">
      <dgm:prSet presAssocID="{C15B875B-2118-47C4-9C16-65ADB334BB02}" presName="horz1" presStyleCnt="0"/>
      <dgm:spPr/>
    </dgm:pt>
    <dgm:pt modelId="{43BE0CF8-7F2E-CA41-8EDF-FA67E78EA6B1}" type="pres">
      <dgm:prSet presAssocID="{C15B875B-2118-47C4-9C16-65ADB334BB02}" presName="tx1" presStyleLbl="revTx" presStyleIdx="2" presStyleCnt="5"/>
      <dgm:spPr/>
    </dgm:pt>
    <dgm:pt modelId="{A3EE22CC-C89A-1C4C-9928-02DD302292AA}" type="pres">
      <dgm:prSet presAssocID="{C15B875B-2118-47C4-9C16-65ADB334BB02}" presName="vert1" presStyleCnt="0"/>
      <dgm:spPr/>
    </dgm:pt>
    <dgm:pt modelId="{153AF295-3543-7747-8174-715E41DF9E75}" type="pres">
      <dgm:prSet presAssocID="{296E3A8C-B670-4BB5-AD9C-81C7AAC35E06}" presName="thickLine" presStyleLbl="alignNode1" presStyleIdx="3" presStyleCnt="5"/>
      <dgm:spPr/>
    </dgm:pt>
    <dgm:pt modelId="{9A5932C8-7224-4945-8159-86C703234C39}" type="pres">
      <dgm:prSet presAssocID="{296E3A8C-B670-4BB5-AD9C-81C7AAC35E06}" presName="horz1" presStyleCnt="0"/>
      <dgm:spPr/>
    </dgm:pt>
    <dgm:pt modelId="{FCBCE924-C644-CD45-8A2B-A870567197A1}" type="pres">
      <dgm:prSet presAssocID="{296E3A8C-B670-4BB5-AD9C-81C7AAC35E06}" presName="tx1" presStyleLbl="revTx" presStyleIdx="3" presStyleCnt="5"/>
      <dgm:spPr/>
    </dgm:pt>
    <dgm:pt modelId="{F3AD50C0-9917-EC43-9D59-EACA435695D5}" type="pres">
      <dgm:prSet presAssocID="{296E3A8C-B670-4BB5-AD9C-81C7AAC35E06}" presName="vert1" presStyleCnt="0"/>
      <dgm:spPr/>
    </dgm:pt>
    <dgm:pt modelId="{D8994A77-493D-1842-950E-61FF5FBD7307}" type="pres">
      <dgm:prSet presAssocID="{38C49822-A9A6-485F-A8F0-0A5DE9F75BAB}" presName="thickLine" presStyleLbl="alignNode1" presStyleIdx="4" presStyleCnt="5"/>
      <dgm:spPr/>
    </dgm:pt>
    <dgm:pt modelId="{3802E5B1-F3E2-5847-A02C-11000D677210}" type="pres">
      <dgm:prSet presAssocID="{38C49822-A9A6-485F-A8F0-0A5DE9F75BAB}" presName="horz1" presStyleCnt="0"/>
      <dgm:spPr/>
    </dgm:pt>
    <dgm:pt modelId="{8106FF1B-5068-0949-BDF1-E8D6E6C1B2BA}" type="pres">
      <dgm:prSet presAssocID="{38C49822-A9A6-485F-A8F0-0A5DE9F75BAB}" presName="tx1" presStyleLbl="revTx" presStyleIdx="4" presStyleCnt="5"/>
      <dgm:spPr/>
    </dgm:pt>
    <dgm:pt modelId="{ABD450F2-7E35-A04C-9284-BD91F6EC2CD7}" type="pres">
      <dgm:prSet presAssocID="{38C49822-A9A6-485F-A8F0-0A5DE9F75BAB}" presName="vert1" presStyleCnt="0"/>
      <dgm:spPr/>
    </dgm:pt>
  </dgm:ptLst>
  <dgm:cxnLst>
    <dgm:cxn modelId="{2689B112-EFD7-4693-8F13-7D936D3AF2E1}" srcId="{B6389F62-C2E3-43A8-B5BF-35F0F87D5AE2}" destId="{296E3A8C-B670-4BB5-AD9C-81C7AAC35E06}" srcOrd="3" destOrd="0" parTransId="{8D7D7F02-7D11-4609-AF93-BB549D5DC8D2}" sibTransId="{0716F1F6-415E-4E93-BE27-D0CA15E5D441}"/>
    <dgm:cxn modelId="{A6A3FD12-1DE4-9D47-BCB2-3731121F131A}" type="presOf" srcId="{5C676695-7848-48F7-A720-60B526AAC456}" destId="{9D8E0C10-20C9-B54D-AD3A-2B6F5495F3F2}" srcOrd="0" destOrd="0" presId="urn:microsoft.com/office/officeart/2008/layout/LinedList"/>
    <dgm:cxn modelId="{94A65218-FD93-4C87-82DF-84D1F7E748BA}" srcId="{B6389F62-C2E3-43A8-B5BF-35F0F87D5AE2}" destId="{C15B875B-2118-47C4-9C16-65ADB334BB02}" srcOrd="2" destOrd="0" parTransId="{B42FEFA9-B5B1-4391-84DB-070774948855}" sibTransId="{AAB107C6-532C-4B00-ACB8-9AD9F7C5C7D4}"/>
    <dgm:cxn modelId="{833DB92B-E66E-4F42-9908-93FA5AAA9039}" srcId="{B6389F62-C2E3-43A8-B5BF-35F0F87D5AE2}" destId="{BCA88D14-A59A-47B2-A0BC-50B6034B9B5F}" srcOrd="0" destOrd="0" parTransId="{82F9DF60-9AED-4065-AD6A-A2F07F303FB2}" sibTransId="{376A652F-273C-43B2-A744-EBCCE0476E56}"/>
    <dgm:cxn modelId="{CEDBF533-F85D-9F46-BE6E-6A6141335438}" type="presOf" srcId="{C15B875B-2118-47C4-9C16-65ADB334BB02}" destId="{43BE0CF8-7F2E-CA41-8EDF-FA67E78EA6B1}" srcOrd="0" destOrd="0" presId="urn:microsoft.com/office/officeart/2008/layout/LinedList"/>
    <dgm:cxn modelId="{4B9DB743-7CB5-4A41-82A0-E7FA6D5874FD}" type="presOf" srcId="{B6389F62-C2E3-43A8-B5BF-35F0F87D5AE2}" destId="{9FEC4399-5145-014D-B1E2-7CBE83037669}" srcOrd="0" destOrd="0" presId="urn:microsoft.com/office/officeart/2008/layout/LinedList"/>
    <dgm:cxn modelId="{F2AE0E4D-F52F-4BEF-A40B-725B4DAB337A}" srcId="{B6389F62-C2E3-43A8-B5BF-35F0F87D5AE2}" destId="{38C49822-A9A6-485F-A8F0-0A5DE9F75BAB}" srcOrd="4" destOrd="0" parTransId="{7DB8A1F5-0D7C-4E47-972B-345064958873}" sibTransId="{755E48BC-B97E-4818-8CDF-3A2A1F3A7A94}"/>
    <dgm:cxn modelId="{F6DD325D-03DA-044D-85F4-6316B211812F}" type="presOf" srcId="{38C49822-A9A6-485F-A8F0-0A5DE9F75BAB}" destId="{8106FF1B-5068-0949-BDF1-E8D6E6C1B2BA}" srcOrd="0" destOrd="0" presId="urn:microsoft.com/office/officeart/2008/layout/LinedList"/>
    <dgm:cxn modelId="{C6462CA1-9FB9-46C1-8FDB-86491238A4AC}" srcId="{B6389F62-C2E3-43A8-B5BF-35F0F87D5AE2}" destId="{5C676695-7848-48F7-A720-60B526AAC456}" srcOrd="1" destOrd="0" parTransId="{B1F5F327-E443-45B6-9D8D-D36401CD3FFD}" sibTransId="{4F3D6A87-D0F7-4240-8615-2C95655A3F9D}"/>
    <dgm:cxn modelId="{7FC715B3-14C8-DB4C-9FF7-939B1724087F}" type="presOf" srcId="{296E3A8C-B670-4BB5-AD9C-81C7AAC35E06}" destId="{FCBCE924-C644-CD45-8A2B-A870567197A1}" srcOrd="0" destOrd="0" presId="urn:microsoft.com/office/officeart/2008/layout/LinedList"/>
    <dgm:cxn modelId="{B311A8C3-B48F-6545-88DA-61AA6687FE6F}" type="presOf" srcId="{BCA88D14-A59A-47B2-A0BC-50B6034B9B5F}" destId="{893278C1-ECC9-D64C-9D5D-BC23A3A4C7E1}" srcOrd="0" destOrd="0" presId="urn:microsoft.com/office/officeart/2008/layout/LinedList"/>
    <dgm:cxn modelId="{DB8B64F0-339B-9D4F-AE27-D02793090E6A}" type="presParOf" srcId="{9FEC4399-5145-014D-B1E2-7CBE83037669}" destId="{037C7D65-BCDD-AB46-937F-CE00373DEAF3}" srcOrd="0" destOrd="0" presId="urn:microsoft.com/office/officeart/2008/layout/LinedList"/>
    <dgm:cxn modelId="{8E840341-32B1-094C-9C9D-B3C3189DF6EE}" type="presParOf" srcId="{9FEC4399-5145-014D-B1E2-7CBE83037669}" destId="{ABC5DB83-B62D-714B-82B3-AFE421A37340}" srcOrd="1" destOrd="0" presId="urn:microsoft.com/office/officeart/2008/layout/LinedList"/>
    <dgm:cxn modelId="{93CAAEFF-A645-904E-8BED-1020F33212DF}" type="presParOf" srcId="{ABC5DB83-B62D-714B-82B3-AFE421A37340}" destId="{893278C1-ECC9-D64C-9D5D-BC23A3A4C7E1}" srcOrd="0" destOrd="0" presId="urn:microsoft.com/office/officeart/2008/layout/LinedList"/>
    <dgm:cxn modelId="{D65ABA12-9785-8649-A182-DB5AD04E0314}" type="presParOf" srcId="{ABC5DB83-B62D-714B-82B3-AFE421A37340}" destId="{FF5388BC-C282-0747-A6E5-CE48515BF3B3}" srcOrd="1" destOrd="0" presId="urn:microsoft.com/office/officeart/2008/layout/LinedList"/>
    <dgm:cxn modelId="{0B1BFE9C-72A4-F742-9C6D-415CD1098E04}" type="presParOf" srcId="{9FEC4399-5145-014D-B1E2-7CBE83037669}" destId="{CE06BA05-B909-E643-BF58-DC7723BEE21F}" srcOrd="2" destOrd="0" presId="urn:microsoft.com/office/officeart/2008/layout/LinedList"/>
    <dgm:cxn modelId="{9ACC2B76-0A8C-0C46-B3DC-69E6819F999C}" type="presParOf" srcId="{9FEC4399-5145-014D-B1E2-7CBE83037669}" destId="{EEE0539D-C980-AB46-949A-E4CF83FB8EB9}" srcOrd="3" destOrd="0" presId="urn:microsoft.com/office/officeart/2008/layout/LinedList"/>
    <dgm:cxn modelId="{A874B65B-FAEA-FD42-88F8-CD35A104287D}" type="presParOf" srcId="{EEE0539D-C980-AB46-949A-E4CF83FB8EB9}" destId="{9D8E0C10-20C9-B54D-AD3A-2B6F5495F3F2}" srcOrd="0" destOrd="0" presId="urn:microsoft.com/office/officeart/2008/layout/LinedList"/>
    <dgm:cxn modelId="{ADFAAF46-8656-6A4D-A341-27EE4BA1DBDF}" type="presParOf" srcId="{EEE0539D-C980-AB46-949A-E4CF83FB8EB9}" destId="{8D90D4D8-25C7-E84A-AA69-B184EED6FF80}" srcOrd="1" destOrd="0" presId="urn:microsoft.com/office/officeart/2008/layout/LinedList"/>
    <dgm:cxn modelId="{EAB12712-8BCC-4B4A-B615-4AF16E54E51A}" type="presParOf" srcId="{9FEC4399-5145-014D-B1E2-7CBE83037669}" destId="{43B6511C-02B1-3E46-87CB-B057FB4C9AF2}" srcOrd="4" destOrd="0" presId="urn:microsoft.com/office/officeart/2008/layout/LinedList"/>
    <dgm:cxn modelId="{539486DD-B79A-E947-890C-A74C49E6FB6E}" type="presParOf" srcId="{9FEC4399-5145-014D-B1E2-7CBE83037669}" destId="{EA1CD322-D1A6-2D49-BCC6-A003EAC384F5}" srcOrd="5" destOrd="0" presId="urn:microsoft.com/office/officeart/2008/layout/LinedList"/>
    <dgm:cxn modelId="{CC29D962-458F-5F4F-A981-25A15617D498}" type="presParOf" srcId="{EA1CD322-D1A6-2D49-BCC6-A003EAC384F5}" destId="{43BE0CF8-7F2E-CA41-8EDF-FA67E78EA6B1}" srcOrd="0" destOrd="0" presId="urn:microsoft.com/office/officeart/2008/layout/LinedList"/>
    <dgm:cxn modelId="{B143E329-F29E-2E4D-8426-161C3822D415}" type="presParOf" srcId="{EA1CD322-D1A6-2D49-BCC6-A003EAC384F5}" destId="{A3EE22CC-C89A-1C4C-9928-02DD302292AA}" srcOrd="1" destOrd="0" presId="urn:microsoft.com/office/officeart/2008/layout/LinedList"/>
    <dgm:cxn modelId="{C5E47448-AE25-4B4D-A606-CE91F322E5A1}" type="presParOf" srcId="{9FEC4399-5145-014D-B1E2-7CBE83037669}" destId="{153AF295-3543-7747-8174-715E41DF9E75}" srcOrd="6" destOrd="0" presId="urn:microsoft.com/office/officeart/2008/layout/LinedList"/>
    <dgm:cxn modelId="{7ADC67CB-229C-DC41-8061-6D56E176CDCC}" type="presParOf" srcId="{9FEC4399-5145-014D-B1E2-7CBE83037669}" destId="{9A5932C8-7224-4945-8159-86C703234C39}" srcOrd="7" destOrd="0" presId="urn:microsoft.com/office/officeart/2008/layout/LinedList"/>
    <dgm:cxn modelId="{88CD787D-8585-464C-9BDA-4C4F3717928B}" type="presParOf" srcId="{9A5932C8-7224-4945-8159-86C703234C39}" destId="{FCBCE924-C644-CD45-8A2B-A870567197A1}" srcOrd="0" destOrd="0" presId="urn:microsoft.com/office/officeart/2008/layout/LinedList"/>
    <dgm:cxn modelId="{F5DEAE9A-FB44-2941-A4EC-9776E19170A0}" type="presParOf" srcId="{9A5932C8-7224-4945-8159-86C703234C39}" destId="{F3AD50C0-9917-EC43-9D59-EACA435695D5}" srcOrd="1" destOrd="0" presId="urn:microsoft.com/office/officeart/2008/layout/LinedList"/>
    <dgm:cxn modelId="{E24A6020-8CB9-634F-A33E-7956E9D9510A}" type="presParOf" srcId="{9FEC4399-5145-014D-B1E2-7CBE83037669}" destId="{D8994A77-493D-1842-950E-61FF5FBD7307}" srcOrd="8" destOrd="0" presId="urn:microsoft.com/office/officeart/2008/layout/LinedList"/>
    <dgm:cxn modelId="{EF030BA3-E803-5E41-AFB4-DA29E42D9943}" type="presParOf" srcId="{9FEC4399-5145-014D-B1E2-7CBE83037669}" destId="{3802E5B1-F3E2-5847-A02C-11000D677210}" srcOrd="9" destOrd="0" presId="urn:microsoft.com/office/officeart/2008/layout/LinedList"/>
    <dgm:cxn modelId="{19AFECF8-9E39-9743-B5F9-E74D72E9558B}" type="presParOf" srcId="{3802E5B1-F3E2-5847-A02C-11000D677210}" destId="{8106FF1B-5068-0949-BDF1-E8D6E6C1B2BA}" srcOrd="0" destOrd="0" presId="urn:microsoft.com/office/officeart/2008/layout/LinedList"/>
    <dgm:cxn modelId="{2D96E56D-4CA8-B749-87C3-B0EBA7AF9595}" type="presParOf" srcId="{3802E5B1-F3E2-5847-A02C-11000D677210}" destId="{ABD450F2-7E35-A04C-9284-BD91F6EC2C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AF8E20D-B53D-47F6-8422-C2752CD6A356}"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598DF5B7-94A7-413C-AC26-A232A906F440}">
      <dgm:prSet/>
      <dgm:spPr/>
      <dgm:t>
        <a:bodyPr/>
        <a:lstStyle/>
        <a:p>
          <a:r>
            <a:rPr lang="fr-CA" noProof="0" dirty="0"/>
            <a:t>Contestation de la réclamation de temps</a:t>
          </a:r>
        </a:p>
      </dgm:t>
    </dgm:pt>
    <dgm:pt modelId="{919CD2CF-EF04-4AD7-B123-2CF757322275}" type="parTrans" cxnId="{0927E4FC-DF56-489A-B5A9-411072EDFB31}">
      <dgm:prSet/>
      <dgm:spPr/>
      <dgm:t>
        <a:bodyPr/>
        <a:lstStyle/>
        <a:p>
          <a:endParaRPr lang="en-US"/>
        </a:p>
      </dgm:t>
    </dgm:pt>
    <dgm:pt modelId="{B123EE71-F8A7-4116-8333-125E9996451D}" type="sibTrans" cxnId="{0927E4FC-DF56-489A-B5A9-411072EDFB31}">
      <dgm:prSet/>
      <dgm:spPr/>
      <dgm:t>
        <a:bodyPr/>
        <a:lstStyle/>
        <a:p>
          <a:endParaRPr lang="en-US"/>
        </a:p>
      </dgm:t>
    </dgm:pt>
    <dgm:pt modelId="{242F1160-072A-4EFB-AC12-647F176CE3A9}">
      <dgm:prSet/>
      <dgm:spPr/>
      <dgm:t>
        <a:bodyPr/>
        <a:lstStyle/>
        <a:p>
          <a:r>
            <a:rPr lang="fr-CA" noProof="0" dirty="0"/>
            <a:t>Sans précédent ni préjudice</a:t>
          </a:r>
        </a:p>
      </dgm:t>
    </dgm:pt>
    <dgm:pt modelId="{486CC580-DF0F-4F1E-9A86-F8AECCFD2369}" type="parTrans" cxnId="{0BC6BDFC-B06B-4142-BD08-A077CB99EF9D}">
      <dgm:prSet/>
      <dgm:spPr/>
      <dgm:t>
        <a:bodyPr/>
        <a:lstStyle/>
        <a:p>
          <a:endParaRPr lang="en-US"/>
        </a:p>
      </dgm:t>
    </dgm:pt>
    <dgm:pt modelId="{6010C446-7506-4B47-ACF3-60759F3785AE}" type="sibTrans" cxnId="{0BC6BDFC-B06B-4142-BD08-A077CB99EF9D}">
      <dgm:prSet/>
      <dgm:spPr/>
      <dgm:t>
        <a:bodyPr/>
        <a:lstStyle/>
        <a:p>
          <a:endParaRPr lang="en-US"/>
        </a:p>
      </dgm:t>
    </dgm:pt>
    <dgm:pt modelId="{A90335F8-762E-6848-A3DE-A3031D6724CD}" type="pres">
      <dgm:prSet presAssocID="{2AF8E20D-B53D-47F6-8422-C2752CD6A356}" presName="linear" presStyleCnt="0">
        <dgm:presLayoutVars>
          <dgm:dir/>
          <dgm:animLvl val="lvl"/>
          <dgm:resizeHandles val="exact"/>
        </dgm:presLayoutVars>
      </dgm:prSet>
      <dgm:spPr/>
    </dgm:pt>
    <dgm:pt modelId="{B7FBA0A8-AAC8-DD4B-88D8-E5A90FE05127}" type="pres">
      <dgm:prSet presAssocID="{598DF5B7-94A7-413C-AC26-A232A906F440}" presName="parentLin" presStyleCnt="0"/>
      <dgm:spPr/>
    </dgm:pt>
    <dgm:pt modelId="{0F601608-79DE-E246-A069-C447A652B6C3}" type="pres">
      <dgm:prSet presAssocID="{598DF5B7-94A7-413C-AC26-A232A906F440}" presName="parentLeftMargin" presStyleLbl="node1" presStyleIdx="0" presStyleCnt="2"/>
      <dgm:spPr/>
    </dgm:pt>
    <dgm:pt modelId="{81A8BFC3-F3E1-3146-B52F-9DDE92162D38}" type="pres">
      <dgm:prSet presAssocID="{598DF5B7-94A7-413C-AC26-A232A906F440}" presName="parentText" presStyleLbl="node1" presStyleIdx="0" presStyleCnt="2">
        <dgm:presLayoutVars>
          <dgm:chMax val="0"/>
          <dgm:bulletEnabled val="1"/>
        </dgm:presLayoutVars>
      </dgm:prSet>
      <dgm:spPr/>
    </dgm:pt>
    <dgm:pt modelId="{1A115A0E-4B65-DF44-A6A8-A646BBF5758D}" type="pres">
      <dgm:prSet presAssocID="{598DF5B7-94A7-413C-AC26-A232A906F440}" presName="negativeSpace" presStyleCnt="0"/>
      <dgm:spPr/>
    </dgm:pt>
    <dgm:pt modelId="{0A4955EE-50B3-D14D-9D90-D8A66C83E832}" type="pres">
      <dgm:prSet presAssocID="{598DF5B7-94A7-413C-AC26-A232A906F440}" presName="childText" presStyleLbl="conFgAcc1" presStyleIdx="0" presStyleCnt="2">
        <dgm:presLayoutVars>
          <dgm:bulletEnabled val="1"/>
        </dgm:presLayoutVars>
      </dgm:prSet>
      <dgm:spPr/>
    </dgm:pt>
    <dgm:pt modelId="{884A5DDA-269F-4448-92F3-56EE6F8D8B8B}" type="pres">
      <dgm:prSet presAssocID="{B123EE71-F8A7-4116-8333-125E9996451D}" presName="spaceBetweenRectangles" presStyleCnt="0"/>
      <dgm:spPr/>
    </dgm:pt>
    <dgm:pt modelId="{97870604-413C-2344-97A1-1954F2DA1ACA}" type="pres">
      <dgm:prSet presAssocID="{242F1160-072A-4EFB-AC12-647F176CE3A9}" presName="parentLin" presStyleCnt="0"/>
      <dgm:spPr/>
    </dgm:pt>
    <dgm:pt modelId="{9F678B18-4BB7-4941-8A9D-F21138369099}" type="pres">
      <dgm:prSet presAssocID="{242F1160-072A-4EFB-AC12-647F176CE3A9}" presName="parentLeftMargin" presStyleLbl="node1" presStyleIdx="0" presStyleCnt="2"/>
      <dgm:spPr/>
    </dgm:pt>
    <dgm:pt modelId="{8032FDE6-C923-9147-8672-0DF20A9BE31D}" type="pres">
      <dgm:prSet presAssocID="{242F1160-072A-4EFB-AC12-647F176CE3A9}" presName="parentText" presStyleLbl="node1" presStyleIdx="1" presStyleCnt="2">
        <dgm:presLayoutVars>
          <dgm:chMax val="0"/>
          <dgm:bulletEnabled val="1"/>
        </dgm:presLayoutVars>
      </dgm:prSet>
      <dgm:spPr/>
    </dgm:pt>
    <dgm:pt modelId="{69376960-E66D-AA4A-8AA8-689BF2EBCA2D}" type="pres">
      <dgm:prSet presAssocID="{242F1160-072A-4EFB-AC12-647F176CE3A9}" presName="negativeSpace" presStyleCnt="0"/>
      <dgm:spPr/>
    </dgm:pt>
    <dgm:pt modelId="{F8E1D57E-95E0-A848-8F6B-856DDC2B43FB}" type="pres">
      <dgm:prSet presAssocID="{242F1160-072A-4EFB-AC12-647F176CE3A9}" presName="childText" presStyleLbl="conFgAcc1" presStyleIdx="1" presStyleCnt="2">
        <dgm:presLayoutVars>
          <dgm:bulletEnabled val="1"/>
        </dgm:presLayoutVars>
      </dgm:prSet>
      <dgm:spPr/>
    </dgm:pt>
  </dgm:ptLst>
  <dgm:cxnLst>
    <dgm:cxn modelId="{8D2F090F-600E-D147-9A7A-4D3023999173}" type="presOf" srcId="{242F1160-072A-4EFB-AC12-647F176CE3A9}" destId="{8032FDE6-C923-9147-8672-0DF20A9BE31D}" srcOrd="1" destOrd="0" presId="urn:microsoft.com/office/officeart/2005/8/layout/list1"/>
    <dgm:cxn modelId="{83A6C47A-E8E7-E249-84B0-C94503748AE0}" type="presOf" srcId="{598DF5B7-94A7-413C-AC26-A232A906F440}" destId="{81A8BFC3-F3E1-3146-B52F-9DDE92162D38}" srcOrd="1" destOrd="0" presId="urn:microsoft.com/office/officeart/2005/8/layout/list1"/>
    <dgm:cxn modelId="{9B4E8A87-24FB-8746-82B1-CA7679566ED3}" type="presOf" srcId="{242F1160-072A-4EFB-AC12-647F176CE3A9}" destId="{9F678B18-4BB7-4941-8A9D-F21138369099}" srcOrd="0" destOrd="0" presId="urn:microsoft.com/office/officeart/2005/8/layout/list1"/>
    <dgm:cxn modelId="{04EAC7A5-29DB-774B-BB57-071BB517EF7C}" type="presOf" srcId="{2AF8E20D-B53D-47F6-8422-C2752CD6A356}" destId="{A90335F8-762E-6848-A3DE-A3031D6724CD}" srcOrd="0" destOrd="0" presId="urn:microsoft.com/office/officeart/2005/8/layout/list1"/>
    <dgm:cxn modelId="{0E082CEE-561D-6942-86A3-F7F800A4C055}" type="presOf" srcId="{598DF5B7-94A7-413C-AC26-A232A906F440}" destId="{0F601608-79DE-E246-A069-C447A652B6C3}" srcOrd="0" destOrd="0" presId="urn:microsoft.com/office/officeart/2005/8/layout/list1"/>
    <dgm:cxn modelId="{0BC6BDFC-B06B-4142-BD08-A077CB99EF9D}" srcId="{2AF8E20D-B53D-47F6-8422-C2752CD6A356}" destId="{242F1160-072A-4EFB-AC12-647F176CE3A9}" srcOrd="1" destOrd="0" parTransId="{486CC580-DF0F-4F1E-9A86-F8AECCFD2369}" sibTransId="{6010C446-7506-4B47-ACF3-60759F3785AE}"/>
    <dgm:cxn modelId="{0927E4FC-DF56-489A-B5A9-411072EDFB31}" srcId="{2AF8E20D-B53D-47F6-8422-C2752CD6A356}" destId="{598DF5B7-94A7-413C-AC26-A232A906F440}" srcOrd="0" destOrd="0" parTransId="{919CD2CF-EF04-4AD7-B123-2CF757322275}" sibTransId="{B123EE71-F8A7-4116-8333-125E9996451D}"/>
    <dgm:cxn modelId="{712A62F6-D606-6C4D-AD44-4B9A9F06E540}" type="presParOf" srcId="{A90335F8-762E-6848-A3DE-A3031D6724CD}" destId="{B7FBA0A8-AAC8-DD4B-88D8-E5A90FE05127}" srcOrd="0" destOrd="0" presId="urn:microsoft.com/office/officeart/2005/8/layout/list1"/>
    <dgm:cxn modelId="{2B4268A4-9A25-5443-A32E-8FE08E42BAD0}" type="presParOf" srcId="{B7FBA0A8-AAC8-DD4B-88D8-E5A90FE05127}" destId="{0F601608-79DE-E246-A069-C447A652B6C3}" srcOrd="0" destOrd="0" presId="urn:microsoft.com/office/officeart/2005/8/layout/list1"/>
    <dgm:cxn modelId="{BE380140-0518-FF49-8C12-A735FBFFA6FB}" type="presParOf" srcId="{B7FBA0A8-AAC8-DD4B-88D8-E5A90FE05127}" destId="{81A8BFC3-F3E1-3146-B52F-9DDE92162D38}" srcOrd="1" destOrd="0" presId="urn:microsoft.com/office/officeart/2005/8/layout/list1"/>
    <dgm:cxn modelId="{D0862229-9CF8-4945-A24A-0B5A243DA37D}" type="presParOf" srcId="{A90335F8-762E-6848-A3DE-A3031D6724CD}" destId="{1A115A0E-4B65-DF44-A6A8-A646BBF5758D}" srcOrd="1" destOrd="0" presId="urn:microsoft.com/office/officeart/2005/8/layout/list1"/>
    <dgm:cxn modelId="{8785F4E4-8347-8B46-A935-B42384EA625C}" type="presParOf" srcId="{A90335F8-762E-6848-A3DE-A3031D6724CD}" destId="{0A4955EE-50B3-D14D-9D90-D8A66C83E832}" srcOrd="2" destOrd="0" presId="urn:microsoft.com/office/officeart/2005/8/layout/list1"/>
    <dgm:cxn modelId="{5B2B249C-682F-C140-BC70-98DF4F481F30}" type="presParOf" srcId="{A90335F8-762E-6848-A3DE-A3031D6724CD}" destId="{884A5DDA-269F-4448-92F3-56EE6F8D8B8B}" srcOrd="3" destOrd="0" presId="urn:microsoft.com/office/officeart/2005/8/layout/list1"/>
    <dgm:cxn modelId="{6A811AE7-B986-BC49-8998-919C3E0028C9}" type="presParOf" srcId="{A90335F8-762E-6848-A3DE-A3031D6724CD}" destId="{97870604-413C-2344-97A1-1954F2DA1ACA}" srcOrd="4" destOrd="0" presId="urn:microsoft.com/office/officeart/2005/8/layout/list1"/>
    <dgm:cxn modelId="{5D5F762B-AC32-2648-8F44-61E45292E107}" type="presParOf" srcId="{97870604-413C-2344-97A1-1954F2DA1ACA}" destId="{9F678B18-4BB7-4941-8A9D-F21138369099}" srcOrd="0" destOrd="0" presId="urn:microsoft.com/office/officeart/2005/8/layout/list1"/>
    <dgm:cxn modelId="{A8C3D965-A9EC-A84E-8DF0-DEBF3056443F}" type="presParOf" srcId="{97870604-413C-2344-97A1-1954F2DA1ACA}" destId="{8032FDE6-C923-9147-8672-0DF20A9BE31D}" srcOrd="1" destOrd="0" presId="urn:microsoft.com/office/officeart/2005/8/layout/list1"/>
    <dgm:cxn modelId="{3890A045-BE6A-7A40-80CB-416456398EF4}" type="presParOf" srcId="{A90335F8-762E-6848-A3DE-A3031D6724CD}" destId="{69376960-E66D-AA4A-8AA8-689BF2EBCA2D}" srcOrd="5" destOrd="0" presId="urn:microsoft.com/office/officeart/2005/8/layout/list1"/>
    <dgm:cxn modelId="{1CCBE2B5-B871-D44B-8395-7572268C4E78}" type="presParOf" srcId="{A90335F8-762E-6848-A3DE-A3031D6724CD}" destId="{F8E1D57E-95E0-A848-8F6B-856DDC2B43F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19A7AF-EFF9-4508-B827-B622E0C3010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B9FC4F5-F5E3-47F0-93D6-6F605C038CC1}">
      <dgm:prSet/>
      <dgm:spPr/>
      <dgm:t>
        <a:bodyPr/>
        <a:lstStyle/>
        <a:p>
          <a:r>
            <a:rPr lang="fr-CA" noProof="0" dirty="0"/>
            <a:t>Un litige entre les parties qui a déjà été définitivement tranchée par un tribunal</a:t>
          </a:r>
        </a:p>
      </dgm:t>
    </dgm:pt>
    <dgm:pt modelId="{4A19D3EF-C2EA-4AD5-94F8-2A8C816FD138}" type="parTrans" cxnId="{5A77C119-D94A-41D5-84F9-00995AD4CC49}">
      <dgm:prSet/>
      <dgm:spPr/>
      <dgm:t>
        <a:bodyPr/>
        <a:lstStyle/>
        <a:p>
          <a:endParaRPr lang="en-US"/>
        </a:p>
      </dgm:t>
    </dgm:pt>
    <dgm:pt modelId="{A53424A7-BA9D-4CF6-8261-E25E0808FE57}" type="sibTrans" cxnId="{5A77C119-D94A-41D5-84F9-00995AD4CC49}">
      <dgm:prSet/>
      <dgm:spPr/>
      <dgm:t>
        <a:bodyPr/>
        <a:lstStyle/>
        <a:p>
          <a:endParaRPr lang="en-US"/>
        </a:p>
      </dgm:t>
    </dgm:pt>
    <dgm:pt modelId="{0101987A-C1C8-436F-9D37-FE91BB154816}">
      <dgm:prSet/>
      <dgm:spPr>
        <a:solidFill>
          <a:srgbClr val="A42A3A"/>
        </a:solidFill>
      </dgm:spPr>
      <dgm:t>
        <a:bodyPr/>
        <a:lstStyle/>
        <a:p>
          <a:r>
            <a:rPr lang="fr-CA" noProof="0" dirty="0"/>
            <a:t>un jugement définitif qui empêche tout réexamen ou nouveau procès du même litige</a:t>
          </a:r>
        </a:p>
      </dgm:t>
    </dgm:pt>
    <dgm:pt modelId="{4E34027A-0D36-41DC-9394-5D1B49F85BA5}" type="parTrans" cxnId="{54BA9214-8F00-4A72-B8B4-604403D39FCF}">
      <dgm:prSet/>
      <dgm:spPr/>
      <dgm:t>
        <a:bodyPr/>
        <a:lstStyle/>
        <a:p>
          <a:endParaRPr lang="en-US"/>
        </a:p>
      </dgm:t>
    </dgm:pt>
    <dgm:pt modelId="{E18AE034-4FFB-4A22-A820-7D91E058A7EE}" type="sibTrans" cxnId="{54BA9214-8F00-4A72-B8B4-604403D39FCF}">
      <dgm:prSet/>
      <dgm:spPr/>
      <dgm:t>
        <a:bodyPr/>
        <a:lstStyle/>
        <a:p>
          <a:endParaRPr lang="en-US"/>
        </a:p>
      </dgm:t>
    </dgm:pt>
    <dgm:pt modelId="{EBA28926-295D-43C9-91A1-2D27EA702F86}">
      <dgm:prSet/>
      <dgm:spPr>
        <a:solidFill>
          <a:srgbClr val="BBBDBF"/>
        </a:solidFill>
      </dgm:spPr>
      <dgm:t>
        <a:bodyPr/>
        <a:lstStyle/>
        <a:p>
          <a:r>
            <a:rPr lang="fr-CA" noProof="0" dirty="0"/>
            <a:t>ne s'applique pas aux cas de discipline et de congédiement</a:t>
          </a:r>
        </a:p>
      </dgm:t>
    </dgm:pt>
    <dgm:pt modelId="{B26834C8-F9B8-4B53-96E5-F218064CE603}" type="parTrans" cxnId="{3A434E67-77E8-45B8-8309-70532C7C482C}">
      <dgm:prSet/>
      <dgm:spPr/>
      <dgm:t>
        <a:bodyPr/>
        <a:lstStyle/>
        <a:p>
          <a:endParaRPr lang="en-US"/>
        </a:p>
      </dgm:t>
    </dgm:pt>
    <dgm:pt modelId="{FA6225F8-ECA9-400F-9960-E5AF5CAF76E4}" type="sibTrans" cxnId="{3A434E67-77E8-45B8-8309-70532C7C482C}">
      <dgm:prSet/>
      <dgm:spPr/>
      <dgm:t>
        <a:bodyPr/>
        <a:lstStyle/>
        <a:p>
          <a:endParaRPr lang="en-US"/>
        </a:p>
      </dgm:t>
    </dgm:pt>
    <dgm:pt modelId="{E26718FA-C0F8-1A4E-8A39-71309F7D0947}" type="pres">
      <dgm:prSet presAssocID="{6419A7AF-EFF9-4508-B827-B622E0C3010E}" presName="linear" presStyleCnt="0">
        <dgm:presLayoutVars>
          <dgm:animLvl val="lvl"/>
          <dgm:resizeHandles val="exact"/>
        </dgm:presLayoutVars>
      </dgm:prSet>
      <dgm:spPr/>
    </dgm:pt>
    <dgm:pt modelId="{735E945A-7585-1549-8266-E1DE2C1AFD51}" type="pres">
      <dgm:prSet presAssocID="{EB9FC4F5-F5E3-47F0-93D6-6F605C038CC1}" presName="parentText" presStyleLbl="node1" presStyleIdx="0" presStyleCnt="3">
        <dgm:presLayoutVars>
          <dgm:chMax val="0"/>
          <dgm:bulletEnabled val="1"/>
        </dgm:presLayoutVars>
      </dgm:prSet>
      <dgm:spPr/>
    </dgm:pt>
    <dgm:pt modelId="{0304A085-D13A-C34B-9C3F-A08C72B3D205}" type="pres">
      <dgm:prSet presAssocID="{A53424A7-BA9D-4CF6-8261-E25E0808FE57}" presName="spacer" presStyleCnt="0"/>
      <dgm:spPr/>
    </dgm:pt>
    <dgm:pt modelId="{040B5804-8F9C-1447-932B-3B9EC15A6320}" type="pres">
      <dgm:prSet presAssocID="{0101987A-C1C8-436F-9D37-FE91BB154816}" presName="parentText" presStyleLbl="node1" presStyleIdx="1" presStyleCnt="3">
        <dgm:presLayoutVars>
          <dgm:chMax val="0"/>
          <dgm:bulletEnabled val="1"/>
        </dgm:presLayoutVars>
      </dgm:prSet>
      <dgm:spPr/>
    </dgm:pt>
    <dgm:pt modelId="{6E441960-5ED8-7A4D-935A-372608F6475E}" type="pres">
      <dgm:prSet presAssocID="{E18AE034-4FFB-4A22-A820-7D91E058A7EE}" presName="spacer" presStyleCnt="0"/>
      <dgm:spPr/>
    </dgm:pt>
    <dgm:pt modelId="{6F9ADAD7-17E2-D349-89A4-95E0305FEB5B}" type="pres">
      <dgm:prSet presAssocID="{EBA28926-295D-43C9-91A1-2D27EA702F86}" presName="parentText" presStyleLbl="node1" presStyleIdx="2" presStyleCnt="3">
        <dgm:presLayoutVars>
          <dgm:chMax val="0"/>
          <dgm:bulletEnabled val="1"/>
        </dgm:presLayoutVars>
      </dgm:prSet>
      <dgm:spPr/>
    </dgm:pt>
  </dgm:ptLst>
  <dgm:cxnLst>
    <dgm:cxn modelId="{54BA9214-8F00-4A72-B8B4-604403D39FCF}" srcId="{6419A7AF-EFF9-4508-B827-B622E0C3010E}" destId="{0101987A-C1C8-436F-9D37-FE91BB154816}" srcOrd="1" destOrd="0" parTransId="{4E34027A-0D36-41DC-9394-5D1B49F85BA5}" sibTransId="{E18AE034-4FFB-4A22-A820-7D91E058A7EE}"/>
    <dgm:cxn modelId="{5A77C119-D94A-41D5-84F9-00995AD4CC49}" srcId="{6419A7AF-EFF9-4508-B827-B622E0C3010E}" destId="{EB9FC4F5-F5E3-47F0-93D6-6F605C038CC1}" srcOrd="0" destOrd="0" parTransId="{4A19D3EF-C2EA-4AD5-94F8-2A8C816FD138}" sibTransId="{A53424A7-BA9D-4CF6-8261-E25E0808FE57}"/>
    <dgm:cxn modelId="{0409BC2A-3C5A-A04F-914A-15A04D6235C1}" type="presOf" srcId="{EBA28926-295D-43C9-91A1-2D27EA702F86}" destId="{6F9ADAD7-17E2-D349-89A4-95E0305FEB5B}" srcOrd="0" destOrd="0" presId="urn:microsoft.com/office/officeart/2005/8/layout/vList2"/>
    <dgm:cxn modelId="{3A434E67-77E8-45B8-8309-70532C7C482C}" srcId="{6419A7AF-EFF9-4508-B827-B622E0C3010E}" destId="{EBA28926-295D-43C9-91A1-2D27EA702F86}" srcOrd="2" destOrd="0" parTransId="{B26834C8-F9B8-4B53-96E5-F218064CE603}" sibTransId="{FA6225F8-ECA9-400F-9960-E5AF5CAF76E4}"/>
    <dgm:cxn modelId="{970DD774-2EC3-2941-826A-2934052F68FB}" type="presOf" srcId="{0101987A-C1C8-436F-9D37-FE91BB154816}" destId="{040B5804-8F9C-1447-932B-3B9EC15A6320}" srcOrd="0" destOrd="0" presId="urn:microsoft.com/office/officeart/2005/8/layout/vList2"/>
    <dgm:cxn modelId="{69A82987-2B37-214A-8258-AD0AB6053C22}" type="presOf" srcId="{6419A7AF-EFF9-4508-B827-B622E0C3010E}" destId="{E26718FA-C0F8-1A4E-8A39-71309F7D0947}" srcOrd="0" destOrd="0" presId="urn:microsoft.com/office/officeart/2005/8/layout/vList2"/>
    <dgm:cxn modelId="{D74AF5EC-3A51-DE4C-A19F-81CD36ACC139}" type="presOf" srcId="{EB9FC4F5-F5E3-47F0-93D6-6F605C038CC1}" destId="{735E945A-7585-1549-8266-E1DE2C1AFD51}" srcOrd="0" destOrd="0" presId="urn:microsoft.com/office/officeart/2005/8/layout/vList2"/>
    <dgm:cxn modelId="{8072207B-8E8A-E248-A6D3-09476F99E0C9}" type="presParOf" srcId="{E26718FA-C0F8-1A4E-8A39-71309F7D0947}" destId="{735E945A-7585-1549-8266-E1DE2C1AFD51}" srcOrd="0" destOrd="0" presId="urn:microsoft.com/office/officeart/2005/8/layout/vList2"/>
    <dgm:cxn modelId="{E1CD5BC6-124E-ED43-981A-781ACA2B7CE7}" type="presParOf" srcId="{E26718FA-C0F8-1A4E-8A39-71309F7D0947}" destId="{0304A085-D13A-C34B-9C3F-A08C72B3D205}" srcOrd="1" destOrd="0" presId="urn:microsoft.com/office/officeart/2005/8/layout/vList2"/>
    <dgm:cxn modelId="{94151FCA-B91C-4B4F-BE2E-6B821B7B1863}" type="presParOf" srcId="{E26718FA-C0F8-1A4E-8A39-71309F7D0947}" destId="{040B5804-8F9C-1447-932B-3B9EC15A6320}" srcOrd="2" destOrd="0" presId="urn:microsoft.com/office/officeart/2005/8/layout/vList2"/>
    <dgm:cxn modelId="{60491EB5-F308-DE46-B3E2-234195E72A30}" type="presParOf" srcId="{E26718FA-C0F8-1A4E-8A39-71309F7D0947}" destId="{6E441960-5ED8-7A4D-935A-372608F6475E}" srcOrd="3" destOrd="0" presId="urn:microsoft.com/office/officeart/2005/8/layout/vList2"/>
    <dgm:cxn modelId="{53973C15-C8A1-1A47-B53C-B523B52FDED8}" type="presParOf" srcId="{E26718FA-C0F8-1A4E-8A39-71309F7D0947}" destId="{6F9ADAD7-17E2-D349-89A4-95E0305FEB5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A17D6A-4ADC-4990-865B-17A994827E3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3E461F-9AF7-40DC-BE93-7F7EF40B2EE8}">
      <dgm:prSet/>
      <dgm:spPr>
        <a:solidFill>
          <a:srgbClr val="A42A3A"/>
        </a:solidFill>
      </dgm:spPr>
      <dgm:t>
        <a:bodyPr/>
        <a:lstStyle/>
        <a:p>
          <a:r>
            <a:rPr lang="fr-CA" noProof="0" dirty="0"/>
            <a:t>Contact initial</a:t>
          </a:r>
        </a:p>
      </dgm:t>
    </dgm:pt>
    <dgm:pt modelId="{94AF0579-8F76-4A1C-A724-EAFD11B791B2}" type="parTrans" cxnId="{4970E45F-416C-4C13-BDFB-B427303DBE3E}">
      <dgm:prSet/>
      <dgm:spPr/>
      <dgm:t>
        <a:bodyPr/>
        <a:lstStyle/>
        <a:p>
          <a:endParaRPr lang="en-US"/>
        </a:p>
      </dgm:t>
    </dgm:pt>
    <dgm:pt modelId="{A77A7AE1-2E33-4BA1-ADBB-07C440303414}" type="sibTrans" cxnId="{4970E45F-416C-4C13-BDFB-B427303DBE3E}">
      <dgm:prSet/>
      <dgm:spPr/>
      <dgm:t>
        <a:bodyPr/>
        <a:lstStyle/>
        <a:p>
          <a:endParaRPr lang="en-US"/>
        </a:p>
      </dgm:t>
    </dgm:pt>
    <dgm:pt modelId="{1890C133-0650-4ECD-9792-78362FD3F064}">
      <dgm:prSet/>
      <dgm:spPr>
        <a:solidFill>
          <a:srgbClr val="002E56"/>
        </a:solidFill>
      </dgm:spPr>
      <dgm:t>
        <a:bodyPr/>
        <a:lstStyle/>
        <a:p>
          <a:r>
            <a:rPr lang="fr-CA" noProof="0" dirty="0"/>
            <a:t>Écouter</a:t>
          </a:r>
        </a:p>
      </dgm:t>
    </dgm:pt>
    <dgm:pt modelId="{5D64FE27-4547-48AE-898F-3D5FC4BDD080}" type="parTrans" cxnId="{0829DA0F-AC96-4EC3-8BF9-998059D894B3}">
      <dgm:prSet/>
      <dgm:spPr/>
      <dgm:t>
        <a:bodyPr/>
        <a:lstStyle/>
        <a:p>
          <a:endParaRPr lang="en-US"/>
        </a:p>
      </dgm:t>
    </dgm:pt>
    <dgm:pt modelId="{EDE65875-7B47-4172-BC4E-C535033C18CA}" type="sibTrans" cxnId="{0829DA0F-AC96-4EC3-8BF9-998059D894B3}">
      <dgm:prSet/>
      <dgm:spPr/>
      <dgm:t>
        <a:bodyPr/>
        <a:lstStyle/>
        <a:p>
          <a:endParaRPr lang="en-US"/>
        </a:p>
      </dgm:t>
    </dgm:pt>
    <dgm:pt modelId="{27864019-C247-4FB1-8CAA-61D026EA8320}">
      <dgm:prSet/>
      <dgm:spPr>
        <a:solidFill>
          <a:srgbClr val="A42A3A"/>
        </a:solidFill>
      </dgm:spPr>
      <dgm:t>
        <a:bodyPr/>
        <a:lstStyle/>
        <a:p>
          <a:r>
            <a:rPr lang="fr-CA" noProof="0" dirty="0"/>
            <a:t>Respecter les membres</a:t>
          </a:r>
        </a:p>
      </dgm:t>
    </dgm:pt>
    <dgm:pt modelId="{B4BFB6F7-768E-44D1-AD6A-3364463A5951}" type="parTrans" cxnId="{543F6869-78BB-4354-A3ED-232FCCFF2F73}">
      <dgm:prSet/>
      <dgm:spPr/>
      <dgm:t>
        <a:bodyPr/>
        <a:lstStyle/>
        <a:p>
          <a:endParaRPr lang="en-US"/>
        </a:p>
      </dgm:t>
    </dgm:pt>
    <dgm:pt modelId="{DB00228A-9C8D-452B-B826-675E38FAB543}" type="sibTrans" cxnId="{543F6869-78BB-4354-A3ED-232FCCFF2F73}">
      <dgm:prSet/>
      <dgm:spPr/>
      <dgm:t>
        <a:bodyPr/>
        <a:lstStyle/>
        <a:p>
          <a:endParaRPr lang="en-US"/>
        </a:p>
      </dgm:t>
    </dgm:pt>
    <dgm:pt modelId="{79004F23-6522-42F0-A328-7D01D3287146}">
      <dgm:prSet/>
      <dgm:spPr>
        <a:solidFill>
          <a:srgbClr val="002E56"/>
        </a:solidFill>
      </dgm:spPr>
      <dgm:t>
        <a:bodyPr/>
        <a:lstStyle/>
        <a:p>
          <a:r>
            <a:rPr lang="fr-CA" noProof="0" dirty="0"/>
            <a:t>Sensibiliser</a:t>
          </a:r>
        </a:p>
      </dgm:t>
    </dgm:pt>
    <dgm:pt modelId="{C278AF0E-48D3-47C3-A2F6-ACCD490A7FD9}" type="parTrans" cxnId="{E31AAF08-D1FE-453A-B10C-8AF76C202795}">
      <dgm:prSet/>
      <dgm:spPr/>
      <dgm:t>
        <a:bodyPr/>
        <a:lstStyle/>
        <a:p>
          <a:endParaRPr lang="en-US"/>
        </a:p>
      </dgm:t>
    </dgm:pt>
    <dgm:pt modelId="{209E336D-669B-44AD-8A37-06C73E8E5362}" type="sibTrans" cxnId="{E31AAF08-D1FE-453A-B10C-8AF76C202795}">
      <dgm:prSet/>
      <dgm:spPr/>
      <dgm:t>
        <a:bodyPr/>
        <a:lstStyle/>
        <a:p>
          <a:endParaRPr lang="en-US"/>
        </a:p>
      </dgm:t>
    </dgm:pt>
    <dgm:pt modelId="{5848A22F-D68B-874E-86CA-9DA897DE2BCB}">
      <dgm:prSet/>
      <dgm:spPr>
        <a:solidFill>
          <a:srgbClr val="A42A3A"/>
        </a:solidFill>
      </dgm:spPr>
      <dgm:t>
        <a:bodyPr/>
        <a:lstStyle/>
        <a:p>
          <a:r>
            <a:rPr lang="fr-CA" noProof="0" dirty="0"/>
            <a:t>Prendre le temps</a:t>
          </a:r>
        </a:p>
      </dgm:t>
    </dgm:pt>
    <dgm:pt modelId="{CFAB3168-9A9B-9446-A44C-0E3967ED9B6B}" type="parTrans" cxnId="{0B312332-D702-754B-ADEC-169BB7F60508}">
      <dgm:prSet/>
      <dgm:spPr/>
      <dgm:t>
        <a:bodyPr/>
        <a:lstStyle/>
        <a:p>
          <a:endParaRPr lang="en-US"/>
        </a:p>
      </dgm:t>
    </dgm:pt>
    <dgm:pt modelId="{E12FAA73-7C5B-1C43-B051-CAE4126F3273}" type="sibTrans" cxnId="{0B312332-D702-754B-ADEC-169BB7F60508}">
      <dgm:prSet/>
      <dgm:spPr/>
      <dgm:t>
        <a:bodyPr/>
        <a:lstStyle/>
        <a:p>
          <a:endParaRPr lang="en-US"/>
        </a:p>
      </dgm:t>
    </dgm:pt>
    <dgm:pt modelId="{B2BF5E45-F871-E342-8534-91CDAD29EC19}" type="pres">
      <dgm:prSet presAssocID="{FFA17D6A-4ADC-4990-865B-17A994827E36}" presName="linear" presStyleCnt="0">
        <dgm:presLayoutVars>
          <dgm:animLvl val="lvl"/>
          <dgm:resizeHandles val="exact"/>
        </dgm:presLayoutVars>
      </dgm:prSet>
      <dgm:spPr/>
    </dgm:pt>
    <dgm:pt modelId="{BD9D7607-38CB-6F48-ADE0-9326FB67FC30}" type="pres">
      <dgm:prSet presAssocID="{493E461F-9AF7-40DC-BE93-7F7EF40B2EE8}" presName="parentText" presStyleLbl="node1" presStyleIdx="0" presStyleCnt="5">
        <dgm:presLayoutVars>
          <dgm:chMax val="0"/>
          <dgm:bulletEnabled val="1"/>
        </dgm:presLayoutVars>
      </dgm:prSet>
      <dgm:spPr/>
    </dgm:pt>
    <dgm:pt modelId="{1B8F5C78-D1EB-7D4E-80B0-71A48A8E7CBD}" type="pres">
      <dgm:prSet presAssocID="{A77A7AE1-2E33-4BA1-ADBB-07C440303414}" presName="spacer" presStyleCnt="0"/>
      <dgm:spPr/>
    </dgm:pt>
    <dgm:pt modelId="{902BEF33-8D93-CD4D-962D-7F6EBE37B03C}" type="pres">
      <dgm:prSet presAssocID="{1890C133-0650-4ECD-9792-78362FD3F064}" presName="parentText" presStyleLbl="node1" presStyleIdx="1" presStyleCnt="5">
        <dgm:presLayoutVars>
          <dgm:chMax val="0"/>
          <dgm:bulletEnabled val="1"/>
        </dgm:presLayoutVars>
      </dgm:prSet>
      <dgm:spPr/>
    </dgm:pt>
    <dgm:pt modelId="{7C9A4C59-C47D-E64D-AC56-D9F19CFC4C65}" type="pres">
      <dgm:prSet presAssocID="{EDE65875-7B47-4172-BC4E-C535033C18CA}" presName="spacer" presStyleCnt="0"/>
      <dgm:spPr/>
    </dgm:pt>
    <dgm:pt modelId="{FAE6651B-8A6B-B444-B5B7-599464152A46}" type="pres">
      <dgm:prSet presAssocID="{27864019-C247-4FB1-8CAA-61D026EA8320}" presName="parentText" presStyleLbl="node1" presStyleIdx="2" presStyleCnt="5">
        <dgm:presLayoutVars>
          <dgm:chMax val="0"/>
          <dgm:bulletEnabled val="1"/>
        </dgm:presLayoutVars>
      </dgm:prSet>
      <dgm:spPr/>
    </dgm:pt>
    <dgm:pt modelId="{7AA168BB-4487-7F41-A719-9278AA6BFECE}" type="pres">
      <dgm:prSet presAssocID="{DB00228A-9C8D-452B-B826-675E38FAB543}" presName="spacer" presStyleCnt="0"/>
      <dgm:spPr/>
    </dgm:pt>
    <dgm:pt modelId="{394C219B-CE27-8A4B-9153-064C353A4DA8}" type="pres">
      <dgm:prSet presAssocID="{79004F23-6522-42F0-A328-7D01D3287146}" presName="parentText" presStyleLbl="node1" presStyleIdx="3" presStyleCnt="5">
        <dgm:presLayoutVars>
          <dgm:chMax val="0"/>
          <dgm:bulletEnabled val="1"/>
        </dgm:presLayoutVars>
      </dgm:prSet>
      <dgm:spPr/>
    </dgm:pt>
    <dgm:pt modelId="{43E54AE9-859B-D74C-9788-C95F1DE817EC}" type="pres">
      <dgm:prSet presAssocID="{209E336D-669B-44AD-8A37-06C73E8E5362}" presName="spacer" presStyleCnt="0"/>
      <dgm:spPr/>
    </dgm:pt>
    <dgm:pt modelId="{EA2FC938-A71C-4A4C-B786-5047B624B4E9}" type="pres">
      <dgm:prSet presAssocID="{5848A22F-D68B-874E-86CA-9DA897DE2BCB}" presName="parentText" presStyleLbl="node1" presStyleIdx="4" presStyleCnt="5">
        <dgm:presLayoutVars>
          <dgm:chMax val="0"/>
          <dgm:bulletEnabled val="1"/>
        </dgm:presLayoutVars>
      </dgm:prSet>
      <dgm:spPr/>
    </dgm:pt>
  </dgm:ptLst>
  <dgm:cxnLst>
    <dgm:cxn modelId="{E31AAF08-D1FE-453A-B10C-8AF76C202795}" srcId="{FFA17D6A-4ADC-4990-865B-17A994827E36}" destId="{79004F23-6522-42F0-A328-7D01D3287146}" srcOrd="3" destOrd="0" parTransId="{C278AF0E-48D3-47C3-A2F6-ACCD490A7FD9}" sibTransId="{209E336D-669B-44AD-8A37-06C73E8E5362}"/>
    <dgm:cxn modelId="{6BBAE90E-312E-974D-AE8A-C4B076656B93}" type="presOf" srcId="{FFA17D6A-4ADC-4990-865B-17A994827E36}" destId="{B2BF5E45-F871-E342-8534-91CDAD29EC19}" srcOrd="0" destOrd="0" presId="urn:microsoft.com/office/officeart/2005/8/layout/vList2"/>
    <dgm:cxn modelId="{0829DA0F-AC96-4EC3-8BF9-998059D894B3}" srcId="{FFA17D6A-4ADC-4990-865B-17A994827E36}" destId="{1890C133-0650-4ECD-9792-78362FD3F064}" srcOrd="1" destOrd="0" parTransId="{5D64FE27-4547-48AE-898F-3D5FC4BDD080}" sibTransId="{EDE65875-7B47-4172-BC4E-C535033C18CA}"/>
    <dgm:cxn modelId="{0B312332-D702-754B-ADEC-169BB7F60508}" srcId="{FFA17D6A-4ADC-4990-865B-17A994827E36}" destId="{5848A22F-D68B-874E-86CA-9DA897DE2BCB}" srcOrd="4" destOrd="0" parTransId="{CFAB3168-9A9B-9446-A44C-0E3967ED9B6B}" sibTransId="{E12FAA73-7C5B-1C43-B051-CAE4126F3273}"/>
    <dgm:cxn modelId="{65976A56-706E-4B43-83A7-A00222B9EA2D}" type="presOf" srcId="{27864019-C247-4FB1-8CAA-61D026EA8320}" destId="{FAE6651B-8A6B-B444-B5B7-599464152A46}" srcOrd="0" destOrd="0" presId="urn:microsoft.com/office/officeart/2005/8/layout/vList2"/>
    <dgm:cxn modelId="{4970E45F-416C-4C13-BDFB-B427303DBE3E}" srcId="{FFA17D6A-4ADC-4990-865B-17A994827E36}" destId="{493E461F-9AF7-40DC-BE93-7F7EF40B2EE8}" srcOrd="0" destOrd="0" parTransId="{94AF0579-8F76-4A1C-A724-EAFD11B791B2}" sibTransId="{A77A7AE1-2E33-4BA1-ADBB-07C440303414}"/>
    <dgm:cxn modelId="{543F6869-78BB-4354-A3ED-232FCCFF2F73}" srcId="{FFA17D6A-4ADC-4990-865B-17A994827E36}" destId="{27864019-C247-4FB1-8CAA-61D026EA8320}" srcOrd="2" destOrd="0" parTransId="{B4BFB6F7-768E-44D1-AD6A-3364463A5951}" sibTransId="{DB00228A-9C8D-452B-B826-675E38FAB543}"/>
    <dgm:cxn modelId="{4EABAB9D-147C-694D-A844-9141467493E1}" type="presOf" srcId="{5848A22F-D68B-874E-86CA-9DA897DE2BCB}" destId="{EA2FC938-A71C-4A4C-B786-5047B624B4E9}" srcOrd="0" destOrd="0" presId="urn:microsoft.com/office/officeart/2005/8/layout/vList2"/>
    <dgm:cxn modelId="{C25C87EE-E0BD-5443-A1E8-2630F6136591}" type="presOf" srcId="{79004F23-6522-42F0-A328-7D01D3287146}" destId="{394C219B-CE27-8A4B-9153-064C353A4DA8}" srcOrd="0" destOrd="0" presId="urn:microsoft.com/office/officeart/2005/8/layout/vList2"/>
    <dgm:cxn modelId="{D597FAF1-BCDD-4745-B587-3E63007C9BEC}" type="presOf" srcId="{1890C133-0650-4ECD-9792-78362FD3F064}" destId="{902BEF33-8D93-CD4D-962D-7F6EBE37B03C}" srcOrd="0" destOrd="0" presId="urn:microsoft.com/office/officeart/2005/8/layout/vList2"/>
    <dgm:cxn modelId="{3DB897FF-01B3-204B-A4FA-032D9FC20AC1}" type="presOf" srcId="{493E461F-9AF7-40DC-BE93-7F7EF40B2EE8}" destId="{BD9D7607-38CB-6F48-ADE0-9326FB67FC30}" srcOrd="0" destOrd="0" presId="urn:microsoft.com/office/officeart/2005/8/layout/vList2"/>
    <dgm:cxn modelId="{4E50062B-A669-854E-8247-0C63BF53E40E}" type="presParOf" srcId="{B2BF5E45-F871-E342-8534-91CDAD29EC19}" destId="{BD9D7607-38CB-6F48-ADE0-9326FB67FC30}" srcOrd="0" destOrd="0" presId="urn:microsoft.com/office/officeart/2005/8/layout/vList2"/>
    <dgm:cxn modelId="{8BAA742F-CDAC-5845-9D4C-4F2654BB3DFF}" type="presParOf" srcId="{B2BF5E45-F871-E342-8534-91CDAD29EC19}" destId="{1B8F5C78-D1EB-7D4E-80B0-71A48A8E7CBD}" srcOrd="1" destOrd="0" presId="urn:microsoft.com/office/officeart/2005/8/layout/vList2"/>
    <dgm:cxn modelId="{14EE894C-C76C-654B-883D-254F2D26ACCC}" type="presParOf" srcId="{B2BF5E45-F871-E342-8534-91CDAD29EC19}" destId="{902BEF33-8D93-CD4D-962D-7F6EBE37B03C}" srcOrd="2" destOrd="0" presId="urn:microsoft.com/office/officeart/2005/8/layout/vList2"/>
    <dgm:cxn modelId="{9D704FF0-EEE1-F345-966D-9C481C5676F6}" type="presParOf" srcId="{B2BF5E45-F871-E342-8534-91CDAD29EC19}" destId="{7C9A4C59-C47D-E64D-AC56-D9F19CFC4C65}" srcOrd="3" destOrd="0" presId="urn:microsoft.com/office/officeart/2005/8/layout/vList2"/>
    <dgm:cxn modelId="{C92E7F79-73F1-BD42-A836-D965FA18E35C}" type="presParOf" srcId="{B2BF5E45-F871-E342-8534-91CDAD29EC19}" destId="{FAE6651B-8A6B-B444-B5B7-599464152A46}" srcOrd="4" destOrd="0" presId="urn:microsoft.com/office/officeart/2005/8/layout/vList2"/>
    <dgm:cxn modelId="{FB2F8EE4-5301-2944-9ECC-8B6C461B1463}" type="presParOf" srcId="{B2BF5E45-F871-E342-8534-91CDAD29EC19}" destId="{7AA168BB-4487-7F41-A719-9278AA6BFECE}" srcOrd="5" destOrd="0" presId="urn:microsoft.com/office/officeart/2005/8/layout/vList2"/>
    <dgm:cxn modelId="{8CB67930-1B49-3B4D-89C5-291A2DF02099}" type="presParOf" srcId="{B2BF5E45-F871-E342-8534-91CDAD29EC19}" destId="{394C219B-CE27-8A4B-9153-064C353A4DA8}" srcOrd="6" destOrd="0" presId="urn:microsoft.com/office/officeart/2005/8/layout/vList2"/>
    <dgm:cxn modelId="{2A329988-294E-1B4F-BD49-568E6D892DB0}" type="presParOf" srcId="{B2BF5E45-F871-E342-8534-91CDAD29EC19}" destId="{43E54AE9-859B-D74C-9788-C95F1DE817EC}" srcOrd="7" destOrd="0" presId="urn:microsoft.com/office/officeart/2005/8/layout/vList2"/>
    <dgm:cxn modelId="{49858FA3-1FE5-5740-B1DE-87BD914529E8}" type="presParOf" srcId="{B2BF5E45-F871-E342-8534-91CDAD29EC19}" destId="{EA2FC938-A71C-4A4C-B786-5047B624B4E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A9A947-F8F3-433E-9EF1-AFF13FD5E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AB2651-99E1-4230-991B-14F292690976}">
      <dgm:prSet/>
      <dgm:spPr/>
      <dgm:t>
        <a:bodyPr/>
        <a:lstStyle/>
        <a:p>
          <a:pPr>
            <a:lnSpc>
              <a:spcPct val="100000"/>
            </a:lnSpc>
          </a:pPr>
          <a:r>
            <a:rPr lang="fr-CA" noProof="0" dirty="0"/>
            <a:t>Qui est le membre en cause?</a:t>
          </a:r>
        </a:p>
      </dgm:t>
    </dgm:pt>
    <dgm:pt modelId="{0C986280-F80C-45B8-8AC2-4C31299345C0}" type="parTrans" cxnId="{360C5F2C-00F3-4E1E-81ED-7496EF8DD1CC}">
      <dgm:prSet/>
      <dgm:spPr/>
      <dgm:t>
        <a:bodyPr/>
        <a:lstStyle/>
        <a:p>
          <a:endParaRPr lang="en-US"/>
        </a:p>
      </dgm:t>
    </dgm:pt>
    <dgm:pt modelId="{0AC39EBA-4069-42AE-BB1A-02EA3CEE3164}" type="sibTrans" cxnId="{360C5F2C-00F3-4E1E-81ED-7496EF8DD1CC}">
      <dgm:prSet/>
      <dgm:spPr/>
      <dgm:t>
        <a:bodyPr/>
        <a:lstStyle/>
        <a:p>
          <a:endParaRPr lang="en-US"/>
        </a:p>
      </dgm:t>
    </dgm:pt>
    <dgm:pt modelId="{5E10336E-955E-42D1-B311-4E53041C03B3}">
      <dgm:prSet/>
      <dgm:spPr/>
      <dgm:t>
        <a:bodyPr/>
        <a:lstStyle/>
        <a:p>
          <a:pPr>
            <a:lnSpc>
              <a:spcPct val="100000"/>
            </a:lnSpc>
          </a:pPr>
          <a:r>
            <a:rPr lang="fr-CA" noProof="0" dirty="0"/>
            <a:t>Y a-t-il des témoins (clients, employés)?</a:t>
          </a:r>
        </a:p>
      </dgm:t>
    </dgm:pt>
    <dgm:pt modelId="{4B645D82-0562-4CBA-A010-9F1C880EE159}" type="parTrans" cxnId="{6A9D110C-ADD3-4A8E-AC97-D99989570F20}">
      <dgm:prSet/>
      <dgm:spPr/>
      <dgm:t>
        <a:bodyPr/>
        <a:lstStyle/>
        <a:p>
          <a:endParaRPr lang="en-US"/>
        </a:p>
      </dgm:t>
    </dgm:pt>
    <dgm:pt modelId="{379C2D27-95F1-4925-BCC5-EA3B8983FA5A}" type="sibTrans" cxnId="{6A9D110C-ADD3-4A8E-AC97-D99989570F20}">
      <dgm:prSet/>
      <dgm:spPr/>
      <dgm:t>
        <a:bodyPr/>
        <a:lstStyle/>
        <a:p>
          <a:endParaRPr lang="en-US"/>
        </a:p>
      </dgm:t>
    </dgm:pt>
    <dgm:pt modelId="{970F4828-7F08-4E24-A559-FDE13543AD8D}">
      <dgm:prSet/>
      <dgm:spPr/>
      <dgm:t>
        <a:bodyPr/>
        <a:lstStyle/>
        <a:p>
          <a:pPr>
            <a:lnSpc>
              <a:spcPct val="100000"/>
            </a:lnSpc>
          </a:pPr>
          <a:r>
            <a:rPr lang="fr-CA" noProof="0" dirty="0"/>
            <a:t>Qui est le superviseur en cause?</a:t>
          </a:r>
        </a:p>
      </dgm:t>
    </dgm:pt>
    <dgm:pt modelId="{6AACB150-6715-475E-BA75-7402D978D1F0}" type="parTrans" cxnId="{427ED125-AC41-4CC8-B80B-8FFC285F1796}">
      <dgm:prSet/>
      <dgm:spPr/>
      <dgm:t>
        <a:bodyPr/>
        <a:lstStyle/>
        <a:p>
          <a:endParaRPr lang="en-US"/>
        </a:p>
      </dgm:t>
    </dgm:pt>
    <dgm:pt modelId="{51DC9992-165D-4790-85F0-FF96DDC07A42}" type="sibTrans" cxnId="{427ED125-AC41-4CC8-B80B-8FFC285F1796}">
      <dgm:prSet/>
      <dgm:spPr/>
      <dgm:t>
        <a:bodyPr/>
        <a:lstStyle/>
        <a:p>
          <a:endParaRPr lang="en-US"/>
        </a:p>
      </dgm:t>
    </dgm:pt>
    <dgm:pt modelId="{700559D6-D67B-3048-B51D-CC61C873E984}" type="pres">
      <dgm:prSet presAssocID="{97A9A947-F8F3-433E-9EF1-AFF13FD5E520}" presName="vert0" presStyleCnt="0">
        <dgm:presLayoutVars>
          <dgm:dir/>
          <dgm:animOne val="branch"/>
          <dgm:animLvl val="lvl"/>
        </dgm:presLayoutVars>
      </dgm:prSet>
      <dgm:spPr/>
    </dgm:pt>
    <dgm:pt modelId="{D1FBBB83-AEA1-3A40-98E9-EE6296636CBF}" type="pres">
      <dgm:prSet presAssocID="{9CAB2651-99E1-4230-991B-14F292690976}" presName="thickLine" presStyleLbl="alignNode1" presStyleIdx="0" presStyleCnt="3"/>
      <dgm:spPr/>
    </dgm:pt>
    <dgm:pt modelId="{9303CFD3-451E-4D47-9A0D-10969C1C8599}" type="pres">
      <dgm:prSet presAssocID="{9CAB2651-99E1-4230-991B-14F292690976}" presName="horz1" presStyleCnt="0"/>
      <dgm:spPr/>
    </dgm:pt>
    <dgm:pt modelId="{A04B9680-0D86-4C49-B387-C4391C132D26}" type="pres">
      <dgm:prSet presAssocID="{9CAB2651-99E1-4230-991B-14F292690976}" presName="tx1" presStyleLbl="revTx" presStyleIdx="0" presStyleCnt="3"/>
      <dgm:spPr/>
    </dgm:pt>
    <dgm:pt modelId="{E6ACFBA2-FD08-6B44-8495-35A2D355551B}" type="pres">
      <dgm:prSet presAssocID="{9CAB2651-99E1-4230-991B-14F292690976}" presName="vert1" presStyleCnt="0"/>
      <dgm:spPr/>
    </dgm:pt>
    <dgm:pt modelId="{D30848C1-33AC-414A-9C5C-1B002F710D44}" type="pres">
      <dgm:prSet presAssocID="{5E10336E-955E-42D1-B311-4E53041C03B3}" presName="thickLine" presStyleLbl="alignNode1" presStyleIdx="1" presStyleCnt="3"/>
      <dgm:spPr/>
    </dgm:pt>
    <dgm:pt modelId="{9473776C-2671-CB4D-9FA3-C589EA43306D}" type="pres">
      <dgm:prSet presAssocID="{5E10336E-955E-42D1-B311-4E53041C03B3}" presName="horz1" presStyleCnt="0"/>
      <dgm:spPr/>
    </dgm:pt>
    <dgm:pt modelId="{0601D5FF-3538-BE4D-9AEA-8F4813F9660C}" type="pres">
      <dgm:prSet presAssocID="{5E10336E-955E-42D1-B311-4E53041C03B3}" presName="tx1" presStyleLbl="revTx" presStyleIdx="1" presStyleCnt="3"/>
      <dgm:spPr/>
    </dgm:pt>
    <dgm:pt modelId="{FA7D000E-8E18-6549-86EA-0D92D5F9C147}" type="pres">
      <dgm:prSet presAssocID="{5E10336E-955E-42D1-B311-4E53041C03B3}" presName="vert1" presStyleCnt="0"/>
      <dgm:spPr/>
    </dgm:pt>
    <dgm:pt modelId="{27BDEC42-6550-534B-9659-3FE9E6B74057}" type="pres">
      <dgm:prSet presAssocID="{970F4828-7F08-4E24-A559-FDE13543AD8D}" presName="thickLine" presStyleLbl="alignNode1" presStyleIdx="2" presStyleCnt="3"/>
      <dgm:spPr/>
    </dgm:pt>
    <dgm:pt modelId="{9B6C5CF7-20BD-B749-8DF0-02A9015FE076}" type="pres">
      <dgm:prSet presAssocID="{970F4828-7F08-4E24-A559-FDE13543AD8D}" presName="horz1" presStyleCnt="0"/>
      <dgm:spPr/>
    </dgm:pt>
    <dgm:pt modelId="{2B6D14BE-6957-5840-8B64-CEB4276BB010}" type="pres">
      <dgm:prSet presAssocID="{970F4828-7F08-4E24-A559-FDE13543AD8D}" presName="tx1" presStyleLbl="revTx" presStyleIdx="2" presStyleCnt="3"/>
      <dgm:spPr/>
    </dgm:pt>
    <dgm:pt modelId="{E457904A-E5E9-0C47-BBFB-A43D7DAE4100}" type="pres">
      <dgm:prSet presAssocID="{970F4828-7F08-4E24-A559-FDE13543AD8D}" presName="vert1" presStyleCnt="0"/>
      <dgm:spPr/>
    </dgm:pt>
  </dgm:ptLst>
  <dgm:cxnLst>
    <dgm:cxn modelId="{72795902-8F20-D546-8553-E0FBC274A083}" type="presOf" srcId="{9CAB2651-99E1-4230-991B-14F292690976}" destId="{A04B9680-0D86-4C49-B387-C4391C132D26}" srcOrd="0" destOrd="0" presId="urn:microsoft.com/office/officeart/2008/layout/LinedList"/>
    <dgm:cxn modelId="{6A9D110C-ADD3-4A8E-AC97-D99989570F20}" srcId="{97A9A947-F8F3-433E-9EF1-AFF13FD5E520}" destId="{5E10336E-955E-42D1-B311-4E53041C03B3}" srcOrd="1" destOrd="0" parTransId="{4B645D82-0562-4CBA-A010-9F1C880EE159}" sibTransId="{379C2D27-95F1-4925-BCC5-EA3B8983FA5A}"/>
    <dgm:cxn modelId="{427ED125-AC41-4CC8-B80B-8FFC285F1796}" srcId="{97A9A947-F8F3-433E-9EF1-AFF13FD5E520}" destId="{970F4828-7F08-4E24-A559-FDE13543AD8D}" srcOrd="2" destOrd="0" parTransId="{6AACB150-6715-475E-BA75-7402D978D1F0}" sibTransId="{51DC9992-165D-4790-85F0-FF96DDC07A42}"/>
    <dgm:cxn modelId="{360C5F2C-00F3-4E1E-81ED-7496EF8DD1CC}" srcId="{97A9A947-F8F3-433E-9EF1-AFF13FD5E520}" destId="{9CAB2651-99E1-4230-991B-14F292690976}" srcOrd="0" destOrd="0" parTransId="{0C986280-F80C-45B8-8AC2-4C31299345C0}" sibTransId="{0AC39EBA-4069-42AE-BB1A-02EA3CEE3164}"/>
    <dgm:cxn modelId="{3473F375-23F9-9F4D-8E61-7A974BF8FFE2}" type="presOf" srcId="{97A9A947-F8F3-433E-9EF1-AFF13FD5E520}" destId="{700559D6-D67B-3048-B51D-CC61C873E984}" srcOrd="0" destOrd="0" presId="urn:microsoft.com/office/officeart/2008/layout/LinedList"/>
    <dgm:cxn modelId="{5E34A2A4-5097-ED41-AB34-01E21ADBD895}" type="presOf" srcId="{5E10336E-955E-42D1-B311-4E53041C03B3}" destId="{0601D5FF-3538-BE4D-9AEA-8F4813F9660C}" srcOrd="0" destOrd="0" presId="urn:microsoft.com/office/officeart/2008/layout/LinedList"/>
    <dgm:cxn modelId="{F3F3E0CC-911D-EE42-B857-C67BCB6AF637}" type="presOf" srcId="{970F4828-7F08-4E24-A559-FDE13543AD8D}" destId="{2B6D14BE-6957-5840-8B64-CEB4276BB010}" srcOrd="0" destOrd="0" presId="urn:microsoft.com/office/officeart/2008/layout/LinedList"/>
    <dgm:cxn modelId="{C130D484-A041-BA47-89FA-B3AF5DCD6619}" type="presParOf" srcId="{700559D6-D67B-3048-B51D-CC61C873E984}" destId="{D1FBBB83-AEA1-3A40-98E9-EE6296636CBF}" srcOrd="0" destOrd="0" presId="urn:microsoft.com/office/officeart/2008/layout/LinedList"/>
    <dgm:cxn modelId="{E6E3D608-4244-1D4D-AA01-287764B399BD}" type="presParOf" srcId="{700559D6-D67B-3048-B51D-CC61C873E984}" destId="{9303CFD3-451E-4D47-9A0D-10969C1C8599}" srcOrd="1" destOrd="0" presId="urn:microsoft.com/office/officeart/2008/layout/LinedList"/>
    <dgm:cxn modelId="{1796E8A8-0CBC-F848-9967-78155D2CAD3A}" type="presParOf" srcId="{9303CFD3-451E-4D47-9A0D-10969C1C8599}" destId="{A04B9680-0D86-4C49-B387-C4391C132D26}" srcOrd="0" destOrd="0" presId="urn:microsoft.com/office/officeart/2008/layout/LinedList"/>
    <dgm:cxn modelId="{FE2702B6-117C-CE4B-99BE-B471B89A5A3B}" type="presParOf" srcId="{9303CFD3-451E-4D47-9A0D-10969C1C8599}" destId="{E6ACFBA2-FD08-6B44-8495-35A2D355551B}" srcOrd="1" destOrd="0" presId="urn:microsoft.com/office/officeart/2008/layout/LinedList"/>
    <dgm:cxn modelId="{59AD4640-F4BA-A042-A62E-041540C2348A}" type="presParOf" srcId="{700559D6-D67B-3048-B51D-CC61C873E984}" destId="{D30848C1-33AC-414A-9C5C-1B002F710D44}" srcOrd="2" destOrd="0" presId="urn:microsoft.com/office/officeart/2008/layout/LinedList"/>
    <dgm:cxn modelId="{6CF564EC-3BBB-3E4F-8C86-E8470086D386}" type="presParOf" srcId="{700559D6-D67B-3048-B51D-CC61C873E984}" destId="{9473776C-2671-CB4D-9FA3-C589EA43306D}" srcOrd="3" destOrd="0" presId="urn:microsoft.com/office/officeart/2008/layout/LinedList"/>
    <dgm:cxn modelId="{7F8C4FE6-19A8-8E46-BB32-0469686B7E56}" type="presParOf" srcId="{9473776C-2671-CB4D-9FA3-C589EA43306D}" destId="{0601D5FF-3538-BE4D-9AEA-8F4813F9660C}" srcOrd="0" destOrd="0" presId="urn:microsoft.com/office/officeart/2008/layout/LinedList"/>
    <dgm:cxn modelId="{137B33E2-9693-F040-9A80-0BA5CE70D828}" type="presParOf" srcId="{9473776C-2671-CB4D-9FA3-C589EA43306D}" destId="{FA7D000E-8E18-6549-86EA-0D92D5F9C147}" srcOrd="1" destOrd="0" presId="urn:microsoft.com/office/officeart/2008/layout/LinedList"/>
    <dgm:cxn modelId="{0ABFFC8A-447D-E645-9A7F-C0B0D3CF6E5C}" type="presParOf" srcId="{700559D6-D67B-3048-B51D-CC61C873E984}" destId="{27BDEC42-6550-534B-9659-3FE9E6B74057}" srcOrd="4" destOrd="0" presId="urn:microsoft.com/office/officeart/2008/layout/LinedList"/>
    <dgm:cxn modelId="{2730CE23-DCED-FE4A-8093-DCDF170BEE65}" type="presParOf" srcId="{700559D6-D67B-3048-B51D-CC61C873E984}" destId="{9B6C5CF7-20BD-B749-8DF0-02A9015FE076}" srcOrd="5" destOrd="0" presId="urn:microsoft.com/office/officeart/2008/layout/LinedList"/>
    <dgm:cxn modelId="{FE5B9F20-37E4-3D41-96D6-573044C461B9}" type="presParOf" srcId="{9B6C5CF7-20BD-B749-8DF0-02A9015FE076}" destId="{2B6D14BE-6957-5840-8B64-CEB4276BB010}" srcOrd="0" destOrd="0" presId="urn:microsoft.com/office/officeart/2008/layout/LinedList"/>
    <dgm:cxn modelId="{D4F5AD37-3261-FF42-B194-1A361763E1F0}" type="presParOf" srcId="{9B6C5CF7-20BD-B749-8DF0-02A9015FE076}" destId="{E457904A-E5E9-0C47-BBFB-A43D7DAE410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A9A947-F8F3-433E-9EF1-AFF13FD5E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AB2651-99E1-4230-991B-14F292690976}">
      <dgm:prSet/>
      <dgm:spPr/>
      <dgm:t>
        <a:bodyPr/>
        <a:lstStyle/>
        <a:p>
          <a:pPr>
            <a:lnSpc>
              <a:spcPct val="100000"/>
            </a:lnSpc>
          </a:pPr>
          <a:r>
            <a:rPr lang="fr-CA" noProof="0" dirty="0"/>
            <a:t>Qu’est-ce qui est arrivé?</a:t>
          </a:r>
        </a:p>
      </dgm:t>
    </dgm:pt>
    <dgm:pt modelId="{0C986280-F80C-45B8-8AC2-4C31299345C0}" type="parTrans" cxnId="{360C5F2C-00F3-4E1E-81ED-7496EF8DD1CC}">
      <dgm:prSet/>
      <dgm:spPr/>
      <dgm:t>
        <a:bodyPr/>
        <a:lstStyle/>
        <a:p>
          <a:endParaRPr lang="en-US"/>
        </a:p>
      </dgm:t>
    </dgm:pt>
    <dgm:pt modelId="{0AC39EBA-4069-42AE-BB1A-02EA3CEE3164}" type="sibTrans" cxnId="{360C5F2C-00F3-4E1E-81ED-7496EF8DD1CC}">
      <dgm:prSet/>
      <dgm:spPr/>
      <dgm:t>
        <a:bodyPr/>
        <a:lstStyle/>
        <a:p>
          <a:endParaRPr lang="en-US"/>
        </a:p>
      </dgm:t>
    </dgm:pt>
    <dgm:pt modelId="{5E10336E-955E-42D1-B311-4E53041C03B3}">
      <dgm:prSet/>
      <dgm:spPr/>
      <dgm:t>
        <a:bodyPr/>
        <a:lstStyle/>
        <a:p>
          <a:pPr>
            <a:lnSpc>
              <a:spcPct val="100000"/>
            </a:lnSpc>
          </a:pPr>
          <a:r>
            <a:rPr lang="fr-CA" noProof="0" dirty="0"/>
            <a:t>Y a-t-il une clause, une pratique, une réglementation ou une loi spécifique qui s’applique?</a:t>
          </a:r>
        </a:p>
      </dgm:t>
    </dgm:pt>
    <dgm:pt modelId="{4B645D82-0562-4CBA-A010-9F1C880EE159}" type="parTrans" cxnId="{6A9D110C-ADD3-4A8E-AC97-D99989570F20}">
      <dgm:prSet/>
      <dgm:spPr/>
      <dgm:t>
        <a:bodyPr/>
        <a:lstStyle/>
        <a:p>
          <a:endParaRPr lang="en-US"/>
        </a:p>
      </dgm:t>
    </dgm:pt>
    <dgm:pt modelId="{379C2D27-95F1-4925-BCC5-EA3B8983FA5A}" type="sibTrans" cxnId="{6A9D110C-ADD3-4A8E-AC97-D99989570F20}">
      <dgm:prSet/>
      <dgm:spPr/>
      <dgm:t>
        <a:bodyPr/>
        <a:lstStyle/>
        <a:p>
          <a:endParaRPr lang="en-US"/>
        </a:p>
      </dgm:t>
    </dgm:pt>
    <dgm:pt modelId="{970F4828-7F08-4E24-A559-FDE13543AD8D}">
      <dgm:prSet/>
      <dgm:spPr/>
      <dgm:t>
        <a:bodyPr/>
        <a:lstStyle/>
        <a:p>
          <a:pPr>
            <a:lnSpc>
              <a:spcPct val="100000"/>
            </a:lnSpc>
          </a:pPr>
          <a:r>
            <a:rPr lang="fr-CA" noProof="0" dirty="0"/>
            <a:t>Quelle est la réclamation monétaire, s’il y a lieu?</a:t>
          </a:r>
        </a:p>
      </dgm:t>
    </dgm:pt>
    <dgm:pt modelId="{6AACB150-6715-475E-BA75-7402D978D1F0}" type="parTrans" cxnId="{427ED125-AC41-4CC8-B80B-8FFC285F1796}">
      <dgm:prSet/>
      <dgm:spPr/>
      <dgm:t>
        <a:bodyPr/>
        <a:lstStyle/>
        <a:p>
          <a:endParaRPr lang="en-US"/>
        </a:p>
      </dgm:t>
    </dgm:pt>
    <dgm:pt modelId="{51DC9992-165D-4790-85F0-FF96DDC07A42}" type="sibTrans" cxnId="{427ED125-AC41-4CC8-B80B-8FFC285F1796}">
      <dgm:prSet/>
      <dgm:spPr/>
      <dgm:t>
        <a:bodyPr/>
        <a:lstStyle/>
        <a:p>
          <a:endParaRPr lang="en-US"/>
        </a:p>
      </dgm:t>
    </dgm:pt>
    <dgm:pt modelId="{E7B03975-A152-479F-8AF2-C826A2CEDDAF}">
      <dgm:prSet/>
      <dgm:spPr/>
      <dgm:t>
        <a:bodyPr/>
        <a:lstStyle/>
        <a:p>
          <a:pPr>
            <a:lnSpc>
              <a:spcPct val="100000"/>
            </a:lnSpc>
          </a:pPr>
          <a:r>
            <a:rPr lang="fr-CA" noProof="0" dirty="0"/>
            <a:t>Quelles sont les échéances pertinentes? (Devrez-vous obtenir un délai supplémentaire?)</a:t>
          </a:r>
        </a:p>
      </dgm:t>
    </dgm:pt>
    <dgm:pt modelId="{C38E4729-C96B-41FE-BDDA-38EFC25756F2}" type="parTrans" cxnId="{EA8E6F8B-8806-4ADB-B5F8-BF4D3E0B6F10}">
      <dgm:prSet/>
      <dgm:spPr/>
      <dgm:t>
        <a:bodyPr/>
        <a:lstStyle/>
        <a:p>
          <a:endParaRPr lang="en-US"/>
        </a:p>
      </dgm:t>
    </dgm:pt>
    <dgm:pt modelId="{AF344368-C338-4E4C-8ACF-2B8CDD92194A}" type="sibTrans" cxnId="{EA8E6F8B-8806-4ADB-B5F8-BF4D3E0B6F10}">
      <dgm:prSet/>
      <dgm:spPr/>
      <dgm:t>
        <a:bodyPr/>
        <a:lstStyle/>
        <a:p>
          <a:endParaRPr lang="en-US"/>
        </a:p>
      </dgm:t>
    </dgm:pt>
    <dgm:pt modelId="{700559D6-D67B-3048-B51D-CC61C873E984}" type="pres">
      <dgm:prSet presAssocID="{97A9A947-F8F3-433E-9EF1-AFF13FD5E520}" presName="vert0" presStyleCnt="0">
        <dgm:presLayoutVars>
          <dgm:dir/>
          <dgm:animOne val="branch"/>
          <dgm:animLvl val="lvl"/>
        </dgm:presLayoutVars>
      </dgm:prSet>
      <dgm:spPr/>
    </dgm:pt>
    <dgm:pt modelId="{D1FBBB83-AEA1-3A40-98E9-EE6296636CBF}" type="pres">
      <dgm:prSet presAssocID="{9CAB2651-99E1-4230-991B-14F292690976}" presName="thickLine" presStyleLbl="alignNode1" presStyleIdx="0" presStyleCnt="4"/>
      <dgm:spPr/>
    </dgm:pt>
    <dgm:pt modelId="{9303CFD3-451E-4D47-9A0D-10969C1C8599}" type="pres">
      <dgm:prSet presAssocID="{9CAB2651-99E1-4230-991B-14F292690976}" presName="horz1" presStyleCnt="0"/>
      <dgm:spPr/>
    </dgm:pt>
    <dgm:pt modelId="{A04B9680-0D86-4C49-B387-C4391C132D26}" type="pres">
      <dgm:prSet presAssocID="{9CAB2651-99E1-4230-991B-14F292690976}" presName="tx1" presStyleLbl="revTx" presStyleIdx="0" presStyleCnt="4"/>
      <dgm:spPr/>
    </dgm:pt>
    <dgm:pt modelId="{E6ACFBA2-FD08-6B44-8495-35A2D355551B}" type="pres">
      <dgm:prSet presAssocID="{9CAB2651-99E1-4230-991B-14F292690976}" presName="vert1" presStyleCnt="0"/>
      <dgm:spPr/>
    </dgm:pt>
    <dgm:pt modelId="{D30848C1-33AC-414A-9C5C-1B002F710D44}" type="pres">
      <dgm:prSet presAssocID="{5E10336E-955E-42D1-B311-4E53041C03B3}" presName="thickLine" presStyleLbl="alignNode1" presStyleIdx="1" presStyleCnt="4"/>
      <dgm:spPr/>
    </dgm:pt>
    <dgm:pt modelId="{9473776C-2671-CB4D-9FA3-C589EA43306D}" type="pres">
      <dgm:prSet presAssocID="{5E10336E-955E-42D1-B311-4E53041C03B3}" presName="horz1" presStyleCnt="0"/>
      <dgm:spPr/>
    </dgm:pt>
    <dgm:pt modelId="{0601D5FF-3538-BE4D-9AEA-8F4813F9660C}" type="pres">
      <dgm:prSet presAssocID="{5E10336E-955E-42D1-B311-4E53041C03B3}" presName="tx1" presStyleLbl="revTx" presStyleIdx="1" presStyleCnt="4"/>
      <dgm:spPr/>
    </dgm:pt>
    <dgm:pt modelId="{FA7D000E-8E18-6549-86EA-0D92D5F9C147}" type="pres">
      <dgm:prSet presAssocID="{5E10336E-955E-42D1-B311-4E53041C03B3}" presName="vert1" presStyleCnt="0"/>
      <dgm:spPr/>
    </dgm:pt>
    <dgm:pt modelId="{27BDEC42-6550-534B-9659-3FE9E6B74057}" type="pres">
      <dgm:prSet presAssocID="{970F4828-7F08-4E24-A559-FDE13543AD8D}" presName="thickLine" presStyleLbl="alignNode1" presStyleIdx="2" presStyleCnt="4"/>
      <dgm:spPr/>
    </dgm:pt>
    <dgm:pt modelId="{9B6C5CF7-20BD-B749-8DF0-02A9015FE076}" type="pres">
      <dgm:prSet presAssocID="{970F4828-7F08-4E24-A559-FDE13543AD8D}" presName="horz1" presStyleCnt="0"/>
      <dgm:spPr/>
    </dgm:pt>
    <dgm:pt modelId="{2B6D14BE-6957-5840-8B64-CEB4276BB010}" type="pres">
      <dgm:prSet presAssocID="{970F4828-7F08-4E24-A559-FDE13543AD8D}" presName="tx1" presStyleLbl="revTx" presStyleIdx="2" presStyleCnt="4"/>
      <dgm:spPr/>
    </dgm:pt>
    <dgm:pt modelId="{E457904A-E5E9-0C47-BBFB-A43D7DAE4100}" type="pres">
      <dgm:prSet presAssocID="{970F4828-7F08-4E24-A559-FDE13543AD8D}" presName="vert1" presStyleCnt="0"/>
      <dgm:spPr/>
    </dgm:pt>
    <dgm:pt modelId="{E1CB3272-2E58-E545-A4DF-1165733B06A2}" type="pres">
      <dgm:prSet presAssocID="{E7B03975-A152-479F-8AF2-C826A2CEDDAF}" presName="thickLine" presStyleLbl="alignNode1" presStyleIdx="3" presStyleCnt="4"/>
      <dgm:spPr/>
    </dgm:pt>
    <dgm:pt modelId="{856AF4A1-EF37-5743-9245-789149BA74DB}" type="pres">
      <dgm:prSet presAssocID="{E7B03975-A152-479F-8AF2-C826A2CEDDAF}" presName="horz1" presStyleCnt="0"/>
      <dgm:spPr/>
    </dgm:pt>
    <dgm:pt modelId="{4CF1855C-4772-1347-9EB9-D069B567321E}" type="pres">
      <dgm:prSet presAssocID="{E7B03975-A152-479F-8AF2-C826A2CEDDAF}" presName="tx1" presStyleLbl="revTx" presStyleIdx="3" presStyleCnt="4"/>
      <dgm:spPr/>
    </dgm:pt>
    <dgm:pt modelId="{BE492A5C-7986-A64B-BAD6-6C64F46E2CA2}" type="pres">
      <dgm:prSet presAssocID="{E7B03975-A152-479F-8AF2-C826A2CEDDAF}" presName="vert1" presStyleCnt="0"/>
      <dgm:spPr/>
    </dgm:pt>
  </dgm:ptLst>
  <dgm:cxnLst>
    <dgm:cxn modelId="{72795902-8F20-D546-8553-E0FBC274A083}" type="presOf" srcId="{9CAB2651-99E1-4230-991B-14F292690976}" destId="{A04B9680-0D86-4C49-B387-C4391C132D26}" srcOrd="0" destOrd="0" presId="urn:microsoft.com/office/officeart/2008/layout/LinedList"/>
    <dgm:cxn modelId="{6A9D110C-ADD3-4A8E-AC97-D99989570F20}" srcId="{97A9A947-F8F3-433E-9EF1-AFF13FD5E520}" destId="{5E10336E-955E-42D1-B311-4E53041C03B3}" srcOrd="1" destOrd="0" parTransId="{4B645D82-0562-4CBA-A010-9F1C880EE159}" sibTransId="{379C2D27-95F1-4925-BCC5-EA3B8983FA5A}"/>
    <dgm:cxn modelId="{427ED125-AC41-4CC8-B80B-8FFC285F1796}" srcId="{97A9A947-F8F3-433E-9EF1-AFF13FD5E520}" destId="{970F4828-7F08-4E24-A559-FDE13543AD8D}" srcOrd="2" destOrd="0" parTransId="{6AACB150-6715-475E-BA75-7402D978D1F0}" sibTransId="{51DC9992-165D-4790-85F0-FF96DDC07A42}"/>
    <dgm:cxn modelId="{360C5F2C-00F3-4E1E-81ED-7496EF8DD1CC}" srcId="{97A9A947-F8F3-433E-9EF1-AFF13FD5E520}" destId="{9CAB2651-99E1-4230-991B-14F292690976}" srcOrd="0" destOrd="0" parTransId="{0C986280-F80C-45B8-8AC2-4C31299345C0}" sibTransId="{0AC39EBA-4069-42AE-BB1A-02EA3CEE3164}"/>
    <dgm:cxn modelId="{3473F375-23F9-9F4D-8E61-7A974BF8FFE2}" type="presOf" srcId="{97A9A947-F8F3-433E-9EF1-AFF13FD5E520}" destId="{700559D6-D67B-3048-B51D-CC61C873E984}" srcOrd="0" destOrd="0" presId="urn:microsoft.com/office/officeart/2008/layout/LinedList"/>
    <dgm:cxn modelId="{EA8E6F8B-8806-4ADB-B5F8-BF4D3E0B6F10}" srcId="{97A9A947-F8F3-433E-9EF1-AFF13FD5E520}" destId="{E7B03975-A152-479F-8AF2-C826A2CEDDAF}" srcOrd="3" destOrd="0" parTransId="{C38E4729-C96B-41FE-BDDA-38EFC25756F2}" sibTransId="{AF344368-C338-4E4C-8ACF-2B8CDD92194A}"/>
    <dgm:cxn modelId="{1D143A9B-7150-F848-A97B-8BA20205A031}" type="presOf" srcId="{E7B03975-A152-479F-8AF2-C826A2CEDDAF}" destId="{4CF1855C-4772-1347-9EB9-D069B567321E}" srcOrd="0" destOrd="0" presId="urn:microsoft.com/office/officeart/2008/layout/LinedList"/>
    <dgm:cxn modelId="{5E34A2A4-5097-ED41-AB34-01E21ADBD895}" type="presOf" srcId="{5E10336E-955E-42D1-B311-4E53041C03B3}" destId="{0601D5FF-3538-BE4D-9AEA-8F4813F9660C}" srcOrd="0" destOrd="0" presId="urn:microsoft.com/office/officeart/2008/layout/LinedList"/>
    <dgm:cxn modelId="{F3F3E0CC-911D-EE42-B857-C67BCB6AF637}" type="presOf" srcId="{970F4828-7F08-4E24-A559-FDE13543AD8D}" destId="{2B6D14BE-6957-5840-8B64-CEB4276BB010}" srcOrd="0" destOrd="0" presId="urn:microsoft.com/office/officeart/2008/layout/LinedList"/>
    <dgm:cxn modelId="{C130D484-A041-BA47-89FA-B3AF5DCD6619}" type="presParOf" srcId="{700559D6-D67B-3048-B51D-CC61C873E984}" destId="{D1FBBB83-AEA1-3A40-98E9-EE6296636CBF}" srcOrd="0" destOrd="0" presId="urn:microsoft.com/office/officeart/2008/layout/LinedList"/>
    <dgm:cxn modelId="{E6E3D608-4244-1D4D-AA01-287764B399BD}" type="presParOf" srcId="{700559D6-D67B-3048-B51D-CC61C873E984}" destId="{9303CFD3-451E-4D47-9A0D-10969C1C8599}" srcOrd="1" destOrd="0" presId="urn:microsoft.com/office/officeart/2008/layout/LinedList"/>
    <dgm:cxn modelId="{1796E8A8-0CBC-F848-9967-78155D2CAD3A}" type="presParOf" srcId="{9303CFD3-451E-4D47-9A0D-10969C1C8599}" destId="{A04B9680-0D86-4C49-B387-C4391C132D26}" srcOrd="0" destOrd="0" presId="urn:microsoft.com/office/officeart/2008/layout/LinedList"/>
    <dgm:cxn modelId="{FE2702B6-117C-CE4B-99BE-B471B89A5A3B}" type="presParOf" srcId="{9303CFD3-451E-4D47-9A0D-10969C1C8599}" destId="{E6ACFBA2-FD08-6B44-8495-35A2D355551B}" srcOrd="1" destOrd="0" presId="urn:microsoft.com/office/officeart/2008/layout/LinedList"/>
    <dgm:cxn modelId="{59AD4640-F4BA-A042-A62E-041540C2348A}" type="presParOf" srcId="{700559D6-D67B-3048-B51D-CC61C873E984}" destId="{D30848C1-33AC-414A-9C5C-1B002F710D44}" srcOrd="2" destOrd="0" presId="urn:microsoft.com/office/officeart/2008/layout/LinedList"/>
    <dgm:cxn modelId="{6CF564EC-3BBB-3E4F-8C86-E8470086D386}" type="presParOf" srcId="{700559D6-D67B-3048-B51D-CC61C873E984}" destId="{9473776C-2671-CB4D-9FA3-C589EA43306D}" srcOrd="3" destOrd="0" presId="urn:microsoft.com/office/officeart/2008/layout/LinedList"/>
    <dgm:cxn modelId="{7F8C4FE6-19A8-8E46-BB32-0469686B7E56}" type="presParOf" srcId="{9473776C-2671-CB4D-9FA3-C589EA43306D}" destId="{0601D5FF-3538-BE4D-9AEA-8F4813F9660C}" srcOrd="0" destOrd="0" presId="urn:microsoft.com/office/officeart/2008/layout/LinedList"/>
    <dgm:cxn modelId="{137B33E2-9693-F040-9A80-0BA5CE70D828}" type="presParOf" srcId="{9473776C-2671-CB4D-9FA3-C589EA43306D}" destId="{FA7D000E-8E18-6549-86EA-0D92D5F9C147}" srcOrd="1" destOrd="0" presId="urn:microsoft.com/office/officeart/2008/layout/LinedList"/>
    <dgm:cxn modelId="{0ABFFC8A-447D-E645-9A7F-C0B0D3CF6E5C}" type="presParOf" srcId="{700559D6-D67B-3048-B51D-CC61C873E984}" destId="{27BDEC42-6550-534B-9659-3FE9E6B74057}" srcOrd="4" destOrd="0" presId="urn:microsoft.com/office/officeart/2008/layout/LinedList"/>
    <dgm:cxn modelId="{2730CE23-DCED-FE4A-8093-DCDF170BEE65}" type="presParOf" srcId="{700559D6-D67B-3048-B51D-CC61C873E984}" destId="{9B6C5CF7-20BD-B749-8DF0-02A9015FE076}" srcOrd="5" destOrd="0" presId="urn:microsoft.com/office/officeart/2008/layout/LinedList"/>
    <dgm:cxn modelId="{FE5B9F20-37E4-3D41-96D6-573044C461B9}" type="presParOf" srcId="{9B6C5CF7-20BD-B749-8DF0-02A9015FE076}" destId="{2B6D14BE-6957-5840-8B64-CEB4276BB010}" srcOrd="0" destOrd="0" presId="urn:microsoft.com/office/officeart/2008/layout/LinedList"/>
    <dgm:cxn modelId="{D4F5AD37-3261-FF42-B194-1A361763E1F0}" type="presParOf" srcId="{9B6C5CF7-20BD-B749-8DF0-02A9015FE076}" destId="{E457904A-E5E9-0C47-BBFB-A43D7DAE4100}" srcOrd="1" destOrd="0" presId="urn:microsoft.com/office/officeart/2008/layout/LinedList"/>
    <dgm:cxn modelId="{041B2168-F872-4942-9D57-3AF886E6A828}" type="presParOf" srcId="{700559D6-D67B-3048-B51D-CC61C873E984}" destId="{E1CB3272-2E58-E545-A4DF-1165733B06A2}" srcOrd="6" destOrd="0" presId="urn:microsoft.com/office/officeart/2008/layout/LinedList"/>
    <dgm:cxn modelId="{50491F8E-B7A9-C24C-9E73-19C2A24A85B2}" type="presParOf" srcId="{700559D6-D67B-3048-B51D-CC61C873E984}" destId="{856AF4A1-EF37-5743-9245-789149BA74DB}" srcOrd="7" destOrd="0" presId="urn:microsoft.com/office/officeart/2008/layout/LinedList"/>
    <dgm:cxn modelId="{D5A66530-CA84-674C-B0D3-F0EA352F1669}" type="presParOf" srcId="{856AF4A1-EF37-5743-9245-789149BA74DB}" destId="{4CF1855C-4772-1347-9EB9-D069B567321E}" srcOrd="0" destOrd="0" presId="urn:microsoft.com/office/officeart/2008/layout/LinedList"/>
    <dgm:cxn modelId="{37781AD6-B285-0645-A78A-513577AE022C}" type="presParOf" srcId="{856AF4A1-EF37-5743-9245-789149BA74DB}" destId="{BE492A5C-7986-A64B-BAD6-6C64F46E2C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A9A947-F8F3-433E-9EF1-AFF13FD5E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AB2651-99E1-4230-991B-14F292690976}">
      <dgm:prSet/>
      <dgm:spPr/>
      <dgm:t>
        <a:bodyPr/>
        <a:lstStyle/>
        <a:p>
          <a:pPr>
            <a:lnSpc>
              <a:spcPct val="100000"/>
            </a:lnSpc>
          </a:pPr>
          <a:r>
            <a:rPr lang="fr-CA" noProof="0" dirty="0"/>
            <a:t>Quand l’événement est-il survenu? (heure, date, année)</a:t>
          </a:r>
        </a:p>
      </dgm:t>
    </dgm:pt>
    <dgm:pt modelId="{0C986280-F80C-45B8-8AC2-4C31299345C0}" type="parTrans" cxnId="{360C5F2C-00F3-4E1E-81ED-7496EF8DD1CC}">
      <dgm:prSet/>
      <dgm:spPr/>
      <dgm:t>
        <a:bodyPr/>
        <a:lstStyle/>
        <a:p>
          <a:endParaRPr lang="en-US"/>
        </a:p>
      </dgm:t>
    </dgm:pt>
    <dgm:pt modelId="{0AC39EBA-4069-42AE-BB1A-02EA3CEE3164}" type="sibTrans" cxnId="{360C5F2C-00F3-4E1E-81ED-7496EF8DD1CC}">
      <dgm:prSet/>
      <dgm:spPr/>
      <dgm:t>
        <a:bodyPr/>
        <a:lstStyle/>
        <a:p>
          <a:endParaRPr lang="en-US"/>
        </a:p>
      </dgm:t>
    </dgm:pt>
    <dgm:pt modelId="{5E10336E-955E-42D1-B311-4E53041C03B3}">
      <dgm:prSet/>
      <dgm:spPr/>
      <dgm:t>
        <a:bodyPr/>
        <a:lstStyle/>
        <a:p>
          <a:pPr>
            <a:lnSpc>
              <a:spcPct val="100000"/>
            </a:lnSpc>
          </a:pPr>
          <a:r>
            <a:rPr lang="fr-CA" noProof="0" dirty="0"/>
            <a:t>Quand l’événement s’est-il transformé en litige?</a:t>
          </a:r>
        </a:p>
      </dgm:t>
    </dgm:pt>
    <dgm:pt modelId="{4B645D82-0562-4CBA-A010-9F1C880EE159}" type="parTrans" cxnId="{6A9D110C-ADD3-4A8E-AC97-D99989570F20}">
      <dgm:prSet/>
      <dgm:spPr/>
      <dgm:t>
        <a:bodyPr/>
        <a:lstStyle/>
        <a:p>
          <a:endParaRPr lang="en-US"/>
        </a:p>
      </dgm:t>
    </dgm:pt>
    <dgm:pt modelId="{379C2D27-95F1-4925-BCC5-EA3B8983FA5A}" type="sibTrans" cxnId="{6A9D110C-ADD3-4A8E-AC97-D99989570F20}">
      <dgm:prSet/>
      <dgm:spPr/>
      <dgm:t>
        <a:bodyPr/>
        <a:lstStyle/>
        <a:p>
          <a:endParaRPr lang="en-US"/>
        </a:p>
      </dgm:t>
    </dgm:pt>
    <dgm:pt modelId="{970F4828-7F08-4E24-A559-FDE13543AD8D}">
      <dgm:prSet/>
      <dgm:spPr/>
      <dgm:t>
        <a:bodyPr/>
        <a:lstStyle/>
        <a:p>
          <a:pPr>
            <a:lnSpc>
              <a:spcPct val="100000"/>
            </a:lnSpc>
          </a:pPr>
          <a:r>
            <a:rPr lang="fr-CA" noProof="0" dirty="0"/>
            <a:t>Quand l’employeur a-t-il imposé une sanction disciplinaire?</a:t>
          </a:r>
        </a:p>
      </dgm:t>
    </dgm:pt>
    <dgm:pt modelId="{6AACB150-6715-475E-BA75-7402D978D1F0}" type="parTrans" cxnId="{427ED125-AC41-4CC8-B80B-8FFC285F1796}">
      <dgm:prSet/>
      <dgm:spPr/>
      <dgm:t>
        <a:bodyPr/>
        <a:lstStyle/>
        <a:p>
          <a:endParaRPr lang="en-US"/>
        </a:p>
      </dgm:t>
    </dgm:pt>
    <dgm:pt modelId="{51DC9992-165D-4790-85F0-FF96DDC07A42}" type="sibTrans" cxnId="{427ED125-AC41-4CC8-B80B-8FFC285F1796}">
      <dgm:prSet/>
      <dgm:spPr/>
      <dgm:t>
        <a:bodyPr/>
        <a:lstStyle/>
        <a:p>
          <a:endParaRPr lang="en-US"/>
        </a:p>
      </dgm:t>
    </dgm:pt>
    <dgm:pt modelId="{E7B03975-A152-479F-8AF2-C826A2CEDDAF}">
      <dgm:prSet/>
      <dgm:spPr/>
      <dgm:t>
        <a:bodyPr/>
        <a:lstStyle/>
        <a:p>
          <a:pPr>
            <a:lnSpc>
              <a:spcPct val="100000"/>
            </a:lnSpc>
          </a:pPr>
          <a:r>
            <a:rPr lang="fr-CA" noProof="0" dirty="0"/>
            <a:t>Quand allez-vous vous impliquer?</a:t>
          </a:r>
        </a:p>
      </dgm:t>
    </dgm:pt>
    <dgm:pt modelId="{C38E4729-C96B-41FE-BDDA-38EFC25756F2}" type="parTrans" cxnId="{EA8E6F8B-8806-4ADB-B5F8-BF4D3E0B6F10}">
      <dgm:prSet/>
      <dgm:spPr/>
      <dgm:t>
        <a:bodyPr/>
        <a:lstStyle/>
        <a:p>
          <a:endParaRPr lang="en-US"/>
        </a:p>
      </dgm:t>
    </dgm:pt>
    <dgm:pt modelId="{AF344368-C338-4E4C-8ACF-2B8CDD92194A}" type="sibTrans" cxnId="{EA8E6F8B-8806-4ADB-B5F8-BF4D3E0B6F10}">
      <dgm:prSet/>
      <dgm:spPr/>
      <dgm:t>
        <a:bodyPr/>
        <a:lstStyle/>
        <a:p>
          <a:endParaRPr lang="en-US"/>
        </a:p>
      </dgm:t>
    </dgm:pt>
    <dgm:pt modelId="{700559D6-D67B-3048-B51D-CC61C873E984}" type="pres">
      <dgm:prSet presAssocID="{97A9A947-F8F3-433E-9EF1-AFF13FD5E520}" presName="vert0" presStyleCnt="0">
        <dgm:presLayoutVars>
          <dgm:dir/>
          <dgm:animOne val="branch"/>
          <dgm:animLvl val="lvl"/>
        </dgm:presLayoutVars>
      </dgm:prSet>
      <dgm:spPr/>
    </dgm:pt>
    <dgm:pt modelId="{D1FBBB83-AEA1-3A40-98E9-EE6296636CBF}" type="pres">
      <dgm:prSet presAssocID="{9CAB2651-99E1-4230-991B-14F292690976}" presName="thickLine" presStyleLbl="alignNode1" presStyleIdx="0" presStyleCnt="4"/>
      <dgm:spPr/>
    </dgm:pt>
    <dgm:pt modelId="{9303CFD3-451E-4D47-9A0D-10969C1C8599}" type="pres">
      <dgm:prSet presAssocID="{9CAB2651-99E1-4230-991B-14F292690976}" presName="horz1" presStyleCnt="0"/>
      <dgm:spPr/>
    </dgm:pt>
    <dgm:pt modelId="{A04B9680-0D86-4C49-B387-C4391C132D26}" type="pres">
      <dgm:prSet presAssocID="{9CAB2651-99E1-4230-991B-14F292690976}" presName="tx1" presStyleLbl="revTx" presStyleIdx="0" presStyleCnt="4"/>
      <dgm:spPr/>
    </dgm:pt>
    <dgm:pt modelId="{E6ACFBA2-FD08-6B44-8495-35A2D355551B}" type="pres">
      <dgm:prSet presAssocID="{9CAB2651-99E1-4230-991B-14F292690976}" presName="vert1" presStyleCnt="0"/>
      <dgm:spPr/>
    </dgm:pt>
    <dgm:pt modelId="{D30848C1-33AC-414A-9C5C-1B002F710D44}" type="pres">
      <dgm:prSet presAssocID="{5E10336E-955E-42D1-B311-4E53041C03B3}" presName="thickLine" presStyleLbl="alignNode1" presStyleIdx="1" presStyleCnt="4"/>
      <dgm:spPr/>
    </dgm:pt>
    <dgm:pt modelId="{9473776C-2671-CB4D-9FA3-C589EA43306D}" type="pres">
      <dgm:prSet presAssocID="{5E10336E-955E-42D1-B311-4E53041C03B3}" presName="horz1" presStyleCnt="0"/>
      <dgm:spPr/>
    </dgm:pt>
    <dgm:pt modelId="{0601D5FF-3538-BE4D-9AEA-8F4813F9660C}" type="pres">
      <dgm:prSet presAssocID="{5E10336E-955E-42D1-B311-4E53041C03B3}" presName="tx1" presStyleLbl="revTx" presStyleIdx="1" presStyleCnt="4"/>
      <dgm:spPr/>
    </dgm:pt>
    <dgm:pt modelId="{FA7D000E-8E18-6549-86EA-0D92D5F9C147}" type="pres">
      <dgm:prSet presAssocID="{5E10336E-955E-42D1-B311-4E53041C03B3}" presName="vert1" presStyleCnt="0"/>
      <dgm:spPr/>
    </dgm:pt>
    <dgm:pt modelId="{27BDEC42-6550-534B-9659-3FE9E6B74057}" type="pres">
      <dgm:prSet presAssocID="{970F4828-7F08-4E24-A559-FDE13543AD8D}" presName="thickLine" presStyleLbl="alignNode1" presStyleIdx="2" presStyleCnt="4"/>
      <dgm:spPr/>
    </dgm:pt>
    <dgm:pt modelId="{9B6C5CF7-20BD-B749-8DF0-02A9015FE076}" type="pres">
      <dgm:prSet presAssocID="{970F4828-7F08-4E24-A559-FDE13543AD8D}" presName="horz1" presStyleCnt="0"/>
      <dgm:spPr/>
    </dgm:pt>
    <dgm:pt modelId="{2B6D14BE-6957-5840-8B64-CEB4276BB010}" type="pres">
      <dgm:prSet presAssocID="{970F4828-7F08-4E24-A559-FDE13543AD8D}" presName="tx1" presStyleLbl="revTx" presStyleIdx="2" presStyleCnt="4"/>
      <dgm:spPr/>
    </dgm:pt>
    <dgm:pt modelId="{E457904A-E5E9-0C47-BBFB-A43D7DAE4100}" type="pres">
      <dgm:prSet presAssocID="{970F4828-7F08-4E24-A559-FDE13543AD8D}" presName="vert1" presStyleCnt="0"/>
      <dgm:spPr/>
    </dgm:pt>
    <dgm:pt modelId="{E1CB3272-2E58-E545-A4DF-1165733B06A2}" type="pres">
      <dgm:prSet presAssocID="{E7B03975-A152-479F-8AF2-C826A2CEDDAF}" presName="thickLine" presStyleLbl="alignNode1" presStyleIdx="3" presStyleCnt="4"/>
      <dgm:spPr/>
    </dgm:pt>
    <dgm:pt modelId="{856AF4A1-EF37-5743-9245-789149BA74DB}" type="pres">
      <dgm:prSet presAssocID="{E7B03975-A152-479F-8AF2-C826A2CEDDAF}" presName="horz1" presStyleCnt="0"/>
      <dgm:spPr/>
    </dgm:pt>
    <dgm:pt modelId="{4CF1855C-4772-1347-9EB9-D069B567321E}" type="pres">
      <dgm:prSet presAssocID="{E7B03975-A152-479F-8AF2-C826A2CEDDAF}" presName="tx1" presStyleLbl="revTx" presStyleIdx="3" presStyleCnt="4"/>
      <dgm:spPr/>
    </dgm:pt>
    <dgm:pt modelId="{BE492A5C-7986-A64B-BAD6-6C64F46E2CA2}" type="pres">
      <dgm:prSet presAssocID="{E7B03975-A152-479F-8AF2-C826A2CEDDAF}" presName="vert1" presStyleCnt="0"/>
      <dgm:spPr/>
    </dgm:pt>
  </dgm:ptLst>
  <dgm:cxnLst>
    <dgm:cxn modelId="{72795902-8F20-D546-8553-E0FBC274A083}" type="presOf" srcId="{9CAB2651-99E1-4230-991B-14F292690976}" destId="{A04B9680-0D86-4C49-B387-C4391C132D26}" srcOrd="0" destOrd="0" presId="urn:microsoft.com/office/officeart/2008/layout/LinedList"/>
    <dgm:cxn modelId="{6A9D110C-ADD3-4A8E-AC97-D99989570F20}" srcId="{97A9A947-F8F3-433E-9EF1-AFF13FD5E520}" destId="{5E10336E-955E-42D1-B311-4E53041C03B3}" srcOrd="1" destOrd="0" parTransId="{4B645D82-0562-4CBA-A010-9F1C880EE159}" sibTransId="{379C2D27-95F1-4925-BCC5-EA3B8983FA5A}"/>
    <dgm:cxn modelId="{427ED125-AC41-4CC8-B80B-8FFC285F1796}" srcId="{97A9A947-F8F3-433E-9EF1-AFF13FD5E520}" destId="{970F4828-7F08-4E24-A559-FDE13543AD8D}" srcOrd="2" destOrd="0" parTransId="{6AACB150-6715-475E-BA75-7402D978D1F0}" sibTransId="{51DC9992-165D-4790-85F0-FF96DDC07A42}"/>
    <dgm:cxn modelId="{360C5F2C-00F3-4E1E-81ED-7496EF8DD1CC}" srcId="{97A9A947-F8F3-433E-9EF1-AFF13FD5E520}" destId="{9CAB2651-99E1-4230-991B-14F292690976}" srcOrd="0" destOrd="0" parTransId="{0C986280-F80C-45B8-8AC2-4C31299345C0}" sibTransId="{0AC39EBA-4069-42AE-BB1A-02EA3CEE3164}"/>
    <dgm:cxn modelId="{3473F375-23F9-9F4D-8E61-7A974BF8FFE2}" type="presOf" srcId="{97A9A947-F8F3-433E-9EF1-AFF13FD5E520}" destId="{700559D6-D67B-3048-B51D-CC61C873E984}" srcOrd="0" destOrd="0" presId="urn:microsoft.com/office/officeart/2008/layout/LinedList"/>
    <dgm:cxn modelId="{EA8E6F8B-8806-4ADB-B5F8-BF4D3E0B6F10}" srcId="{97A9A947-F8F3-433E-9EF1-AFF13FD5E520}" destId="{E7B03975-A152-479F-8AF2-C826A2CEDDAF}" srcOrd="3" destOrd="0" parTransId="{C38E4729-C96B-41FE-BDDA-38EFC25756F2}" sibTransId="{AF344368-C338-4E4C-8ACF-2B8CDD92194A}"/>
    <dgm:cxn modelId="{1D143A9B-7150-F848-A97B-8BA20205A031}" type="presOf" srcId="{E7B03975-A152-479F-8AF2-C826A2CEDDAF}" destId="{4CF1855C-4772-1347-9EB9-D069B567321E}" srcOrd="0" destOrd="0" presId="urn:microsoft.com/office/officeart/2008/layout/LinedList"/>
    <dgm:cxn modelId="{5E34A2A4-5097-ED41-AB34-01E21ADBD895}" type="presOf" srcId="{5E10336E-955E-42D1-B311-4E53041C03B3}" destId="{0601D5FF-3538-BE4D-9AEA-8F4813F9660C}" srcOrd="0" destOrd="0" presId="urn:microsoft.com/office/officeart/2008/layout/LinedList"/>
    <dgm:cxn modelId="{F3F3E0CC-911D-EE42-B857-C67BCB6AF637}" type="presOf" srcId="{970F4828-7F08-4E24-A559-FDE13543AD8D}" destId="{2B6D14BE-6957-5840-8B64-CEB4276BB010}" srcOrd="0" destOrd="0" presId="urn:microsoft.com/office/officeart/2008/layout/LinedList"/>
    <dgm:cxn modelId="{C130D484-A041-BA47-89FA-B3AF5DCD6619}" type="presParOf" srcId="{700559D6-D67B-3048-B51D-CC61C873E984}" destId="{D1FBBB83-AEA1-3A40-98E9-EE6296636CBF}" srcOrd="0" destOrd="0" presId="urn:microsoft.com/office/officeart/2008/layout/LinedList"/>
    <dgm:cxn modelId="{E6E3D608-4244-1D4D-AA01-287764B399BD}" type="presParOf" srcId="{700559D6-D67B-3048-B51D-CC61C873E984}" destId="{9303CFD3-451E-4D47-9A0D-10969C1C8599}" srcOrd="1" destOrd="0" presId="urn:microsoft.com/office/officeart/2008/layout/LinedList"/>
    <dgm:cxn modelId="{1796E8A8-0CBC-F848-9967-78155D2CAD3A}" type="presParOf" srcId="{9303CFD3-451E-4D47-9A0D-10969C1C8599}" destId="{A04B9680-0D86-4C49-B387-C4391C132D26}" srcOrd="0" destOrd="0" presId="urn:microsoft.com/office/officeart/2008/layout/LinedList"/>
    <dgm:cxn modelId="{FE2702B6-117C-CE4B-99BE-B471B89A5A3B}" type="presParOf" srcId="{9303CFD3-451E-4D47-9A0D-10969C1C8599}" destId="{E6ACFBA2-FD08-6B44-8495-35A2D355551B}" srcOrd="1" destOrd="0" presId="urn:microsoft.com/office/officeart/2008/layout/LinedList"/>
    <dgm:cxn modelId="{59AD4640-F4BA-A042-A62E-041540C2348A}" type="presParOf" srcId="{700559D6-D67B-3048-B51D-CC61C873E984}" destId="{D30848C1-33AC-414A-9C5C-1B002F710D44}" srcOrd="2" destOrd="0" presId="urn:microsoft.com/office/officeart/2008/layout/LinedList"/>
    <dgm:cxn modelId="{6CF564EC-3BBB-3E4F-8C86-E8470086D386}" type="presParOf" srcId="{700559D6-D67B-3048-B51D-CC61C873E984}" destId="{9473776C-2671-CB4D-9FA3-C589EA43306D}" srcOrd="3" destOrd="0" presId="urn:microsoft.com/office/officeart/2008/layout/LinedList"/>
    <dgm:cxn modelId="{7F8C4FE6-19A8-8E46-BB32-0469686B7E56}" type="presParOf" srcId="{9473776C-2671-CB4D-9FA3-C589EA43306D}" destId="{0601D5FF-3538-BE4D-9AEA-8F4813F9660C}" srcOrd="0" destOrd="0" presId="urn:microsoft.com/office/officeart/2008/layout/LinedList"/>
    <dgm:cxn modelId="{137B33E2-9693-F040-9A80-0BA5CE70D828}" type="presParOf" srcId="{9473776C-2671-CB4D-9FA3-C589EA43306D}" destId="{FA7D000E-8E18-6549-86EA-0D92D5F9C147}" srcOrd="1" destOrd="0" presId="urn:microsoft.com/office/officeart/2008/layout/LinedList"/>
    <dgm:cxn modelId="{0ABFFC8A-447D-E645-9A7F-C0B0D3CF6E5C}" type="presParOf" srcId="{700559D6-D67B-3048-B51D-CC61C873E984}" destId="{27BDEC42-6550-534B-9659-3FE9E6B74057}" srcOrd="4" destOrd="0" presId="urn:microsoft.com/office/officeart/2008/layout/LinedList"/>
    <dgm:cxn modelId="{2730CE23-DCED-FE4A-8093-DCDF170BEE65}" type="presParOf" srcId="{700559D6-D67B-3048-B51D-CC61C873E984}" destId="{9B6C5CF7-20BD-B749-8DF0-02A9015FE076}" srcOrd="5" destOrd="0" presId="urn:microsoft.com/office/officeart/2008/layout/LinedList"/>
    <dgm:cxn modelId="{FE5B9F20-37E4-3D41-96D6-573044C461B9}" type="presParOf" srcId="{9B6C5CF7-20BD-B749-8DF0-02A9015FE076}" destId="{2B6D14BE-6957-5840-8B64-CEB4276BB010}" srcOrd="0" destOrd="0" presId="urn:microsoft.com/office/officeart/2008/layout/LinedList"/>
    <dgm:cxn modelId="{D4F5AD37-3261-FF42-B194-1A361763E1F0}" type="presParOf" srcId="{9B6C5CF7-20BD-B749-8DF0-02A9015FE076}" destId="{E457904A-E5E9-0C47-BBFB-A43D7DAE4100}" srcOrd="1" destOrd="0" presId="urn:microsoft.com/office/officeart/2008/layout/LinedList"/>
    <dgm:cxn modelId="{041B2168-F872-4942-9D57-3AF886E6A828}" type="presParOf" srcId="{700559D6-D67B-3048-B51D-CC61C873E984}" destId="{E1CB3272-2E58-E545-A4DF-1165733B06A2}" srcOrd="6" destOrd="0" presId="urn:microsoft.com/office/officeart/2008/layout/LinedList"/>
    <dgm:cxn modelId="{50491F8E-B7A9-C24C-9E73-19C2A24A85B2}" type="presParOf" srcId="{700559D6-D67B-3048-B51D-CC61C873E984}" destId="{856AF4A1-EF37-5743-9245-789149BA74DB}" srcOrd="7" destOrd="0" presId="urn:microsoft.com/office/officeart/2008/layout/LinedList"/>
    <dgm:cxn modelId="{D5A66530-CA84-674C-B0D3-F0EA352F1669}" type="presParOf" srcId="{856AF4A1-EF37-5743-9245-789149BA74DB}" destId="{4CF1855C-4772-1347-9EB9-D069B567321E}" srcOrd="0" destOrd="0" presId="urn:microsoft.com/office/officeart/2008/layout/LinedList"/>
    <dgm:cxn modelId="{37781AD6-B285-0645-A78A-513577AE022C}" type="presParOf" srcId="{856AF4A1-EF37-5743-9245-789149BA74DB}" destId="{BE492A5C-7986-A64B-BAD6-6C64F46E2C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fr-CA" noProof="0" dirty="0"/>
            <a:t>Où est survenu l’événement ou la cause faisant l’objet du grief?</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fr-CA" noProof="0" dirty="0"/>
            <a:t>Juridiction (cour de triage, ligne, dortoir, voie d'évitement)</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F0159A6F-2D1E-4FC3-BD56-C420DDBD7998}">
      <dgm:prSet/>
      <dgm:spPr/>
      <dgm:t>
        <a:bodyPr/>
        <a:lstStyle/>
        <a:p>
          <a:pPr>
            <a:lnSpc>
              <a:spcPct val="100000"/>
            </a:lnSpc>
          </a:pPr>
          <a:r>
            <a:rPr lang="fr-CA" noProof="0" dirty="0"/>
            <a:t>Où se trouvait le plaignant (le témoin, s’il y a lieu) au moment en question?</a:t>
          </a:r>
        </a:p>
      </dgm:t>
    </dgm:pt>
    <dgm:pt modelId="{2A605B88-D478-4BAD-B232-F2151642898A}" type="parTrans" cxnId="{ABD04C4B-39B7-480C-AAE1-A7956DEDDD4D}">
      <dgm:prSet/>
      <dgm:spPr/>
      <dgm:t>
        <a:bodyPr/>
        <a:lstStyle/>
        <a:p>
          <a:endParaRPr lang="en-US"/>
        </a:p>
      </dgm:t>
    </dgm:pt>
    <dgm:pt modelId="{F361A1C9-D352-4F01-BBC4-3DF7CE51642A}" type="sibTrans" cxnId="{ABD04C4B-39B7-480C-AAE1-A7956DEDDD4D}">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3"/>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3"/>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3"/>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3"/>
      <dgm:spPr/>
    </dgm:pt>
    <dgm:pt modelId="{848B5AAB-9E4E-6C4F-A1C5-14D7454ED102}" type="pres">
      <dgm:prSet presAssocID="{4326BB51-B40C-4C37-A318-22939D49FC9E}" presName="vert1" presStyleCnt="0"/>
      <dgm:spPr/>
    </dgm:pt>
    <dgm:pt modelId="{E857A136-5E88-E049-8F1C-022ABCCA145E}" type="pres">
      <dgm:prSet presAssocID="{F0159A6F-2D1E-4FC3-BD56-C420DDBD7998}" presName="thickLine" presStyleLbl="alignNode1" presStyleIdx="2" presStyleCnt="3"/>
      <dgm:spPr/>
    </dgm:pt>
    <dgm:pt modelId="{03995F81-AFBE-7A40-8C49-E50C81D3C77C}" type="pres">
      <dgm:prSet presAssocID="{F0159A6F-2D1E-4FC3-BD56-C420DDBD7998}" presName="horz1" presStyleCnt="0"/>
      <dgm:spPr/>
    </dgm:pt>
    <dgm:pt modelId="{C866DD88-8A76-054D-9EDA-A752AE9552B6}" type="pres">
      <dgm:prSet presAssocID="{F0159A6F-2D1E-4FC3-BD56-C420DDBD7998}" presName="tx1" presStyleLbl="revTx" presStyleIdx="2" presStyleCnt="3"/>
      <dgm:spPr/>
    </dgm:pt>
    <dgm:pt modelId="{0B4D53C2-25C6-E542-B959-D7A790872137}" type="pres">
      <dgm:prSet presAssocID="{F0159A6F-2D1E-4FC3-BD56-C420DDBD7998}" presName="vert1" presStyleCnt="0"/>
      <dgm:spPr/>
    </dgm:pt>
  </dgm:ptLst>
  <dgm:cxnL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ABD04C4B-39B7-480C-AAE1-A7956DEDDD4D}" srcId="{317E58D4-FE2E-4EB5-94FD-453A9AC0273F}" destId="{F0159A6F-2D1E-4FC3-BD56-C420DDBD7998}" srcOrd="2" destOrd="0" parTransId="{2A605B88-D478-4BAD-B232-F2151642898A}" sibTransId="{F361A1C9-D352-4F01-BBC4-3DF7CE51642A}"/>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993EBEA3-10D9-46B4-9098-DC2734A3E1AF}" srcId="{317E58D4-FE2E-4EB5-94FD-453A9AC0273F}" destId="{2F4DB26E-1919-46EF-972F-BFAF7671F9EA}" srcOrd="0" destOrd="0" parTransId="{8C2C0472-DA9C-4993-84B1-BA541FE4210A}" sibTransId="{D9EF0E92-063D-42B8-B50E-E29F852C7E39}"/>
    <dgm:cxn modelId="{16B2F9C4-20A8-F144-8379-8500B6549D60}" type="presOf" srcId="{F0159A6F-2D1E-4FC3-BD56-C420DDBD7998}" destId="{C866DD88-8A76-054D-9EDA-A752AE9552B6}" srcOrd="0" destOrd="0" presId="urn:microsoft.com/office/officeart/2008/layout/LinedList"/>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 modelId="{4A50BBE6-4EB0-3245-8E79-26ED1D91BB19}" type="presParOf" srcId="{E4C8E9B2-6F5F-F349-AFFD-C70B4DC286A6}" destId="{E857A136-5E88-E049-8F1C-022ABCCA145E}" srcOrd="4" destOrd="0" presId="urn:microsoft.com/office/officeart/2008/layout/LinedList"/>
    <dgm:cxn modelId="{9AE59B15-9C4B-F042-99D2-D409522FC092}" type="presParOf" srcId="{E4C8E9B2-6F5F-F349-AFFD-C70B4DC286A6}" destId="{03995F81-AFBE-7A40-8C49-E50C81D3C77C}" srcOrd="5" destOrd="0" presId="urn:microsoft.com/office/officeart/2008/layout/LinedList"/>
    <dgm:cxn modelId="{1751A423-71A5-EA42-8EE9-3C828E55D66A}" type="presParOf" srcId="{03995F81-AFBE-7A40-8C49-E50C81D3C77C}" destId="{C866DD88-8A76-054D-9EDA-A752AE9552B6}" srcOrd="0" destOrd="0" presId="urn:microsoft.com/office/officeart/2008/layout/LinedList"/>
    <dgm:cxn modelId="{6ABF112F-FF97-2941-94A9-6945283E3672}" type="presParOf" srcId="{03995F81-AFBE-7A40-8C49-E50C81D3C77C}" destId="{0B4D53C2-25C6-E542-B959-D7A79087213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fr-CA" noProof="0" dirty="0"/>
            <a:t>Pourquoi est-ce considéré comme un grief?</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fr-CA" noProof="0" dirty="0"/>
            <a:t>Pourquoi le problème est-il survenu? (Quelle était la cause du problème?)</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2"/>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2"/>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2"/>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2"/>
      <dgm:spPr/>
    </dgm:pt>
    <dgm:pt modelId="{848B5AAB-9E4E-6C4F-A1C5-14D7454ED102}" type="pres">
      <dgm:prSet presAssocID="{4326BB51-B40C-4C37-A318-22939D49FC9E}" presName="vert1" presStyleCnt="0"/>
      <dgm:spPr/>
    </dgm:pt>
  </dgm:ptLst>
  <dgm:cxnL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993EBEA3-10D9-46B4-9098-DC2734A3E1AF}" srcId="{317E58D4-FE2E-4EB5-94FD-453A9AC0273F}" destId="{2F4DB26E-1919-46EF-972F-BFAF7671F9EA}" srcOrd="0" destOrd="0" parTransId="{8C2C0472-DA9C-4993-84B1-BA541FE4210A}" sibTransId="{D9EF0E92-063D-42B8-B50E-E29F852C7E39}"/>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fr-CA" noProof="0" dirty="0"/>
            <a:t>Quel est le but visé en déposant le grief?</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fr-CA" noProof="0" dirty="0"/>
            <a:t>Le plaignant cherche-t-il à obtenir quelque chose?</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7BA81C67-678F-754F-AC1F-56A6370396CB}">
      <dgm:prSet/>
      <dgm:spPr/>
      <dgm:t>
        <a:bodyPr/>
        <a:lstStyle/>
        <a:p>
          <a:pPr>
            <a:lnSpc>
              <a:spcPct val="100000"/>
            </a:lnSpc>
            <a:buSzPts val="1200"/>
            <a:buFont typeface="Courier New" panose="02070309020205020404" pitchFamily="49" charset="0"/>
            <a:buChar char="o"/>
          </a:pPr>
          <a:r>
            <a:rPr lang="fr-CA" noProof="0" dirty="0"/>
            <a:t>Le syndicat cherche-t-il à obtenir quelque chose?</a:t>
          </a:r>
        </a:p>
      </dgm:t>
    </dgm:pt>
    <dgm:pt modelId="{73DEB9F0-6667-934C-A2EF-7652331B836C}" type="parTrans" cxnId="{DDC2A2C9-339F-FB4C-9C31-5FFC9A621EC0}">
      <dgm:prSet/>
      <dgm:spPr/>
      <dgm:t>
        <a:bodyPr/>
        <a:lstStyle/>
        <a:p>
          <a:endParaRPr lang="en-US"/>
        </a:p>
      </dgm:t>
    </dgm:pt>
    <dgm:pt modelId="{2B56FD71-E3B0-1E4E-8ADC-F797E5B71A0F}" type="sibTrans" cxnId="{DDC2A2C9-339F-FB4C-9C31-5FFC9A621EC0}">
      <dgm:prSet/>
      <dgm:spPr/>
      <dgm:t>
        <a:bodyPr/>
        <a:lstStyle/>
        <a:p>
          <a:endParaRPr lang="en-US"/>
        </a:p>
      </dgm:t>
    </dgm:pt>
    <dgm:pt modelId="{3417E107-E5DB-7846-BE37-B67F05A42AFD}">
      <dgm:prSet/>
      <dgm:spPr/>
      <dgm:t>
        <a:bodyPr/>
        <a:lstStyle/>
        <a:p>
          <a:pPr>
            <a:buSzPts val="1200"/>
            <a:buFont typeface="Courier New" panose="02070309020205020404" pitchFamily="49" charset="0"/>
            <a:buChar char="o"/>
          </a:pPr>
          <a:r>
            <a:rPr lang="fr-CA" noProof="0" dirty="0"/>
            <a:t>L’employeur cherche-t-il à obtenir quelque chose?</a:t>
          </a:r>
        </a:p>
      </dgm:t>
    </dgm:pt>
    <dgm:pt modelId="{1478735D-B622-0E40-AE11-4AA34C413C0F}" type="parTrans" cxnId="{10F96DBC-86DE-7848-B9CC-A014FD1433EC}">
      <dgm:prSet/>
      <dgm:spPr/>
      <dgm:t>
        <a:bodyPr/>
        <a:lstStyle/>
        <a:p>
          <a:endParaRPr lang="en-US"/>
        </a:p>
      </dgm:t>
    </dgm:pt>
    <dgm:pt modelId="{7A9DF36B-61AE-AF4D-856A-50E7A61D33DC}" type="sibTrans" cxnId="{10F96DBC-86DE-7848-B9CC-A014FD1433EC}">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4"/>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4"/>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4"/>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4"/>
      <dgm:spPr/>
    </dgm:pt>
    <dgm:pt modelId="{848B5AAB-9E4E-6C4F-A1C5-14D7454ED102}" type="pres">
      <dgm:prSet presAssocID="{4326BB51-B40C-4C37-A318-22939D49FC9E}" presName="vert1" presStyleCnt="0"/>
      <dgm:spPr/>
    </dgm:pt>
    <dgm:pt modelId="{213045C9-4ECC-6F47-8173-987F78CCCC18}" type="pres">
      <dgm:prSet presAssocID="{7BA81C67-678F-754F-AC1F-56A6370396CB}" presName="thickLine" presStyleLbl="alignNode1" presStyleIdx="2" presStyleCnt="4"/>
      <dgm:spPr/>
    </dgm:pt>
    <dgm:pt modelId="{DCE7C17B-C915-6746-BE97-00B676FE62D2}" type="pres">
      <dgm:prSet presAssocID="{7BA81C67-678F-754F-AC1F-56A6370396CB}" presName="horz1" presStyleCnt="0"/>
      <dgm:spPr/>
    </dgm:pt>
    <dgm:pt modelId="{A5813250-41EE-D34B-8BF2-423F8E181ED4}" type="pres">
      <dgm:prSet presAssocID="{7BA81C67-678F-754F-AC1F-56A6370396CB}" presName="tx1" presStyleLbl="revTx" presStyleIdx="2" presStyleCnt="4"/>
      <dgm:spPr/>
    </dgm:pt>
    <dgm:pt modelId="{8B52809C-49EA-7648-A56E-7066DC06D4B6}" type="pres">
      <dgm:prSet presAssocID="{7BA81C67-678F-754F-AC1F-56A6370396CB}" presName="vert1" presStyleCnt="0"/>
      <dgm:spPr/>
    </dgm:pt>
    <dgm:pt modelId="{D9D73137-E044-AF48-8418-73D341167E76}" type="pres">
      <dgm:prSet presAssocID="{3417E107-E5DB-7846-BE37-B67F05A42AFD}" presName="thickLine" presStyleLbl="alignNode1" presStyleIdx="3" presStyleCnt="4"/>
      <dgm:spPr/>
    </dgm:pt>
    <dgm:pt modelId="{12988684-27C7-5E4B-92EC-A9774F0CA8FD}" type="pres">
      <dgm:prSet presAssocID="{3417E107-E5DB-7846-BE37-B67F05A42AFD}" presName="horz1" presStyleCnt="0"/>
      <dgm:spPr/>
    </dgm:pt>
    <dgm:pt modelId="{B5BE3348-486F-6242-9A1C-7E6F803971D6}" type="pres">
      <dgm:prSet presAssocID="{3417E107-E5DB-7846-BE37-B67F05A42AFD}" presName="tx1" presStyleLbl="revTx" presStyleIdx="3" presStyleCnt="4"/>
      <dgm:spPr/>
    </dgm:pt>
    <dgm:pt modelId="{F9B8407C-FDB2-7C41-B399-90E396FBC85D}" type="pres">
      <dgm:prSet presAssocID="{3417E107-E5DB-7846-BE37-B67F05A42AFD}" presName="vert1" presStyleCnt="0"/>
      <dgm:spPr/>
    </dgm:pt>
  </dgm:ptLst>
  <dgm:cxnLst>
    <dgm:cxn modelId="{89A81911-D8B2-1D4C-BF03-FB5C6FEC9C14}" type="presOf" srcId="{3417E107-E5DB-7846-BE37-B67F05A42AFD}" destId="{B5BE3348-486F-6242-9A1C-7E6F803971D6}" srcOrd="0" destOrd="0" presId="urn:microsoft.com/office/officeart/2008/layout/LinedLi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1772FD7D-3E4C-5642-9060-688CA1B80A60}" type="presOf" srcId="{7BA81C67-678F-754F-AC1F-56A6370396CB}" destId="{A5813250-41EE-D34B-8BF2-423F8E181ED4}" srcOrd="0" destOrd="0" presId="urn:microsoft.com/office/officeart/2008/layout/LinedList"/>
    <dgm:cxn modelId="{993EBEA3-10D9-46B4-9098-DC2734A3E1AF}" srcId="{317E58D4-FE2E-4EB5-94FD-453A9AC0273F}" destId="{2F4DB26E-1919-46EF-972F-BFAF7671F9EA}" srcOrd="0" destOrd="0" parTransId="{8C2C0472-DA9C-4993-84B1-BA541FE4210A}" sibTransId="{D9EF0E92-063D-42B8-B50E-E29F852C7E39}"/>
    <dgm:cxn modelId="{10F96DBC-86DE-7848-B9CC-A014FD1433EC}" srcId="{317E58D4-FE2E-4EB5-94FD-453A9AC0273F}" destId="{3417E107-E5DB-7846-BE37-B67F05A42AFD}" srcOrd="3" destOrd="0" parTransId="{1478735D-B622-0E40-AE11-4AA34C413C0F}" sibTransId="{7A9DF36B-61AE-AF4D-856A-50E7A61D33DC}"/>
    <dgm:cxn modelId="{DDC2A2C9-339F-FB4C-9C31-5FFC9A621EC0}" srcId="{317E58D4-FE2E-4EB5-94FD-453A9AC0273F}" destId="{7BA81C67-678F-754F-AC1F-56A6370396CB}" srcOrd="2" destOrd="0" parTransId="{73DEB9F0-6667-934C-A2EF-7652331B836C}" sibTransId="{2B56FD71-E3B0-1E4E-8ADC-F797E5B71A0F}"/>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 modelId="{39756A3F-A18C-B34D-9CDE-03131C0F9367}" type="presParOf" srcId="{E4C8E9B2-6F5F-F349-AFFD-C70B4DC286A6}" destId="{213045C9-4ECC-6F47-8173-987F78CCCC18}" srcOrd="4" destOrd="0" presId="urn:microsoft.com/office/officeart/2008/layout/LinedList"/>
    <dgm:cxn modelId="{D78E2BC9-FA7E-B449-88E3-8B4CB82893FC}" type="presParOf" srcId="{E4C8E9B2-6F5F-F349-AFFD-C70B4DC286A6}" destId="{DCE7C17B-C915-6746-BE97-00B676FE62D2}" srcOrd="5" destOrd="0" presId="urn:microsoft.com/office/officeart/2008/layout/LinedList"/>
    <dgm:cxn modelId="{BBE961E6-64B8-3D4A-80CA-A4F930B40053}" type="presParOf" srcId="{DCE7C17B-C915-6746-BE97-00B676FE62D2}" destId="{A5813250-41EE-D34B-8BF2-423F8E181ED4}" srcOrd="0" destOrd="0" presId="urn:microsoft.com/office/officeart/2008/layout/LinedList"/>
    <dgm:cxn modelId="{2FEC23E9-C89F-F343-AD9E-58F76341FB68}" type="presParOf" srcId="{DCE7C17B-C915-6746-BE97-00B676FE62D2}" destId="{8B52809C-49EA-7648-A56E-7066DC06D4B6}" srcOrd="1" destOrd="0" presId="urn:microsoft.com/office/officeart/2008/layout/LinedList"/>
    <dgm:cxn modelId="{037E8778-D2F8-3F44-BCB7-AB58DB305A84}" type="presParOf" srcId="{E4C8E9B2-6F5F-F349-AFFD-C70B4DC286A6}" destId="{D9D73137-E044-AF48-8418-73D341167E76}" srcOrd="6" destOrd="0" presId="urn:microsoft.com/office/officeart/2008/layout/LinedList"/>
    <dgm:cxn modelId="{204B3732-B86F-9340-80C0-ABEEC962C590}" type="presParOf" srcId="{E4C8E9B2-6F5F-F349-AFFD-C70B4DC286A6}" destId="{12988684-27C7-5E4B-92EC-A9774F0CA8FD}" srcOrd="7" destOrd="0" presId="urn:microsoft.com/office/officeart/2008/layout/LinedList"/>
    <dgm:cxn modelId="{6AF70A30-E09F-A94A-884B-8FC566C52287}" type="presParOf" srcId="{12988684-27C7-5E4B-92EC-A9774F0CA8FD}" destId="{B5BE3348-486F-6242-9A1C-7E6F803971D6}" srcOrd="0" destOrd="0" presId="urn:microsoft.com/office/officeart/2008/layout/LinedList"/>
    <dgm:cxn modelId="{5A64F1B1-6C8C-9848-872C-606EB18837EB}" type="presParOf" srcId="{12988684-27C7-5E4B-92EC-A9774F0CA8FD}" destId="{F9B8407C-FDB2-7C41-B399-90E396FBC85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fr-CA" noProof="0" dirty="0"/>
            <a:t>Copie de la clause de la convention collective, du règlement, de la politique ou de la loi en cause.</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fr-CA" noProof="0" dirty="0"/>
            <a:t>Copie de la réclamation contestée.</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7BA81C67-678F-754F-AC1F-56A6370396CB}">
      <dgm:prSet/>
      <dgm:spPr/>
      <dgm:t>
        <a:bodyPr/>
        <a:lstStyle/>
        <a:p>
          <a:pPr>
            <a:lnSpc>
              <a:spcPct val="100000"/>
            </a:lnSpc>
            <a:buSzPts val="1200"/>
            <a:buFont typeface="Courier New" panose="02070309020205020404" pitchFamily="49" charset="0"/>
            <a:buChar char="o"/>
          </a:pPr>
          <a:r>
            <a:rPr lang="fr-CA" noProof="0" dirty="0"/>
            <a:t>Copie du dossier antérieur (disciplines, mauvais points, etc.).</a:t>
          </a:r>
        </a:p>
      </dgm:t>
    </dgm:pt>
    <dgm:pt modelId="{73DEB9F0-6667-934C-A2EF-7652331B836C}" type="parTrans" cxnId="{DDC2A2C9-339F-FB4C-9C31-5FFC9A621EC0}">
      <dgm:prSet/>
      <dgm:spPr/>
      <dgm:t>
        <a:bodyPr/>
        <a:lstStyle/>
        <a:p>
          <a:endParaRPr lang="en-US"/>
        </a:p>
      </dgm:t>
    </dgm:pt>
    <dgm:pt modelId="{2B56FD71-E3B0-1E4E-8ADC-F797E5B71A0F}" type="sibTrans" cxnId="{DDC2A2C9-339F-FB4C-9C31-5FFC9A621EC0}">
      <dgm:prSet/>
      <dgm:spPr/>
      <dgm:t>
        <a:bodyPr/>
        <a:lstStyle/>
        <a:p>
          <a:endParaRPr lang="en-US"/>
        </a:p>
      </dgm:t>
    </dgm:pt>
    <dgm:pt modelId="{3417E107-E5DB-7846-BE37-B67F05A42AFD}">
      <dgm:prSet/>
      <dgm:spPr/>
      <dgm:t>
        <a:bodyPr/>
        <a:lstStyle/>
        <a:p>
          <a:pPr>
            <a:buSzPts val="1200"/>
            <a:buFont typeface="Courier New" panose="02070309020205020404" pitchFamily="49" charset="0"/>
            <a:buChar char="o"/>
          </a:pPr>
          <a:r>
            <a:rPr lang="fr-CA" noProof="0" dirty="0"/>
            <a:t>Copie des dossiers médicaux (au besoin, avec l’autorisation écrite du plaignant).</a:t>
          </a:r>
        </a:p>
      </dgm:t>
    </dgm:pt>
    <dgm:pt modelId="{1478735D-B622-0E40-AE11-4AA34C413C0F}" type="parTrans" cxnId="{10F96DBC-86DE-7848-B9CC-A014FD1433EC}">
      <dgm:prSet/>
      <dgm:spPr/>
      <dgm:t>
        <a:bodyPr/>
        <a:lstStyle/>
        <a:p>
          <a:endParaRPr lang="en-US"/>
        </a:p>
      </dgm:t>
    </dgm:pt>
    <dgm:pt modelId="{7A9DF36B-61AE-AF4D-856A-50E7A61D33DC}" type="sibTrans" cxnId="{10F96DBC-86DE-7848-B9CC-A014FD1433EC}">
      <dgm:prSet/>
      <dgm:spPr/>
      <dgm:t>
        <a:bodyPr/>
        <a:lstStyle/>
        <a:p>
          <a:endParaRPr lang="en-US"/>
        </a:p>
      </dgm:t>
    </dgm:pt>
    <dgm:pt modelId="{AC8FCDE5-5B9F-1A49-87C3-549C0E286235}">
      <dgm:prSet/>
      <dgm:spPr/>
      <dgm:t>
        <a:bodyPr/>
        <a:lstStyle/>
        <a:p>
          <a:pPr>
            <a:buSzPts val="1200"/>
            <a:buFont typeface="Courier New" panose="02070309020205020404" pitchFamily="49" charset="0"/>
            <a:buChar char="o"/>
          </a:pPr>
          <a:r>
            <a:rPr lang="fr-CA" noProof="0" dirty="0"/>
            <a:t>Copies de rapports, de listes d’ancienneté, etc.</a:t>
          </a:r>
        </a:p>
      </dgm:t>
    </dgm:pt>
    <dgm:pt modelId="{A754F444-F9B5-5641-AC67-704883D7569A}" type="parTrans" cxnId="{425DD99A-1800-F14D-91F5-7012472351B1}">
      <dgm:prSet/>
      <dgm:spPr/>
      <dgm:t>
        <a:bodyPr/>
        <a:lstStyle/>
        <a:p>
          <a:endParaRPr lang="en-US"/>
        </a:p>
      </dgm:t>
    </dgm:pt>
    <dgm:pt modelId="{F36AB943-42E6-F149-9604-7347017F7DE1}" type="sibTrans" cxnId="{425DD99A-1800-F14D-91F5-7012472351B1}">
      <dgm:prSet/>
      <dgm:spPr/>
      <dgm:t>
        <a:bodyPr/>
        <a:lstStyle/>
        <a:p>
          <a:endParaRPr lang="en-US"/>
        </a:p>
      </dgm:t>
    </dgm:pt>
    <dgm:pt modelId="{FE0D698D-5019-B54D-B1A1-3753AC80C8BE}">
      <dgm:prSet/>
      <dgm:spPr/>
      <dgm:t>
        <a:bodyPr/>
        <a:lstStyle/>
        <a:p>
          <a:pPr>
            <a:buSzPts val="1200"/>
            <a:buFont typeface="Courier New" panose="02070309020205020404" pitchFamily="49" charset="0"/>
            <a:buChar char="o"/>
          </a:pPr>
          <a:r>
            <a:rPr lang="fr-CA" noProof="0" dirty="0"/>
            <a:t>Images ou dessins de l’événement ou de l’endroit.</a:t>
          </a:r>
        </a:p>
      </dgm:t>
    </dgm:pt>
    <dgm:pt modelId="{FA23D1CA-6C41-BB4E-94B8-4FB293F6F54D}" type="parTrans" cxnId="{4DF4741F-B88D-BB4C-8AB7-FFE7A5DBD495}">
      <dgm:prSet/>
      <dgm:spPr/>
      <dgm:t>
        <a:bodyPr/>
        <a:lstStyle/>
        <a:p>
          <a:endParaRPr lang="en-US"/>
        </a:p>
      </dgm:t>
    </dgm:pt>
    <dgm:pt modelId="{B14FBCCC-9872-2548-8094-35FD87C57914}" type="sibTrans" cxnId="{4DF4741F-B88D-BB4C-8AB7-FFE7A5DBD495}">
      <dgm:prSet/>
      <dgm:spPr/>
      <dgm:t>
        <a:bodyPr/>
        <a:lstStyle/>
        <a:p>
          <a:endParaRPr lang="en-US"/>
        </a:p>
      </dgm:t>
    </dgm:pt>
    <dgm:pt modelId="{7AEFCF6B-8AA9-4644-B7DA-7687BEDA05BB}">
      <dgm:prSet/>
      <dgm:spPr/>
      <dgm:t>
        <a:bodyPr/>
        <a:lstStyle/>
        <a:p>
          <a:pPr>
            <a:buSzPts val="1200"/>
            <a:buFont typeface="Courier New" panose="02070309020205020404" pitchFamily="49" charset="0"/>
            <a:buChar char="o"/>
          </a:pPr>
          <a:r>
            <a:rPr lang="fr-CA" noProof="0" dirty="0"/>
            <a:t>Preuves de la compagnie (s’il y en a), comme des déclarations, notes, conversations enregistrées, téléchargements Q-</a:t>
          </a:r>
          <a:r>
            <a:rPr lang="fr-CA" noProof="0" dirty="0" err="1"/>
            <a:t>Tron</a:t>
          </a:r>
          <a:r>
            <a:rPr lang="fr-CA" noProof="0" dirty="0"/>
            <a:t>, vidéos, etc.</a:t>
          </a:r>
        </a:p>
      </dgm:t>
    </dgm:pt>
    <dgm:pt modelId="{3DFF6DFE-C778-7448-9CBE-C1FED87ECE45}" type="parTrans" cxnId="{3BEE1373-0339-AA48-A46A-C89C8503CD84}">
      <dgm:prSet/>
      <dgm:spPr/>
      <dgm:t>
        <a:bodyPr/>
        <a:lstStyle/>
        <a:p>
          <a:endParaRPr lang="en-US"/>
        </a:p>
      </dgm:t>
    </dgm:pt>
    <dgm:pt modelId="{31BFDA8C-494F-D247-8023-A916E2D6D0AF}" type="sibTrans" cxnId="{3BEE1373-0339-AA48-A46A-C89C8503CD84}">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7"/>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7"/>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7"/>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7"/>
      <dgm:spPr/>
    </dgm:pt>
    <dgm:pt modelId="{848B5AAB-9E4E-6C4F-A1C5-14D7454ED102}" type="pres">
      <dgm:prSet presAssocID="{4326BB51-B40C-4C37-A318-22939D49FC9E}" presName="vert1" presStyleCnt="0"/>
      <dgm:spPr/>
    </dgm:pt>
    <dgm:pt modelId="{213045C9-4ECC-6F47-8173-987F78CCCC18}" type="pres">
      <dgm:prSet presAssocID="{7BA81C67-678F-754F-AC1F-56A6370396CB}" presName="thickLine" presStyleLbl="alignNode1" presStyleIdx="2" presStyleCnt="7"/>
      <dgm:spPr/>
    </dgm:pt>
    <dgm:pt modelId="{DCE7C17B-C915-6746-BE97-00B676FE62D2}" type="pres">
      <dgm:prSet presAssocID="{7BA81C67-678F-754F-AC1F-56A6370396CB}" presName="horz1" presStyleCnt="0"/>
      <dgm:spPr/>
    </dgm:pt>
    <dgm:pt modelId="{A5813250-41EE-D34B-8BF2-423F8E181ED4}" type="pres">
      <dgm:prSet presAssocID="{7BA81C67-678F-754F-AC1F-56A6370396CB}" presName="tx1" presStyleLbl="revTx" presStyleIdx="2" presStyleCnt="7"/>
      <dgm:spPr/>
    </dgm:pt>
    <dgm:pt modelId="{8B52809C-49EA-7648-A56E-7066DC06D4B6}" type="pres">
      <dgm:prSet presAssocID="{7BA81C67-678F-754F-AC1F-56A6370396CB}" presName="vert1" presStyleCnt="0"/>
      <dgm:spPr/>
    </dgm:pt>
    <dgm:pt modelId="{D9D73137-E044-AF48-8418-73D341167E76}" type="pres">
      <dgm:prSet presAssocID="{3417E107-E5DB-7846-BE37-B67F05A42AFD}" presName="thickLine" presStyleLbl="alignNode1" presStyleIdx="3" presStyleCnt="7"/>
      <dgm:spPr/>
    </dgm:pt>
    <dgm:pt modelId="{12988684-27C7-5E4B-92EC-A9774F0CA8FD}" type="pres">
      <dgm:prSet presAssocID="{3417E107-E5DB-7846-BE37-B67F05A42AFD}" presName="horz1" presStyleCnt="0"/>
      <dgm:spPr/>
    </dgm:pt>
    <dgm:pt modelId="{B5BE3348-486F-6242-9A1C-7E6F803971D6}" type="pres">
      <dgm:prSet presAssocID="{3417E107-E5DB-7846-BE37-B67F05A42AFD}" presName="tx1" presStyleLbl="revTx" presStyleIdx="3" presStyleCnt="7"/>
      <dgm:spPr/>
    </dgm:pt>
    <dgm:pt modelId="{F9B8407C-FDB2-7C41-B399-90E396FBC85D}" type="pres">
      <dgm:prSet presAssocID="{3417E107-E5DB-7846-BE37-B67F05A42AFD}" presName="vert1" presStyleCnt="0"/>
      <dgm:spPr/>
    </dgm:pt>
    <dgm:pt modelId="{15399A00-580B-E94F-9C9C-EE43B1111D58}" type="pres">
      <dgm:prSet presAssocID="{AC8FCDE5-5B9F-1A49-87C3-549C0E286235}" presName="thickLine" presStyleLbl="alignNode1" presStyleIdx="4" presStyleCnt="7"/>
      <dgm:spPr/>
    </dgm:pt>
    <dgm:pt modelId="{CB14D24F-B12B-1E49-A68B-D598BB484EB5}" type="pres">
      <dgm:prSet presAssocID="{AC8FCDE5-5B9F-1A49-87C3-549C0E286235}" presName="horz1" presStyleCnt="0"/>
      <dgm:spPr/>
    </dgm:pt>
    <dgm:pt modelId="{47A3F57A-F5CF-8B41-B7F6-E323E807AC4F}" type="pres">
      <dgm:prSet presAssocID="{AC8FCDE5-5B9F-1A49-87C3-549C0E286235}" presName="tx1" presStyleLbl="revTx" presStyleIdx="4" presStyleCnt="7"/>
      <dgm:spPr/>
    </dgm:pt>
    <dgm:pt modelId="{85ED5060-21EE-6C40-A4D2-D4ED2937AB5E}" type="pres">
      <dgm:prSet presAssocID="{AC8FCDE5-5B9F-1A49-87C3-549C0E286235}" presName="vert1" presStyleCnt="0"/>
      <dgm:spPr/>
    </dgm:pt>
    <dgm:pt modelId="{40D91E2E-4EFD-0E4D-A4F6-96714FBA8076}" type="pres">
      <dgm:prSet presAssocID="{FE0D698D-5019-B54D-B1A1-3753AC80C8BE}" presName="thickLine" presStyleLbl="alignNode1" presStyleIdx="5" presStyleCnt="7"/>
      <dgm:spPr/>
    </dgm:pt>
    <dgm:pt modelId="{20E5085D-21D5-EB44-959E-E6832AD66E5A}" type="pres">
      <dgm:prSet presAssocID="{FE0D698D-5019-B54D-B1A1-3753AC80C8BE}" presName="horz1" presStyleCnt="0"/>
      <dgm:spPr/>
    </dgm:pt>
    <dgm:pt modelId="{6F7BF495-281B-5740-8823-70EDE14DC107}" type="pres">
      <dgm:prSet presAssocID="{FE0D698D-5019-B54D-B1A1-3753AC80C8BE}" presName="tx1" presStyleLbl="revTx" presStyleIdx="5" presStyleCnt="7"/>
      <dgm:spPr/>
    </dgm:pt>
    <dgm:pt modelId="{D7489AE2-4555-F345-95B3-C6C978B8B615}" type="pres">
      <dgm:prSet presAssocID="{FE0D698D-5019-B54D-B1A1-3753AC80C8BE}" presName="vert1" presStyleCnt="0"/>
      <dgm:spPr/>
    </dgm:pt>
    <dgm:pt modelId="{45C0986A-667B-FE48-9FA0-DA549148E43B}" type="pres">
      <dgm:prSet presAssocID="{7AEFCF6B-8AA9-4644-B7DA-7687BEDA05BB}" presName="thickLine" presStyleLbl="alignNode1" presStyleIdx="6" presStyleCnt="7"/>
      <dgm:spPr/>
    </dgm:pt>
    <dgm:pt modelId="{10FB0476-B694-A948-81EA-0565F7054CF5}" type="pres">
      <dgm:prSet presAssocID="{7AEFCF6B-8AA9-4644-B7DA-7687BEDA05BB}" presName="horz1" presStyleCnt="0"/>
      <dgm:spPr/>
    </dgm:pt>
    <dgm:pt modelId="{43DDE7E4-3CA8-B744-BE4C-B3C40077CC27}" type="pres">
      <dgm:prSet presAssocID="{7AEFCF6B-8AA9-4644-B7DA-7687BEDA05BB}" presName="tx1" presStyleLbl="revTx" presStyleIdx="6" presStyleCnt="7"/>
      <dgm:spPr/>
    </dgm:pt>
    <dgm:pt modelId="{6BBC004C-3C9F-9B4D-B46A-769C0AE8C180}" type="pres">
      <dgm:prSet presAssocID="{7AEFCF6B-8AA9-4644-B7DA-7687BEDA05BB}" presName="vert1" presStyleCnt="0"/>
      <dgm:spPr/>
    </dgm:pt>
  </dgm:ptLst>
  <dgm:cxnLst>
    <dgm:cxn modelId="{89A81911-D8B2-1D4C-BF03-FB5C6FEC9C14}" type="presOf" srcId="{3417E107-E5DB-7846-BE37-B67F05A42AFD}" destId="{B5BE3348-486F-6242-9A1C-7E6F803971D6}" srcOrd="0" destOrd="0" presId="urn:microsoft.com/office/officeart/2008/layout/LinedList"/>
    <dgm:cxn modelId="{4DF4741F-B88D-BB4C-8AB7-FFE7A5DBD495}" srcId="{317E58D4-FE2E-4EB5-94FD-453A9AC0273F}" destId="{FE0D698D-5019-B54D-B1A1-3753AC80C8BE}" srcOrd="5" destOrd="0" parTransId="{FA23D1CA-6C41-BB4E-94B8-4FB293F6F54D}" sibTransId="{B14FBCCC-9872-2548-8094-35FD87C57914}"/>
    <dgm:cxn modelId="{07424C33-9052-B64F-83A5-2B644CD24062}" type="presOf" srcId="{7AEFCF6B-8AA9-4644-B7DA-7687BEDA05BB}" destId="{43DDE7E4-3CA8-B744-BE4C-B3C40077CC27}" srcOrd="0" destOrd="0" presId="urn:microsoft.com/office/officeart/2008/layout/LinedLi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C291E147-B52C-C74C-ACAB-018039D548AE}" type="presOf" srcId="{AC8FCDE5-5B9F-1A49-87C3-549C0E286235}" destId="{47A3F57A-F5CF-8B41-B7F6-E323E807AC4F}" srcOrd="0" destOrd="0" presId="urn:microsoft.com/office/officeart/2008/layout/LinedList"/>
    <dgm:cxn modelId="{3BEE1373-0339-AA48-A46A-C89C8503CD84}" srcId="{317E58D4-FE2E-4EB5-94FD-453A9AC0273F}" destId="{7AEFCF6B-8AA9-4644-B7DA-7687BEDA05BB}" srcOrd="6" destOrd="0" parTransId="{3DFF6DFE-C778-7448-9CBE-C1FED87ECE45}" sibTransId="{31BFDA8C-494F-D247-8023-A916E2D6D0AF}"/>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1772FD7D-3E4C-5642-9060-688CA1B80A60}" type="presOf" srcId="{7BA81C67-678F-754F-AC1F-56A6370396CB}" destId="{A5813250-41EE-D34B-8BF2-423F8E181ED4}" srcOrd="0" destOrd="0" presId="urn:microsoft.com/office/officeart/2008/layout/LinedList"/>
    <dgm:cxn modelId="{2A590A90-D69A-B544-BF2F-7414C357E833}" type="presOf" srcId="{FE0D698D-5019-B54D-B1A1-3753AC80C8BE}" destId="{6F7BF495-281B-5740-8823-70EDE14DC107}" srcOrd="0" destOrd="0" presId="urn:microsoft.com/office/officeart/2008/layout/LinedList"/>
    <dgm:cxn modelId="{425DD99A-1800-F14D-91F5-7012472351B1}" srcId="{317E58D4-FE2E-4EB5-94FD-453A9AC0273F}" destId="{AC8FCDE5-5B9F-1A49-87C3-549C0E286235}" srcOrd="4" destOrd="0" parTransId="{A754F444-F9B5-5641-AC67-704883D7569A}" sibTransId="{F36AB943-42E6-F149-9604-7347017F7DE1}"/>
    <dgm:cxn modelId="{993EBEA3-10D9-46B4-9098-DC2734A3E1AF}" srcId="{317E58D4-FE2E-4EB5-94FD-453A9AC0273F}" destId="{2F4DB26E-1919-46EF-972F-BFAF7671F9EA}" srcOrd="0" destOrd="0" parTransId="{8C2C0472-DA9C-4993-84B1-BA541FE4210A}" sibTransId="{D9EF0E92-063D-42B8-B50E-E29F852C7E39}"/>
    <dgm:cxn modelId="{10F96DBC-86DE-7848-B9CC-A014FD1433EC}" srcId="{317E58D4-FE2E-4EB5-94FD-453A9AC0273F}" destId="{3417E107-E5DB-7846-BE37-B67F05A42AFD}" srcOrd="3" destOrd="0" parTransId="{1478735D-B622-0E40-AE11-4AA34C413C0F}" sibTransId="{7A9DF36B-61AE-AF4D-856A-50E7A61D33DC}"/>
    <dgm:cxn modelId="{DDC2A2C9-339F-FB4C-9C31-5FFC9A621EC0}" srcId="{317E58D4-FE2E-4EB5-94FD-453A9AC0273F}" destId="{7BA81C67-678F-754F-AC1F-56A6370396CB}" srcOrd="2" destOrd="0" parTransId="{73DEB9F0-6667-934C-A2EF-7652331B836C}" sibTransId="{2B56FD71-E3B0-1E4E-8ADC-F797E5B71A0F}"/>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 modelId="{39756A3F-A18C-B34D-9CDE-03131C0F9367}" type="presParOf" srcId="{E4C8E9B2-6F5F-F349-AFFD-C70B4DC286A6}" destId="{213045C9-4ECC-6F47-8173-987F78CCCC18}" srcOrd="4" destOrd="0" presId="urn:microsoft.com/office/officeart/2008/layout/LinedList"/>
    <dgm:cxn modelId="{D78E2BC9-FA7E-B449-88E3-8B4CB82893FC}" type="presParOf" srcId="{E4C8E9B2-6F5F-F349-AFFD-C70B4DC286A6}" destId="{DCE7C17B-C915-6746-BE97-00B676FE62D2}" srcOrd="5" destOrd="0" presId="urn:microsoft.com/office/officeart/2008/layout/LinedList"/>
    <dgm:cxn modelId="{BBE961E6-64B8-3D4A-80CA-A4F930B40053}" type="presParOf" srcId="{DCE7C17B-C915-6746-BE97-00B676FE62D2}" destId="{A5813250-41EE-D34B-8BF2-423F8E181ED4}" srcOrd="0" destOrd="0" presId="urn:microsoft.com/office/officeart/2008/layout/LinedList"/>
    <dgm:cxn modelId="{2FEC23E9-C89F-F343-AD9E-58F76341FB68}" type="presParOf" srcId="{DCE7C17B-C915-6746-BE97-00B676FE62D2}" destId="{8B52809C-49EA-7648-A56E-7066DC06D4B6}" srcOrd="1" destOrd="0" presId="urn:microsoft.com/office/officeart/2008/layout/LinedList"/>
    <dgm:cxn modelId="{037E8778-D2F8-3F44-BCB7-AB58DB305A84}" type="presParOf" srcId="{E4C8E9B2-6F5F-F349-AFFD-C70B4DC286A6}" destId="{D9D73137-E044-AF48-8418-73D341167E76}" srcOrd="6" destOrd="0" presId="urn:microsoft.com/office/officeart/2008/layout/LinedList"/>
    <dgm:cxn modelId="{204B3732-B86F-9340-80C0-ABEEC962C590}" type="presParOf" srcId="{E4C8E9B2-6F5F-F349-AFFD-C70B4DC286A6}" destId="{12988684-27C7-5E4B-92EC-A9774F0CA8FD}" srcOrd="7" destOrd="0" presId="urn:microsoft.com/office/officeart/2008/layout/LinedList"/>
    <dgm:cxn modelId="{6AF70A30-E09F-A94A-884B-8FC566C52287}" type="presParOf" srcId="{12988684-27C7-5E4B-92EC-A9774F0CA8FD}" destId="{B5BE3348-486F-6242-9A1C-7E6F803971D6}" srcOrd="0" destOrd="0" presId="urn:microsoft.com/office/officeart/2008/layout/LinedList"/>
    <dgm:cxn modelId="{5A64F1B1-6C8C-9848-872C-606EB18837EB}" type="presParOf" srcId="{12988684-27C7-5E4B-92EC-A9774F0CA8FD}" destId="{F9B8407C-FDB2-7C41-B399-90E396FBC85D}" srcOrd="1" destOrd="0" presId="urn:microsoft.com/office/officeart/2008/layout/LinedList"/>
    <dgm:cxn modelId="{5DFEB233-1BBC-6D47-B503-8319EDA07F79}" type="presParOf" srcId="{E4C8E9B2-6F5F-F349-AFFD-C70B4DC286A6}" destId="{15399A00-580B-E94F-9C9C-EE43B1111D58}" srcOrd="8" destOrd="0" presId="urn:microsoft.com/office/officeart/2008/layout/LinedList"/>
    <dgm:cxn modelId="{2B7457D5-5410-5142-819E-9112886784AA}" type="presParOf" srcId="{E4C8E9B2-6F5F-F349-AFFD-C70B4DC286A6}" destId="{CB14D24F-B12B-1E49-A68B-D598BB484EB5}" srcOrd="9" destOrd="0" presId="urn:microsoft.com/office/officeart/2008/layout/LinedList"/>
    <dgm:cxn modelId="{F7A5F19F-49CE-5845-8F06-33F7CD5E0E9D}" type="presParOf" srcId="{CB14D24F-B12B-1E49-A68B-D598BB484EB5}" destId="{47A3F57A-F5CF-8B41-B7F6-E323E807AC4F}" srcOrd="0" destOrd="0" presId="urn:microsoft.com/office/officeart/2008/layout/LinedList"/>
    <dgm:cxn modelId="{27991DC5-DAD5-2241-93E9-83E412537D4E}" type="presParOf" srcId="{CB14D24F-B12B-1E49-A68B-D598BB484EB5}" destId="{85ED5060-21EE-6C40-A4D2-D4ED2937AB5E}" srcOrd="1" destOrd="0" presId="urn:microsoft.com/office/officeart/2008/layout/LinedList"/>
    <dgm:cxn modelId="{CD62A897-618C-D742-A7B5-FBEB46A3A097}" type="presParOf" srcId="{E4C8E9B2-6F5F-F349-AFFD-C70B4DC286A6}" destId="{40D91E2E-4EFD-0E4D-A4F6-96714FBA8076}" srcOrd="10" destOrd="0" presId="urn:microsoft.com/office/officeart/2008/layout/LinedList"/>
    <dgm:cxn modelId="{EB83DC68-36CC-1245-A651-694426556417}" type="presParOf" srcId="{E4C8E9B2-6F5F-F349-AFFD-C70B4DC286A6}" destId="{20E5085D-21D5-EB44-959E-E6832AD66E5A}" srcOrd="11" destOrd="0" presId="urn:microsoft.com/office/officeart/2008/layout/LinedList"/>
    <dgm:cxn modelId="{0AD80868-6BCF-8F4A-BDAF-0835D565E405}" type="presParOf" srcId="{20E5085D-21D5-EB44-959E-E6832AD66E5A}" destId="{6F7BF495-281B-5740-8823-70EDE14DC107}" srcOrd="0" destOrd="0" presId="urn:microsoft.com/office/officeart/2008/layout/LinedList"/>
    <dgm:cxn modelId="{3630F313-9403-4942-B0F9-D82AC14B60E4}" type="presParOf" srcId="{20E5085D-21D5-EB44-959E-E6832AD66E5A}" destId="{D7489AE2-4555-F345-95B3-C6C978B8B615}" srcOrd="1" destOrd="0" presId="urn:microsoft.com/office/officeart/2008/layout/LinedList"/>
    <dgm:cxn modelId="{2529FFFC-13EB-C844-BDD8-1C90403F0192}" type="presParOf" srcId="{E4C8E9B2-6F5F-F349-AFFD-C70B4DC286A6}" destId="{45C0986A-667B-FE48-9FA0-DA549148E43B}" srcOrd="12" destOrd="0" presId="urn:microsoft.com/office/officeart/2008/layout/LinedList"/>
    <dgm:cxn modelId="{6F4CF06C-5143-BE43-9D3A-447BF7C0A101}" type="presParOf" srcId="{E4C8E9B2-6F5F-F349-AFFD-C70B4DC286A6}" destId="{10FB0476-B694-A948-81EA-0565F7054CF5}" srcOrd="13" destOrd="0" presId="urn:microsoft.com/office/officeart/2008/layout/LinedList"/>
    <dgm:cxn modelId="{947B79F8-6FE5-F147-A3DA-4D9AAA9F39D7}" type="presParOf" srcId="{10FB0476-B694-A948-81EA-0565F7054CF5}" destId="{43DDE7E4-3CA8-B744-BE4C-B3C40077CC27}" srcOrd="0" destOrd="0" presId="urn:microsoft.com/office/officeart/2008/layout/LinedList"/>
    <dgm:cxn modelId="{F41A2F5E-F705-1644-8DFF-0A823D628B0F}" type="presParOf" srcId="{10FB0476-B694-A948-81EA-0565F7054CF5}" destId="{6BBC004C-3C9F-9B4D-B46A-769C0AE8C18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D7607-38CB-6F48-ADE0-9326FB67FC30}">
      <dsp:nvSpPr>
        <dsp:cNvPr id="0" name=""/>
        <dsp:cNvSpPr/>
      </dsp:nvSpPr>
      <dsp:spPr>
        <a:xfrm>
          <a:off x="0" y="10039"/>
          <a:ext cx="5607050" cy="1123199"/>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fr-CA" sz="4800" kern="1200" noProof="0" dirty="0"/>
            <a:t>Empathie</a:t>
          </a:r>
        </a:p>
      </dsp:txBody>
      <dsp:txXfrm>
        <a:off x="54830" y="64869"/>
        <a:ext cx="5497390" cy="1013539"/>
      </dsp:txXfrm>
    </dsp:sp>
    <dsp:sp modelId="{902BEF33-8D93-CD4D-962D-7F6EBE37B03C}">
      <dsp:nvSpPr>
        <dsp:cNvPr id="0" name=""/>
        <dsp:cNvSpPr/>
      </dsp:nvSpPr>
      <dsp:spPr>
        <a:xfrm>
          <a:off x="0" y="1271479"/>
          <a:ext cx="5607050" cy="1123199"/>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fr-CA" sz="4800" kern="1200" noProof="0" dirty="0"/>
            <a:t>Respect</a:t>
          </a:r>
        </a:p>
      </dsp:txBody>
      <dsp:txXfrm>
        <a:off x="54830" y="1326309"/>
        <a:ext cx="5497390" cy="1013539"/>
      </dsp:txXfrm>
    </dsp:sp>
    <dsp:sp modelId="{FAE6651B-8A6B-B444-B5B7-599464152A46}">
      <dsp:nvSpPr>
        <dsp:cNvPr id="0" name=""/>
        <dsp:cNvSpPr/>
      </dsp:nvSpPr>
      <dsp:spPr>
        <a:xfrm>
          <a:off x="0" y="2532920"/>
          <a:ext cx="5607050" cy="1123199"/>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fr-CA" sz="4800" kern="1200" noProof="0" dirty="0"/>
            <a:t>Authenticité</a:t>
          </a:r>
        </a:p>
      </dsp:txBody>
      <dsp:txXfrm>
        <a:off x="54830" y="2587750"/>
        <a:ext cx="5497390" cy="1013539"/>
      </dsp:txXfrm>
    </dsp:sp>
    <dsp:sp modelId="{394C219B-CE27-8A4B-9153-064C353A4DA8}">
      <dsp:nvSpPr>
        <dsp:cNvPr id="0" name=""/>
        <dsp:cNvSpPr/>
      </dsp:nvSpPr>
      <dsp:spPr>
        <a:xfrm>
          <a:off x="0" y="3794360"/>
          <a:ext cx="5607050" cy="1123199"/>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fr-CA" sz="4800" kern="1200" noProof="0" dirty="0"/>
            <a:t>Confiance</a:t>
          </a:r>
        </a:p>
      </dsp:txBody>
      <dsp:txXfrm>
        <a:off x="54830" y="3849190"/>
        <a:ext cx="5497390" cy="10135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C7D65-BCDD-AB46-937F-CE00373DEAF3}">
      <dsp:nvSpPr>
        <dsp:cNvPr id="0" name=""/>
        <dsp:cNvSpPr/>
      </dsp:nvSpPr>
      <dsp:spPr>
        <a:xfrm>
          <a:off x="0" y="606"/>
          <a:ext cx="565150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93278C1-ECC9-D64C-9D5D-BC23A3A4C7E1}">
      <dsp:nvSpPr>
        <dsp:cNvPr id="0" name=""/>
        <dsp:cNvSpPr/>
      </dsp:nvSpPr>
      <dsp:spPr>
        <a:xfrm>
          <a:off x="0" y="606"/>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Soyez confiant et adoptez une attitude positive (vous représentez le syndicat)</a:t>
          </a:r>
        </a:p>
      </dsp:txBody>
      <dsp:txXfrm>
        <a:off x="0" y="606"/>
        <a:ext cx="5651500" cy="993532"/>
      </dsp:txXfrm>
    </dsp:sp>
    <dsp:sp modelId="{CE06BA05-B909-E643-BF58-DC7723BEE21F}">
      <dsp:nvSpPr>
        <dsp:cNvPr id="0" name=""/>
        <dsp:cNvSpPr/>
      </dsp:nvSpPr>
      <dsp:spPr>
        <a:xfrm>
          <a:off x="0" y="994138"/>
          <a:ext cx="565150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D8E0C10-20C9-B54D-AD3A-2B6F5495F3F2}">
      <dsp:nvSpPr>
        <dsp:cNvPr id="0" name=""/>
        <dsp:cNvSpPr/>
      </dsp:nvSpPr>
      <dsp:spPr>
        <a:xfrm>
          <a:off x="0" y="994138"/>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Tenez-vous à l’essentiel</a:t>
          </a:r>
        </a:p>
      </dsp:txBody>
      <dsp:txXfrm>
        <a:off x="0" y="994138"/>
        <a:ext cx="5651500" cy="993532"/>
      </dsp:txXfrm>
    </dsp:sp>
    <dsp:sp modelId="{43B6511C-02B1-3E46-87CB-B057FB4C9AF2}">
      <dsp:nvSpPr>
        <dsp:cNvPr id="0" name=""/>
        <dsp:cNvSpPr/>
      </dsp:nvSpPr>
      <dsp:spPr>
        <a:xfrm>
          <a:off x="0" y="1987671"/>
          <a:ext cx="565150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3BE0CF8-7F2E-CA41-8EDF-FA67E78EA6B1}">
      <dsp:nvSpPr>
        <dsp:cNvPr id="0" name=""/>
        <dsp:cNvSpPr/>
      </dsp:nvSpPr>
      <dsp:spPr>
        <a:xfrm>
          <a:off x="0" y="1987671"/>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Agissez promptement</a:t>
          </a:r>
        </a:p>
      </dsp:txBody>
      <dsp:txXfrm>
        <a:off x="0" y="1987671"/>
        <a:ext cx="5651500" cy="993532"/>
      </dsp:txXfrm>
    </dsp:sp>
    <dsp:sp modelId="{153AF295-3543-7747-8174-715E41DF9E75}">
      <dsp:nvSpPr>
        <dsp:cNvPr id="0" name=""/>
        <dsp:cNvSpPr/>
      </dsp:nvSpPr>
      <dsp:spPr>
        <a:xfrm>
          <a:off x="0" y="2981203"/>
          <a:ext cx="5651500"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CBCE924-C644-CD45-8A2B-A870567197A1}">
      <dsp:nvSpPr>
        <dsp:cNvPr id="0" name=""/>
        <dsp:cNvSpPr/>
      </dsp:nvSpPr>
      <dsp:spPr>
        <a:xfrm>
          <a:off x="0" y="2981203"/>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Tenir les autres informés</a:t>
          </a:r>
        </a:p>
      </dsp:txBody>
      <dsp:txXfrm>
        <a:off x="0" y="2981203"/>
        <a:ext cx="5651500" cy="993532"/>
      </dsp:txXfrm>
    </dsp:sp>
    <dsp:sp modelId="{D8994A77-493D-1842-950E-61FF5FBD7307}">
      <dsp:nvSpPr>
        <dsp:cNvPr id="0" name=""/>
        <dsp:cNvSpPr/>
      </dsp:nvSpPr>
      <dsp:spPr>
        <a:xfrm>
          <a:off x="0" y="3974736"/>
          <a:ext cx="5651500"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106FF1B-5068-0949-BDF1-E8D6E6C1B2BA}">
      <dsp:nvSpPr>
        <dsp:cNvPr id="0" name=""/>
        <dsp:cNvSpPr/>
      </dsp:nvSpPr>
      <dsp:spPr>
        <a:xfrm>
          <a:off x="0" y="3974736"/>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Certaines choses à éviter…</a:t>
          </a:r>
        </a:p>
      </dsp:txBody>
      <dsp:txXfrm>
        <a:off x="0" y="3974736"/>
        <a:ext cx="5651500" cy="9935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955EE-50B3-D14D-9D90-D8A66C83E832}">
      <dsp:nvSpPr>
        <dsp:cNvPr id="0" name=""/>
        <dsp:cNvSpPr/>
      </dsp:nvSpPr>
      <dsp:spPr>
        <a:xfrm>
          <a:off x="0" y="1598899"/>
          <a:ext cx="5607050" cy="781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A8BFC3-F3E1-3146-B52F-9DDE92162D38}">
      <dsp:nvSpPr>
        <dsp:cNvPr id="0" name=""/>
        <dsp:cNvSpPr/>
      </dsp:nvSpPr>
      <dsp:spPr>
        <a:xfrm>
          <a:off x="280352" y="1141339"/>
          <a:ext cx="3924935" cy="91512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377950">
            <a:lnSpc>
              <a:spcPct val="90000"/>
            </a:lnSpc>
            <a:spcBef>
              <a:spcPct val="0"/>
            </a:spcBef>
            <a:spcAft>
              <a:spcPct val="35000"/>
            </a:spcAft>
            <a:buNone/>
          </a:pPr>
          <a:r>
            <a:rPr lang="fr-CA" sz="3100" kern="1200" noProof="0" dirty="0"/>
            <a:t>Contestation de la réclamation de temps</a:t>
          </a:r>
        </a:p>
      </dsp:txBody>
      <dsp:txXfrm>
        <a:off x="325024" y="1186011"/>
        <a:ext cx="3835591" cy="825776"/>
      </dsp:txXfrm>
    </dsp:sp>
    <dsp:sp modelId="{F8E1D57E-95E0-A848-8F6B-856DDC2B43FB}">
      <dsp:nvSpPr>
        <dsp:cNvPr id="0" name=""/>
        <dsp:cNvSpPr/>
      </dsp:nvSpPr>
      <dsp:spPr>
        <a:xfrm>
          <a:off x="0" y="3005060"/>
          <a:ext cx="5607050" cy="781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032FDE6-C923-9147-8672-0DF20A9BE31D}">
      <dsp:nvSpPr>
        <dsp:cNvPr id="0" name=""/>
        <dsp:cNvSpPr/>
      </dsp:nvSpPr>
      <dsp:spPr>
        <a:xfrm>
          <a:off x="280352" y="2547500"/>
          <a:ext cx="3924935" cy="91512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377950">
            <a:lnSpc>
              <a:spcPct val="90000"/>
            </a:lnSpc>
            <a:spcBef>
              <a:spcPct val="0"/>
            </a:spcBef>
            <a:spcAft>
              <a:spcPct val="35000"/>
            </a:spcAft>
            <a:buNone/>
          </a:pPr>
          <a:r>
            <a:rPr lang="fr-CA" sz="3100" kern="1200" noProof="0" dirty="0"/>
            <a:t>Sans précédent ni préjudice</a:t>
          </a:r>
        </a:p>
      </dsp:txBody>
      <dsp:txXfrm>
        <a:off x="325024" y="2592172"/>
        <a:ext cx="3835591" cy="8257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E945A-7585-1549-8266-E1DE2C1AFD51}">
      <dsp:nvSpPr>
        <dsp:cNvPr id="0" name=""/>
        <dsp:cNvSpPr/>
      </dsp:nvSpPr>
      <dsp:spPr>
        <a:xfrm>
          <a:off x="0" y="19065"/>
          <a:ext cx="6151562" cy="1684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CA" sz="3200" kern="1200" noProof="0" dirty="0"/>
            <a:t>Un litige entre les parties qui a déjà été définitivement tranchée par un tribunal</a:t>
          </a:r>
        </a:p>
      </dsp:txBody>
      <dsp:txXfrm>
        <a:off x="82245" y="101310"/>
        <a:ext cx="5987072" cy="1520310"/>
      </dsp:txXfrm>
    </dsp:sp>
    <dsp:sp modelId="{040B5804-8F9C-1447-932B-3B9EC15A6320}">
      <dsp:nvSpPr>
        <dsp:cNvPr id="0" name=""/>
        <dsp:cNvSpPr/>
      </dsp:nvSpPr>
      <dsp:spPr>
        <a:xfrm>
          <a:off x="0" y="1796025"/>
          <a:ext cx="6151562" cy="1684800"/>
        </a:xfrm>
        <a:prstGeom prst="roundRect">
          <a:avLst/>
        </a:prstGeom>
        <a:solidFill>
          <a:srgbClr val="A42A3A"/>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CA" sz="3200" kern="1200" noProof="0" dirty="0"/>
            <a:t>un jugement définitif qui empêche tout réexamen ou nouveau procès du même litige</a:t>
          </a:r>
        </a:p>
      </dsp:txBody>
      <dsp:txXfrm>
        <a:off x="82245" y="1878270"/>
        <a:ext cx="5987072" cy="1520310"/>
      </dsp:txXfrm>
    </dsp:sp>
    <dsp:sp modelId="{6F9ADAD7-17E2-D349-89A4-95E0305FEB5B}">
      <dsp:nvSpPr>
        <dsp:cNvPr id="0" name=""/>
        <dsp:cNvSpPr/>
      </dsp:nvSpPr>
      <dsp:spPr>
        <a:xfrm>
          <a:off x="0" y="3572985"/>
          <a:ext cx="6151562" cy="1684800"/>
        </a:xfrm>
        <a:prstGeom prst="roundRect">
          <a:avLst/>
        </a:prstGeom>
        <a:solidFill>
          <a:srgbClr val="BBBDBF"/>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CA" sz="3200" kern="1200" noProof="0" dirty="0"/>
            <a:t>ne s'applique pas aux cas de discipline et de congédiement</a:t>
          </a:r>
        </a:p>
      </dsp:txBody>
      <dsp:txXfrm>
        <a:off x="82245" y="3655230"/>
        <a:ext cx="5987072" cy="1520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D7607-38CB-6F48-ADE0-9326FB67FC30}">
      <dsp:nvSpPr>
        <dsp:cNvPr id="0" name=""/>
        <dsp:cNvSpPr/>
      </dsp:nvSpPr>
      <dsp:spPr>
        <a:xfrm>
          <a:off x="0" y="21919"/>
          <a:ext cx="5607050" cy="889200"/>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Contact initial</a:t>
          </a:r>
        </a:p>
      </dsp:txBody>
      <dsp:txXfrm>
        <a:off x="43407" y="65326"/>
        <a:ext cx="5520236" cy="802386"/>
      </dsp:txXfrm>
    </dsp:sp>
    <dsp:sp modelId="{902BEF33-8D93-CD4D-962D-7F6EBE37B03C}">
      <dsp:nvSpPr>
        <dsp:cNvPr id="0" name=""/>
        <dsp:cNvSpPr/>
      </dsp:nvSpPr>
      <dsp:spPr>
        <a:xfrm>
          <a:off x="0" y="1020559"/>
          <a:ext cx="5607050" cy="889200"/>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Écouter</a:t>
          </a:r>
        </a:p>
      </dsp:txBody>
      <dsp:txXfrm>
        <a:off x="43407" y="1063966"/>
        <a:ext cx="5520236" cy="802386"/>
      </dsp:txXfrm>
    </dsp:sp>
    <dsp:sp modelId="{FAE6651B-8A6B-B444-B5B7-599464152A46}">
      <dsp:nvSpPr>
        <dsp:cNvPr id="0" name=""/>
        <dsp:cNvSpPr/>
      </dsp:nvSpPr>
      <dsp:spPr>
        <a:xfrm>
          <a:off x="0" y="2019199"/>
          <a:ext cx="5607050" cy="889200"/>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Respecter les membres</a:t>
          </a:r>
        </a:p>
      </dsp:txBody>
      <dsp:txXfrm>
        <a:off x="43407" y="2062606"/>
        <a:ext cx="5520236" cy="802386"/>
      </dsp:txXfrm>
    </dsp:sp>
    <dsp:sp modelId="{394C219B-CE27-8A4B-9153-064C353A4DA8}">
      <dsp:nvSpPr>
        <dsp:cNvPr id="0" name=""/>
        <dsp:cNvSpPr/>
      </dsp:nvSpPr>
      <dsp:spPr>
        <a:xfrm>
          <a:off x="0" y="3017839"/>
          <a:ext cx="5607050" cy="889200"/>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Sensibiliser</a:t>
          </a:r>
        </a:p>
      </dsp:txBody>
      <dsp:txXfrm>
        <a:off x="43407" y="3061246"/>
        <a:ext cx="5520236" cy="802386"/>
      </dsp:txXfrm>
    </dsp:sp>
    <dsp:sp modelId="{EA2FC938-A71C-4A4C-B786-5047B624B4E9}">
      <dsp:nvSpPr>
        <dsp:cNvPr id="0" name=""/>
        <dsp:cNvSpPr/>
      </dsp:nvSpPr>
      <dsp:spPr>
        <a:xfrm>
          <a:off x="0" y="4016480"/>
          <a:ext cx="5607050" cy="889200"/>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Prendre le temps</a:t>
          </a:r>
        </a:p>
      </dsp:txBody>
      <dsp:txXfrm>
        <a:off x="43407" y="4059887"/>
        <a:ext cx="5520236" cy="8023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BB83-AEA1-3A40-98E9-EE6296636CBF}">
      <dsp:nvSpPr>
        <dsp:cNvPr id="0" name=""/>
        <dsp:cNvSpPr/>
      </dsp:nvSpPr>
      <dsp:spPr>
        <a:xfrm>
          <a:off x="0" y="256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9680-0D86-4C49-B387-C4391C132D26}">
      <dsp:nvSpPr>
        <dsp:cNvPr id="0" name=""/>
        <dsp:cNvSpPr/>
      </dsp:nvSpPr>
      <dsp:spPr>
        <a:xfrm>
          <a:off x="0" y="2562"/>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Qui est le membre en cause?</a:t>
          </a:r>
        </a:p>
      </dsp:txBody>
      <dsp:txXfrm>
        <a:off x="0" y="2562"/>
        <a:ext cx="4340352" cy="1747843"/>
      </dsp:txXfrm>
    </dsp:sp>
    <dsp:sp modelId="{D30848C1-33AC-414A-9C5C-1B002F710D44}">
      <dsp:nvSpPr>
        <dsp:cNvPr id="0" name=""/>
        <dsp:cNvSpPr/>
      </dsp:nvSpPr>
      <dsp:spPr>
        <a:xfrm>
          <a:off x="0" y="1750406"/>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1D5FF-3538-BE4D-9AEA-8F4813F9660C}">
      <dsp:nvSpPr>
        <dsp:cNvPr id="0" name=""/>
        <dsp:cNvSpPr/>
      </dsp:nvSpPr>
      <dsp:spPr>
        <a:xfrm>
          <a:off x="0" y="1750406"/>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Y a-t-il des témoins (clients, employés)?</a:t>
          </a:r>
        </a:p>
      </dsp:txBody>
      <dsp:txXfrm>
        <a:off x="0" y="1750406"/>
        <a:ext cx="4340352" cy="1747843"/>
      </dsp:txXfrm>
    </dsp:sp>
    <dsp:sp modelId="{27BDEC42-6550-534B-9659-3FE9E6B74057}">
      <dsp:nvSpPr>
        <dsp:cNvPr id="0" name=""/>
        <dsp:cNvSpPr/>
      </dsp:nvSpPr>
      <dsp:spPr>
        <a:xfrm>
          <a:off x="0" y="3498249"/>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D14BE-6957-5840-8B64-CEB4276BB010}">
      <dsp:nvSpPr>
        <dsp:cNvPr id="0" name=""/>
        <dsp:cNvSpPr/>
      </dsp:nvSpPr>
      <dsp:spPr>
        <a:xfrm>
          <a:off x="0" y="3498249"/>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Qui est le superviseur en cause?</a:t>
          </a:r>
        </a:p>
      </dsp:txBody>
      <dsp:txXfrm>
        <a:off x="0" y="3498249"/>
        <a:ext cx="4340352" cy="1747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BB83-AEA1-3A40-98E9-EE6296636CB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9680-0D86-4C49-B387-C4391C132D26}">
      <dsp:nvSpPr>
        <dsp:cNvPr id="0" name=""/>
        <dsp:cNvSpPr/>
      </dsp:nvSpPr>
      <dsp:spPr>
        <a:xfrm>
          <a:off x="0" y="0"/>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fr-CA" sz="2400" kern="1200" noProof="0" dirty="0"/>
            <a:t>Qu’est-ce qui est arrivé?</a:t>
          </a:r>
        </a:p>
      </dsp:txBody>
      <dsp:txXfrm>
        <a:off x="0" y="0"/>
        <a:ext cx="4340352" cy="1312164"/>
      </dsp:txXfrm>
    </dsp:sp>
    <dsp:sp modelId="{D30848C1-33AC-414A-9C5C-1B002F710D44}">
      <dsp:nvSpPr>
        <dsp:cNvPr id="0" name=""/>
        <dsp:cNvSpPr/>
      </dsp:nvSpPr>
      <dsp:spPr>
        <a:xfrm>
          <a:off x="0" y="1312164"/>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1D5FF-3538-BE4D-9AEA-8F4813F9660C}">
      <dsp:nvSpPr>
        <dsp:cNvPr id="0" name=""/>
        <dsp:cNvSpPr/>
      </dsp:nvSpPr>
      <dsp:spPr>
        <a:xfrm>
          <a:off x="0" y="1312164"/>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fr-CA" sz="2400" kern="1200" noProof="0" dirty="0"/>
            <a:t>Y a-t-il une clause, une pratique, une réglementation ou une loi spécifique qui s’applique?</a:t>
          </a:r>
        </a:p>
      </dsp:txBody>
      <dsp:txXfrm>
        <a:off x="0" y="1312164"/>
        <a:ext cx="4340352" cy="1312164"/>
      </dsp:txXfrm>
    </dsp:sp>
    <dsp:sp modelId="{27BDEC42-6550-534B-9659-3FE9E6B74057}">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D14BE-6957-5840-8B64-CEB4276BB010}">
      <dsp:nvSpPr>
        <dsp:cNvPr id="0" name=""/>
        <dsp:cNvSpPr/>
      </dsp:nvSpPr>
      <dsp:spPr>
        <a:xfrm>
          <a:off x="0" y="2624328"/>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fr-CA" sz="2400" kern="1200" noProof="0" dirty="0"/>
            <a:t>Quelle est la réclamation monétaire, s’il y a lieu?</a:t>
          </a:r>
        </a:p>
      </dsp:txBody>
      <dsp:txXfrm>
        <a:off x="0" y="2624328"/>
        <a:ext cx="4340352" cy="1312164"/>
      </dsp:txXfrm>
    </dsp:sp>
    <dsp:sp modelId="{E1CB3272-2E58-E545-A4DF-1165733B06A2}">
      <dsp:nvSpPr>
        <dsp:cNvPr id="0" name=""/>
        <dsp:cNvSpPr/>
      </dsp:nvSpPr>
      <dsp:spPr>
        <a:xfrm>
          <a:off x="0" y="393649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1855C-4772-1347-9EB9-D069B567321E}">
      <dsp:nvSpPr>
        <dsp:cNvPr id="0" name=""/>
        <dsp:cNvSpPr/>
      </dsp:nvSpPr>
      <dsp:spPr>
        <a:xfrm>
          <a:off x="0" y="3936492"/>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fr-CA" sz="2400" kern="1200" noProof="0" dirty="0"/>
            <a:t>Quelles sont les échéances pertinentes? (Devrez-vous obtenir un délai supplémentaire?)</a:t>
          </a:r>
        </a:p>
      </dsp:txBody>
      <dsp:txXfrm>
        <a:off x="0" y="3936492"/>
        <a:ext cx="4340352" cy="13121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BB83-AEA1-3A40-98E9-EE6296636CBF}">
      <dsp:nvSpPr>
        <dsp:cNvPr id="0" name=""/>
        <dsp:cNvSpPr/>
      </dsp:nvSpPr>
      <dsp:spPr>
        <a:xfrm>
          <a:off x="0" y="0"/>
          <a:ext cx="46512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9680-0D86-4C49-B387-C4391C132D26}">
      <dsp:nvSpPr>
        <dsp:cNvPr id="0" name=""/>
        <dsp:cNvSpPr/>
      </dsp:nvSpPr>
      <dsp:spPr>
        <a:xfrm>
          <a:off x="0" y="0"/>
          <a:ext cx="4651248"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fr-CA" sz="2600" kern="1200" noProof="0" dirty="0"/>
            <a:t>Quand l’événement est-il survenu? (heure, date, année)</a:t>
          </a:r>
        </a:p>
      </dsp:txBody>
      <dsp:txXfrm>
        <a:off x="0" y="0"/>
        <a:ext cx="4651248" cy="1312164"/>
      </dsp:txXfrm>
    </dsp:sp>
    <dsp:sp modelId="{D30848C1-33AC-414A-9C5C-1B002F710D44}">
      <dsp:nvSpPr>
        <dsp:cNvPr id="0" name=""/>
        <dsp:cNvSpPr/>
      </dsp:nvSpPr>
      <dsp:spPr>
        <a:xfrm>
          <a:off x="0" y="1312164"/>
          <a:ext cx="46512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1D5FF-3538-BE4D-9AEA-8F4813F9660C}">
      <dsp:nvSpPr>
        <dsp:cNvPr id="0" name=""/>
        <dsp:cNvSpPr/>
      </dsp:nvSpPr>
      <dsp:spPr>
        <a:xfrm>
          <a:off x="0" y="1312164"/>
          <a:ext cx="4651248"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fr-CA" sz="2600" kern="1200" noProof="0" dirty="0"/>
            <a:t>Quand l’événement s’est-il transformé en litige?</a:t>
          </a:r>
        </a:p>
      </dsp:txBody>
      <dsp:txXfrm>
        <a:off x="0" y="1312164"/>
        <a:ext cx="4651248" cy="1312164"/>
      </dsp:txXfrm>
    </dsp:sp>
    <dsp:sp modelId="{27BDEC42-6550-534B-9659-3FE9E6B74057}">
      <dsp:nvSpPr>
        <dsp:cNvPr id="0" name=""/>
        <dsp:cNvSpPr/>
      </dsp:nvSpPr>
      <dsp:spPr>
        <a:xfrm>
          <a:off x="0" y="2624328"/>
          <a:ext cx="46512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D14BE-6957-5840-8B64-CEB4276BB010}">
      <dsp:nvSpPr>
        <dsp:cNvPr id="0" name=""/>
        <dsp:cNvSpPr/>
      </dsp:nvSpPr>
      <dsp:spPr>
        <a:xfrm>
          <a:off x="0" y="2624328"/>
          <a:ext cx="4651248"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fr-CA" sz="2600" kern="1200" noProof="0" dirty="0"/>
            <a:t>Quand l’employeur a-t-il imposé une sanction disciplinaire?</a:t>
          </a:r>
        </a:p>
      </dsp:txBody>
      <dsp:txXfrm>
        <a:off x="0" y="2624328"/>
        <a:ext cx="4651248" cy="1312164"/>
      </dsp:txXfrm>
    </dsp:sp>
    <dsp:sp modelId="{E1CB3272-2E58-E545-A4DF-1165733B06A2}">
      <dsp:nvSpPr>
        <dsp:cNvPr id="0" name=""/>
        <dsp:cNvSpPr/>
      </dsp:nvSpPr>
      <dsp:spPr>
        <a:xfrm>
          <a:off x="0" y="3936492"/>
          <a:ext cx="46512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1855C-4772-1347-9EB9-D069B567321E}">
      <dsp:nvSpPr>
        <dsp:cNvPr id="0" name=""/>
        <dsp:cNvSpPr/>
      </dsp:nvSpPr>
      <dsp:spPr>
        <a:xfrm>
          <a:off x="0" y="3936492"/>
          <a:ext cx="4651248"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fr-CA" sz="2600" kern="1200" noProof="0" dirty="0"/>
            <a:t>Quand allez-vous vous impliquer?</a:t>
          </a:r>
        </a:p>
      </dsp:txBody>
      <dsp:txXfrm>
        <a:off x="0" y="3936492"/>
        <a:ext cx="4651248" cy="1312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256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2562"/>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100000"/>
            </a:lnSpc>
            <a:spcBef>
              <a:spcPct val="0"/>
            </a:spcBef>
            <a:spcAft>
              <a:spcPct val="35000"/>
            </a:spcAft>
            <a:buNone/>
          </a:pPr>
          <a:r>
            <a:rPr lang="fr-CA" sz="3000" kern="1200" noProof="0" dirty="0"/>
            <a:t>Où est survenu l’événement ou la cause faisant l’objet du grief?</a:t>
          </a:r>
        </a:p>
      </dsp:txBody>
      <dsp:txXfrm>
        <a:off x="0" y="2562"/>
        <a:ext cx="4340352" cy="1747843"/>
      </dsp:txXfrm>
    </dsp:sp>
    <dsp:sp modelId="{4AC5F691-4A20-2742-A1F4-77F24D2C522B}">
      <dsp:nvSpPr>
        <dsp:cNvPr id="0" name=""/>
        <dsp:cNvSpPr/>
      </dsp:nvSpPr>
      <dsp:spPr>
        <a:xfrm>
          <a:off x="0" y="1750406"/>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1750406"/>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100000"/>
            </a:lnSpc>
            <a:spcBef>
              <a:spcPct val="0"/>
            </a:spcBef>
            <a:spcAft>
              <a:spcPct val="35000"/>
            </a:spcAft>
            <a:buNone/>
          </a:pPr>
          <a:r>
            <a:rPr lang="fr-CA" sz="3000" kern="1200" noProof="0" dirty="0"/>
            <a:t>Juridiction (cour de triage, ligne, dortoir, voie d'évitement)</a:t>
          </a:r>
        </a:p>
      </dsp:txBody>
      <dsp:txXfrm>
        <a:off x="0" y="1750406"/>
        <a:ext cx="4340352" cy="1747843"/>
      </dsp:txXfrm>
    </dsp:sp>
    <dsp:sp modelId="{E857A136-5E88-E049-8F1C-022ABCCA145E}">
      <dsp:nvSpPr>
        <dsp:cNvPr id="0" name=""/>
        <dsp:cNvSpPr/>
      </dsp:nvSpPr>
      <dsp:spPr>
        <a:xfrm>
          <a:off x="0" y="3498249"/>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6DD88-8A76-054D-9EDA-A752AE9552B6}">
      <dsp:nvSpPr>
        <dsp:cNvPr id="0" name=""/>
        <dsp:cNvSpPr/>
      </dsp:nvSpPr>
      <dsp:spPr>
        <a:xfrm>
          <a:off x="0" y="3498249"/>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100000"/>
            </a:lnSpc>
            <a:spcBef>
              <a:spcPct val="0"/>
            </a:spcBef>
            <a:spcAft>
              <a:spcPct val="35000"/>
            </a:spcAft>
            <a:buNone/>
          </a:pPr>
          <a:r>
            <a:rPr lang="fr-CA" sz="3000" kern="1200" noProof="0" dirty="0"/>
            <a:t>Où se trouvait le plaignant (le témoin, s’il y a lieu) au moment en question?</a:t>
          </a:r>
        </a:p>
      </dsp:txBody>
      <dsp:txXfrm>
        <a:off x="0" y="3498249"/>
        <a:ext cx="4340352" cy="17478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0"/>
          <a:ext cx="4340352" cy="262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Pourquoi est-ce considéré comme un grief?</a:t>
          </a:r>
        </a:p>
      </dsp:txBody>
      <dsp:txXfrm>
        <a:off x="0" y="0"/>
        <a:ext cx="4340352" cy="2624328"/>
      </dsp:txXfrm>
    </dsp:sp>
    <dsp:sp modelId="{4AC5F691-4A20-2742-A1F4-77F24D2C522B}">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2624328"/>
          <a:ext cx="4340352" cy="262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Pourquoi le problème est-il survenu? (Quelle était la cause du problème?)</a:t>
          </a:r>
        </a:p>
      </dsp:txBody>
      <dsp:txXfrm>
        <a:off x="0" y="2624328"/>
        <a:ext cx="4340352" cy="26243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0"/>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pPr>
          <a:r>
            <a:rPr lang="fr-CA" sz="3100" kern="1200" noProof="0" dirty="0"/>
            <a:t>Quel est le but visé en déposant le grief?</a:t>
          </a:r>
        </a:p>
      </dsp:txBody>
      <dsp:txXfrm>
        <a:off x="0" y="0"/>
        <a:ext cx="4340352" cy="1312164"/>
      </dsp:txXfrm>
    </dsp:sp>
    <dsp:sp modelId="{4AC5F691-4A20-2742-A1F4-77F24D2C522B}">
      <dsp:nvSpPr>
        <dsp:cNvPr id="0" name=""/>
        <dsp:cNvSpPr/>
      </dsp:nvSpPr>
      <dsp:spPr>
        <a:xfrm>
          <a:off x="0" y="1312164"/>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1312164"/>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pPr>
          <a:r>
            <a:rPr lang="fr-CA" sz="3100" kern="1200" noProof="0" dirty="0"/>
            <a:t>Le plaignant cherche-t-il à obtenir quelque chose?</a:t>
          </a:r>
        </a:p>
      </dsp:txBody>
      <dsp:txXfrm>
        <a:off x="0" y="1312164"/>
        <a:ext cx="4340352" cy="1312164"/>
      </dsp:txXfrm>
    </dsp:sp>
    <dsp:sp modelId="{213045C9-4ECC-6F47-8173-987F78CCCC18}">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13250-41EE-D34B-8BF2-423F8E181ED4}">
      <dsp:nvSpPr>
        <dsp:cNvPr id="0" name=""/>
        <dsp:cNvSpPr/>
      </dsp:nvSpPr>
      <dsp:spPr>
        <a:xfrm>
          <a:off x="0" y="2624328"/>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SzPts val="1200"/>
            <a:buFont typeface="Courier New" panose="02070309020205020404" pitchFamily="49" charset="0"/>
            <a:buNone/>
          </a:pPr>
          <a:r>
            <a:rPr lang="fr-CA" sz="3100" kern="1200" noProof="0" dirty="0"/>
            <a:t>Le syndicat cherche-t-il à obtenir quelque chose?</a:t>
          </a:r>
        </a:p>
      </dsp:txBody>
      <dsp:txXfrm>
        <a:off x="0" y="2624328"/>
        <a:ext cx="4340352" cy="1312164"/>
      </dsp:txXfrm>
    </dsp:sp>
    <dsp:sp modelId="{D9D73137-E044-AF48-8418-73D341167E76}">
      <dsp:nvSpPr>
        <dsp:cNvPr id="0" name=""/>
        <dsp:cNvSpPr/>
      </dsp:nvSpPr>
      <dsp:spPr>
        <a:xfrm>
          <a:off x="0" y="393649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E3348-486F-6242-9A1C-7E6F803971D6}">
      <dsp:nvSpPr>
        <dsp:cNvPr id="0" name=""/>
        <dsp:cNvSpPr/>
      </dsp:nvSpPr>
      <dsp:spPr>
        <a:xfrm>
          <a:off x="0" y="3936492"/>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SzPts val="1200"/>
            <a:buFont typeface="Courier New" panose="02070309020205020404" pitchFamily="49" charset="0"/>
            <a:buNone/>
          </a:pPr>
          <a:r>
            <a:rPr lang="fr-CA" sz="3100" kern="1200" noProof="0" dirty="0"/>
            <a:t>L’employeur cherche-t-il à obtenir quelque chose?</a:t>
          </a:r>
        </a:p>
      </dsp:txBody>
      <dsp:txXfrm>
        <a:off x="0" y="3936492"/>
        <a:ext cx="4340352" cy="13121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64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64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pPr>
          <a:r>
            <a:rPr lang="fr-CA" sz="1500" kern="1200" noProof="0" dirty="0"/>
            <a:t>Copie de la clause de la convention collective, du règlement, de la politique ou de la loi en cause.</a:t>
          </a:r>
        </a:p>
      </dsp:txBody>
      <dsp:txXfrm>
        <a:off x="0" y="640"/>
        <a:ext cx="4340352" cy="749624"/>
      </dsp:txXfrm>
    </dsp:sp>
    <dsp:sp modelId="{4AC5F691-4A20-2742-A1F4-77F24D2C522B}">
      <dsp:nvSpPr>
        <dsp:cNvPr id="0" name=""/>
        <dsp:cNvSpPr/>
      </dsp:nvSpPr>
      <dsp:spPr>
        <a:xfrm>
          <a:off x="0" y="750265"/>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750265"/>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pPr>
          <a:r>
            <a:rPr lang="fr-CA" sz="1500" kern="1200" noProof="0" dirty="0"/>
            <a:t>Copie de la réclamation contestée.</a:t>
          </a:r>
        </a:p>
      </dsp:txBody>
      <dsp:txXfrm>
        <a:off x="0" y="750265"/>
        <a:ext cx="4340352" cy="749624"/>
      </dsp:txXfrm>
    </dsp:sp>
    <dsp:sp modelId="{213045C9-4ECC-6F47-8173-987F78CCCC18}">
      <dsp:nvSpPr>
        <dsp:cNvPr id="0" name=""/>
        <dsp:cNvSpPr/>
      </dsp:nvSpPr>
      <dsp:spPr>
        <a:xfrm>
          <a:off x="0" y="149989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13250-41EE-D34B-8BF2-423F8E181ED4}">
      <dsp:nvSpPr>
        <dsp:cNvPr id="0" name=""/>
        <dsp:cNvSpPr/>
      </dsp:nvSpPr>
      <dsp:spPr>
        <a:xfrm>
          <a:off x="0" y="149989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SzPts val="1200"/>
            <a:buFont typeface="Courier New" panose="02070309020205020404" pitchFamily="49" charset="0"/>
            <a:buNone/>
          </a:pPr>
          <a:r>
            <a:rPr lang="fr-CA" sz="1500" kern="1200" noProof="0" dirty="0"/>
            <a:t>Copie du dossier antérieur (disciplines, mauvais points, etc.).</a:t>
          </a:r>
        </a:p>
      </dsp:txBody>
      <dsp:txXfrm>
        <a:off x="0" y="1499890"/>
        <a:ext cx="4340352" cy="749624"/>
      </dsp:txXfrm>
    </dsp:sp>
    <dsp:sp modelId="{D9D73137-E044-AF48-8418-73D341167E76}">
      <dsp:nvSpPr>
        <dsp:cNvPr id="0" name=""/>
        <dsp:cNvSpPr/>
      </dsp:nvSpPr>
      <dsp:spPr>
        <a:xfrm>
          <a:off x="0" y="2249515"/>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E3348-486F-6242-9A1C-7E6F803971D6}">
      <dsp:nvSpPr>
        <dsp:cNvPr id="0" name=""/>
        <dsp:cNvSpPr/>
      </dsp:nvSpPr>
      <dsp:spPr>
        <a:xfrm>
          <a:off x="0" y="2249515"/>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fr-CA" sz="1500" kern="1200" noProof="0" dirty="0"/>
            <a:t>Copie des dossiers médicaux (au besoin, avec l’autorisation écrite du plaignant).</a:t>
          </a:r>
        </a:p>
      </dsp:txBody>
      <dsp:txXfrm>
        <a:off x="0" y="2249515"/>
        <a:ext cx="4340352" cy="749624"/>
      </dsp:txXfrm>
    </dsp:sp>
    <dsp:sp modelId="{15399A00-580B-E94F-9C9C-EE43B1111D58}">
      <dsp:nvSpPr>
        <dsp:cNvPr id="0" name=""/>
        <dsp:cNvSpPr/>
      </dsp:nvSpPr>
      <dsp:spPr>
        <a:xfrm>
          <a:off x="0" y="299914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3F57A-F5CF-8B41-B7F6-E323E807AC4F}">
      <dsp:nvSpPr>
        <dsp:cNvPr id="0" name=""/>
        <dsp:cNvSpPr/>
      </dsp:nvSpPr>
      <dsp:spPr>
        <a:xfrm>
          <a:off x="0" y="299914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fr-CA" sz="1500" kern="1200" noProof="0" dirty="0"/>
            <a:t>Copies de rapports, de listes d’ancienneté, etc.</a:t>
          </a:r>
        </a:p>
      </dsp:txBody>
      <dsp:txXfrm>
        <a:off x="0" y="2999140"/>
        <a:ext cx="4340352" cy="749624"/>
      </dsp:txXfrm>
    </dsp:sp>
    <dsp:sp modelId="{40D91E2E-4EFD-0E4D-A4F6-96714FBA8076}">
      <dsp:nvSpPr>
        <dsp:cNvPr id="0" name=""/>
        <dsp:cNvSpPr/>
      </dsp:nvSpPr>
      <dsp:spPr>
        <a:xfrm>
          <a:off x="0" y="3748765"/>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7BF495-281B-5740-8823-70EDE14DC107}">
      <dsp:nvSpPr>
        <dsp:cNvPr id="0" name=""/>
        <dsp:cNvSpPr/>
      </dsp:nvSpPr>
      <dsp:spPr>
        <a:xfrm>
          <a:off x="0" y="3748765"/>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fr-CA" sz="1500" kern="1200" noProof="0" dirty="0"/>
            <a:t>Images ou dessins de l’événement ou de l’endroit.</a:t>
          </a:r>
        </a:p>
      </dsp:txBody>
      <dsp:txXfrm>
        <a:off x="0" y="3748765"/>
        <a:ext cx="4340352" cy="749624"/>
      </dsp:txXfrm>
    </dsp:sp>
    <dsp:sp modelId="{45C0986A-667B-FE48-9FA0-DA549148E43B}">
      <dsp:nvSpPr>
        <dsp:cNvPr id="0" name=""/>
        <dsp:cNvSpPr/>
      </dsp:nvSpPr>
      <dsp:spPr>
        <a:xfrm>
          <a:off x="0" y="449839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DDE7E4-3CA8-B744-BE4C-B3C40077CC27}">
      <dsp:nvSpPr>
        <dsp:cNvPr id="0" name=""/>
        <dsp:cNvSpPr/>
      </dsp:nvSpPr>
      <dsp:spPr>
        <a:xfrm>
          <a:off x="0" y="449839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fr-CA" sz="1500" kern="1200" noProof="0" dirty="0"/>
            <a:t>Preuves de la compagnie (s’il y en a), comme des déclarations, notes, conversations enregistrées, téléchargements Q-</a:t>
          </a:r>
          <a:r>
            <a:rPr lang="fr-CA" sz="1500" kern="1200" noProof="0" dirty="0" err="1"/>
            <a:t>Tron</a:t>
          </a:r>
          <a:r>
            <a:rPr lang="fr-CA" sz="1500" kern="1200" noProof="0" dirty="0"/>
            <a:t>, vidéos, etc.</a:t>
          </a:r>
        </a:p>
      </dsp:txBody>
      <dsp:txXfrm>
        <a:off x="0" y="4498390"/>
        <a:ext cx="4340352" cy="7496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76142-2557-294D-92A5-8428A214C450}" type="datetimeFigureOut">
              <a:rPr lang="en-US" smtClean="0"/>
              <a:t>3/18/26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ECF6B-5872-274D-B11A-89BEFEF0F1DD}" type="slidenum">
              <a:rPr lang="en-US" smtClean="0"/>
              <a:t>‹#›</a:t>
            </a:fld>
            <a:endParaRPr lang="en-US"/>
          </a:p>
        </p:txBody>
      </p:sp>
    </p:spTree>
    <p:extLst>
      <p:ext uri="{BB962C8B-B14F-4D97-AF65-F5344CB8AC3E}">
        <p14:creationId xmlns:p14="http://schemas.microsoft.com/office/powerpoint/2010/main" val="364807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youtu.be/R1vskiVDwl4"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croa.com/PDFAWARDS/CR3679.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croa.com/PDFAWARDS/CR3680.pdf"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a:t>
            </a:fld>
            <a:endParaRPr lang="en-US" dirty="0"/>
          </a:p>
        </p:txBody>
      </p:sp>
    </p:spTree>
    <p:extLst>
      <p:ext uri="{BB962C8B-B14F-4D97-AF65-F5344CB8AC3E}">
        <p14:creationId xmlns:p14="http://schemas.microsoft.com/office/powerpoint/2010/main" val="2615598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a:t>
            </a:fld>
            <a:endParaRPr lang="en-US"/>
          </a:p>
        </p:txBody>
      </p:sp>
    </p:spTree>
    <p:extLst>
      <p:ext uri="{BB962C8B-B14F-4D97-AF65-F5344CB8AC3E}">
        <p14:creationId xmlns:p14="http://schemas.microsoft.com/office/powerpoint/2010/main" val="37053303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r>
              <a:rPr lang="fr-CA" b="1" dirty="0"/>
              <a:t>Chaque Président général et chaque comité général peut avoir développé leurs propres pratiques sur l'administration des griefs</a:t>
            </a:r>
          </a:p>
          <a:p>
            <a:endParaRPr lang="fr-CA" b="1" dirty="0"/>
          </a:p>
          <a:p>
            <a:r>
              <a:rPr lang="fr-CA" b="1" dirty="0"/>
              <a:t>Un comité général peut avoir ses propres règlements concernant le traitement des griefs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r>
              <a:rPr lang="fr-CA" b="0" dirty="0"/>
              <a:t>Vous devriez toujours vous familiariser avec la méthode de gestion des griefs choisi par le Président général ou le comité général.</a:t>
            </a:r>
            <a:endParaRPr lang="en-US" b="0" dirty="0"/>
          </a:p>
          <a:p>
            <a:pPr algn="l"/>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100</a:t>
            </a:fld>
            <a:endParaRPr lang="en-US"/>
          </a:p>
        </p:txBody>
      </p:sp>
    </p:spTree>
    <p:extLst>
      <p:ext uri="{BB962C8B-B14F-4D97-AF65-F5344CB8AC3E}">
        <p14:creationId xmlns:p14="http://schemas.microsoft.com/office/powerpoint/2010/main" val="39361351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Demander au Président local ou au plaignant des informations supplémentaires au besoin.</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pPr algn="l"/>
            <a:r>
              <a:rPr lang="fr-CA" sz="1800" b="0" i="0" u="none" strike="noStrike" baseline="0" dirty="0">
                <a:solidFill>
                  <a:srgbClr val="000000"/>
                </a:solidFill>
                <a:latin typeface="Arial" panose="020B0604020202020204" pitchFamily="34" charset="0"/>
              </a:rPr>
              <a:t>Sur réception d’un dossier de grief, le Président général prendra connaissance des faits et, selon les circonstances, pourra demander au Président local ou au plaignant de lui fournir des renseignements supplémentaires. Il pourrait simplement demander au plaignant de signer un « formulaire d’autorisation de divulgation de renseignements » afin que le syndicat puisse avoir accès à certains dossiers confidentiels de l’employeur ou encore à des dossiers médicaux d’un médecin traitant du plaignant. Habituellement, le Président général s’adressera au Président local et ne communiquera pas directement avec le plaignant, sauf si les circonstances le justifient. </a:t>
            </a:r>
          </a:p>
          <a:p>
            <a:pPr algn="l"/>
            <a:endParaRPr lang="en-US" dirty="0">
              <a:latin typeface="ArialMT"/>
            </a:endParaRPr>
          </a:p>
          <a:p>
            <a:pPr algn="l"/>
            <a:r>
              <a:rPr lang="fr-CA" dirty="0">
                <a:latin typeface="ArialMT"/>
              </a:rPr>
              <a:t>Le Président général pourrait aussi conclure que les faits en cause ne sont pas fondés. Dans cette situation, il écrira habituellement au Président local pour lui expliquer sa décision. Dans un tel cas, le dossier sera normalement fermé et ne progressera plus.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101</a:t>
            </a:fld>
            <a:endParaRPr lang="en-US"/>
          </a:p>
        </p:txBody>
      </p:sp>
    </p:spTree>
    <p:extLst>
      <p:ext uri="{BB962C8B-B14F-4D97-AF65-F5344CB8AC3E}">
        <p14:creationId xmlns:p14="http://schemas.microsoft.com/office/powerpoint/2010/main" val="23566135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r>
              <a:rPr lang="fr-CA" b="1" dirty="0"/>
              <a:t>La convention collective peut déterminer quand le processus de règlement des griefs commence officiellement.</a:t>
            </a:r>
          </a:p>
          <a:p>
            <a:endParaRPr lang="fr-CA" b="1" dirty="0"/>
          </a:p>
          <a:p>
            <a:r>
              <a:rPr lang="fr-CA" b="1" dirty="0"/>
              <a:t>Certaines conventions collectives peuvent demander une  « conférence conjointe » entre le Président général et l’employeur</a:t>
            </a:r>
            <a:r>
              <a:rPr lang="en-US" b="1"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C'est le moment de discuter avec les participants de l'importance de la convention collective.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Calendrier, processus spéciaux, SFMC, réunions de grief,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Certaines conventions collectives engagent le processus de règlement des griefs au niveau du président général, lorsqu'il s'agit de congédiement, de suspension, des mauvais points supérieurs à 30 et de restrictions. Dans ces circonstances, il est particulièrement important que le président général reçoive toutes les informations et la documentation pertinentes et le tout fait dans les délais.</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fr-CA" dirty="0"/>
              <a:t>Il existe des limites de temps spécifiques impliquées à ce niveau de traitement des griefs. Certaines conventions collectives prévoient une « conférence conjointe » entre le Président général et l'employeur une fois que le Président général a pris charge du grief. Ces conférences ont pour objectif de régler éventuellement le grief. </a:t>
            </a:r>
          </a:p>
          <a:p>
            <a:endParaRPr lang="fr-CA" dirty="0"/>
          </a:p>
          <a:p>
            <a:r>
              <a:rPr lang="fr-CA" dirty="0"/>
              <a:t>Dans la majorité des cas, le Président général aura des discussions avec des dirigeants supérieurs au sujet du grief, qu'il y ait ou non une probabilité de règlement. Il est très important que le Président général soit au courant de tous les faits et de tout ce qui s'est produit depuis le dépôt du grief et qui peut être lié au litige. Ceci est particulièrement important dans les cas de congédiement ou de mesures disciplinaires importantes.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102</a:t>
            </a:fld>
            <a:endParaRPr lang="en-US"/>
          </a:p>
        </p:txBody>
      </p:sp>
    </p:spTree>
    <p:extLst>
      <p:ext uri="{BB962C8B-B14F-4D97-AF65-F5344CB8AC3E}">
        <p14:creationId xmlns:p14="http://schemas.microsoft.com/office/powerpoint/2010/main" val="40706587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Faux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noProof="0" dirty="0"/>
              <a:t>Complétez en disant :</a:t>
            </a:r>
          </a:p>
          <a:p>
            <a:r>
              <a:rPr lang="fr-CA" noProof="0" dirty="0"/>
              <a:t>C’est l’un des dénouement possible, mais il en existe d’autres:</a:t>
            </a:r>
          </a:p>
          <a:p>
            <a:endParaRPr lang="fr-CA" noProof="0" dirty="0"/>
          </a:p>
          <a:p>
            <a:r>
              <a:rPr lang="fr-CA" noProof="0" dirty="0"/>
              <a:t>Si le grief présenté par le Président général est finalement rejeté par l'employeur, ou non réglé par des discussions conjointes, il y a vraiment plusieurs options à ce moment-là.</a:t>
            </a:r>
          </a:p>
          <a:p>
            <a:endParaRPr lang="fr-CA" noProof="0" dirty="0"/>
          </a:p>
          <a:p>
            <a:r>
              <a:rPr lang="fr-CA" noProof="0" dirty="0"/>
              <a:t>O Examiner et reconsidérer les faits et s'il n'y a pas suffisamment de mérite pour continuer, le Président Général peut fermer le dossier.</a:t>
            </a:r>
          </a:p>
          <a:p>
            <a:endParaRPr lang="fr-CA" noProof="0" dirty="0"/>
          </a:p>
          <a:p>
            <a:r>
              <a:rPr lang="fr-CA" noProof="0" dirty="0"/>
              <a:t>O Le président général peut vouloir continuer à discuter du litige avec l'employeur dans le but d'obtenir un règlement acceptable.</a:t>
            </a:r>
          </a:p>
          <a:p>
            <a:endParaRPr lang="fr-CA" noProof="0" dirty="0"/>
          </a:p>
          <a:p>
            <a:r>
              <a:rPr lang="fr-CA" noProof="0" dirty="0"/>
              <a:t>O Le dossier pourra être soumis à un arbitrage exécutoire et sans appel.</a:t>
            </a:r>
          </a:p>
          <a:p>
            <a:endParaRPr lang="fr-CA" noProof="0" dirty="0"/>
          </a:p>
          <a:p>
            <a:endParaRPr lang="fr-CA" noProof="0" dirty="0"/>
          </a:p>
        </p:txBody>
      </p:sp>
      <p:sp>
        <p:nvSpPr>
          <p:cNvPr id="4" name="Slide Number Placeholder 3"/>
          <p:cNvSpPr>
            <a:spLocks noGrp="1"/>
          </p:cNvSpPr>
          <p:nvPr>
            <p:ph type="sldNum" sz="quarter" idx="5"/>
          </p:nvPr>
        </p:nvSpPr>
        <p:spPr/>
        <p:txBody>
          <a:bodyPr/>
          <a:lstStyle/>
          <a:p>
            <a:fld id="{450ECF6B-5872-274D-B11A-89BEFEF0F1DD}" type="slidenum">
              <a:rPr lang="en-US" smtClean="0"/>
              <a:t>103</a:t>
            </a:fld>
            <a:endParaRPr lang="en-US"/>
          </a:p>
        </p:txBody>
      </p:sp>
    </p:spTree>
    <p:extLst>
      <p:ext uri="{BB962C8B-B14F-4D97-AF65-F5344CB8AC3E}">
        <p14:creationId xmlns:p14="http://schemas.microsoft.com/office/powerpoint/2010/main" val="31733784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104</a:t>
            </a:fld>
            <a:endParaRPr lang="en-US"/>
          </a:p>
        </p:txBody>
      </p:sp>
    </p:spTree>
    <p:extLst>
      <p:ext uri="{BB962C8B-B14F-4D97-AF65-F5344CB8AC3E}">
        <p14:creationId xmlns:p14="http://schemas.microsoft.com/office/powerpoint/2010/main" val="29479990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BAMCFC - page 122</a:t>
            </a:r>
          </a:p>
        </p:txBody>
      </p:sp>
      <p:sp>
        <p:nvSpPr>
          <p:cNvPr id="4" name="Slide Number Placeholder 3"/>
          <p:cNvSpPr>
            <a:spLocks noGrp="1"/>
          </p:cNvSpPr>
          <p:nvPr>
            <p:ph type="sldNum" sz="quarter" idx="5"/>
          </p:nvPr>
        </p:nvSpPr>
        <p:spPr/>
        <p:txBody>
          <a:bodyPr/>
          <a:lstStyle/>
          <a:p>
            <a:fld id="{450ECF6B-5872-274D-B11A-89BEFEF0F1DD}" type="slidenum">
              <a:rPr lang="en-US" smtClean="0"/>
              <a:t>105</a:t>
            </a:fld>
            <a:endParaRPr lang="en-US"/>
          </a:p>
        </p:txBody>
      </p:sp>
    </p:spTree>
    <p:extLst>
      <p:ext uri="{BB962C8B-B14F-4D97-AF65-F5344CB8AC3E}">
        <p14:creationId xmlns:p14="http://schemas.microsoft.com/office/powerpoint/2010/main" val="21336073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123</a:t>
            </a:r>
          </a:p>
        </p:txBody>
      </p:sp>
      <p:sp>
        <p:nvSpPr>
          <p:cNvPr id="4" name="Slide Number Placeholder 3"/>
          <p:cNvSpPr>
            <a:spLocks noGrp="1"/>
          </p:cNvSpPr>
          <p:nvPr>
            <p:ph type="sldNum" sz="quarter" idx="5"/>
          </p:nvPr>
        </p:nvSpPr>
        <p:spPr/>
        <p:txBody>
          <a:bodyPr/>
          <a:lstStyle/>
          <a:p>
            <a:fld id="{450ECF6B-5872-274D-B11A-89BEFEF0F1DD}" type="slidenum">
              <a:rPr lang="en-US" smtClean="0"/>
              <a:t>106</a:t>
            </a:fld>
            <a:endParaRPr lang="en-US"/>
          </a:p>
        </p:txBody>
      </p:sp>
    </p:spTree>
    <p:extLst>
      <p:ext uri="{BB962C8B-B14F-4D97-AF65-F5344CB8AC3E}">
        <p14:creationId xmlns:p14="http://schemas.microsoft.com/office/powerpoint/2010/main" val="27292941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 Judicata page 124</a:t>
            </a:r>
          </a:p>
        </p:txBody>
      </p:sp>
      <p:sp>
        <p:nvSpPr>
          <p:cNvPr id="4" name="Slide Number Placeholder 3"/>
          <p:cNvSpPr>
            <a:spLocks noGrp="1"/>
          </p:cNvSpPr>
          <p:nvPr>
            <p:ph type="sldNum" sz="quarter" idx="5"/>
          </p:nvPr>
        </p:nvSpPr>
        <p:spPr/>
        <p:txBody>
          <a:bodyPr/>
          <a:lstStyle/>
          <a:p>
            <a:fld id="{450ECF6B-5872-274D-B11A-89BEFEF0F1DD}" type="slidenum">
              <a:rPr lang="en-US" smtClean="0"/>
              <a:t>107</a:t>
            </a:fld>
            <a:endParaRPr lang="en-US"/>
          </a:p>
        </p:txBody>
      </p:sp>
    </p:spTree>
    <p:extLst>
      <p:ext uri="{BB962C8B-B14F-4D97-AF65-F5344CB8AC3E}">
        <p14:creationId xmlns:p14="http://schemas.microsoft.com/office/powerpoint/2010/main" val="40359236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Avenir Light"/>
                <a:ea typeface="Calibri" panose="020F0502020204030204" pitchFamily="34" charset="0"/>
                <a:cs typeface="Times New Roman" panose="02020603050405020304" pitchFamily="18" charset="0"/>
              </a:rPr>
              <a:t>Appel à l'action </a:t>
            </a:r>
            <a:r>
              <a:rPr lang="en-US" dirty="0"/>
              <a:t>page 126</a:t>
            </a:r>
          </a:p>
        </p:txBody>
      </p:sp>
      <p:sp>
        <p:nvSpPr>
          <p:cNvPr id="4" name="Slide Number Placeholder 3"/>
          <p:cNvSpPr>
            <a:spLocks noGrp="1"/>
          </p:cNvSpPr>
          <p:nvPr>
            <p:ph type="sldNum" sz="quarter" idx="5"/>
          </p:nvPr>
        </p:nvSpPr>
        <p:spPr/>
        <p:txBody>
          <a:bodyPr/>
          <a:lstStyle/>
          <a:p>
            <a:fld id="{450ECF6B-5872-274D-B11A-89BEFEF0F1DD}" type="slidenum">
              <a:rPr lang="en-US" smtClean="0"/>
              <a:t>108</a:t>
            </a:fld>
            <a:endParaRPr lang="en-US"/>
          </a:p>
        </p:txBody>
      </p:sp>
    </p:spTree>
    <p:extLst>
      <p:ext uri="{BB962C8B-B14F-4D97-AF65-F5344CB8AC3E}">
        <p14:creationId xmlns:p14="http://schemas.microsoft.com/office/powerpoint/2010/main" val="19007669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109</a:t>
            </a:fld>
            <a:endParaRPr lang="en-US"/>
          </a:p>
        </p:txBody>
      </p:sp>
    </p:spTree>
    <p:extLst>
      <p:ext uri="{BB962C8B-B14F-4D97-AF65-F5344CB8AC3E}">
        <p14:creationId xmlns:p14="http://schemas.microsoft.com/office/powerpoint/2010/main" val="3537126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Objectifs page 5</a:t>
            </a:r>
          </a:p>
        </p:txBody>
      </p:sp>
      <p:sp>
        <p:nvSpPr>
          <p:cNvPr id="4" name="Slide Number Placeholder 3"/>
          <p:cNvSpPr>
            <a:spLocks noGrp="1"/>
          </p:cNvSpPr>
          <p:nvPr>
            <p:ph type="sldNum" sz="quarter" idx="5"/>
          </p:nvPr>
        </p:nvSpPr>
        <p:spPr/>
        <p:txBody>
          <a:bodyPr/>
          <a:lstStyle/>
          <a:p>
            <a:fld id="{450ECF6B-5872-274D-B11A-89BEFEF0F1DD}" type="slidenum">
              <a:rPr lang="en-US" smtClean="0"/>
              <a:t>11</a:t>
            </a:fld>
            <a:endParaRPr lang="en-US"/>
          </a:p>
        </p:txBody>
      </p:sp>
    </p:spTree>
    <p:extLst>
      <p:ext uri="{BB962C8B-B14F-4D97-AF65-F5344CB8AC3E}">
        <p14:creationId xmlns:p14="http://schemas.microsoft.com/office/powerpoint/2010/main" val="6550840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 </a:t>
            </a:r>
            <a:r>
              <a:rPr lang="en-US"/>
              <a:t>page 128</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110</a:t>
            </a:fld>
            <a:endParaRPr lang="en-US"/>
          </a:p>
        </p:txBody>
      </p:sp>
    </p:spTree>
    <p:extLst>
      <p:ext uri="{BB962C8B-B14F-4D97-AF65-F5344CB8AC3E}">
        <p14:creationId xmlns:p14="http://schemas.microsoft.com/office/powerpoint/2010/main" val="100854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Début de la section l – Histoire et structure</a:t>
            </a:r>
            <a:endParaRPr lang="en-US" dirty="0"/>
          </a:p>
          <a:p>
            <a:br>
              <a:rPr lang="en-CA" sz="1200" b="1" cap="none" dirty="0">
                <a:solidFill>
                  <a:srgbClr val="FFFFFF"/>
                </a:solidFill>
                <a:latin typeface="Avenir Book" panose="02000503020000020003" pitchFamily="2" charset="0"/>
              </a:rPr>
            </a:b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12</a:t>
            </a:fld>
            <a:endParaRPr lang="en-US"/>
          </a:p>
        </p:txBody>
      </p:sp>
    </p:spTree>
    <p:extLst>
      <p:ext uri="{BB962C8B-B14F-4D97-AF65-F5344CB8AC3E}">
        <p14:creationId xmlns:p14="http://schemas.microsoft.com/office/powerpoint/2010/main" val="272083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13</a:t>
            </a:fld>
            <a:endParaRPr lang="en-US"/>
          </a:p>
        </p:txBody>
      </p:sp>
    </p:spTree>
    <p:extLst>
      <p:ext uri="{BB962C8B-B14F-4D97-AF65-F5344CB8AC3E}">
        <p14:creationId xmlns:p14="http://schemas.microsoft.com/office/powerpoint/2010/main" val="423669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Sans syndicat/avec un syndicat</a:t>
            </a:r>
          </a:p>
          <a:p>
            <a:endParaRPr lang="fr-CA" dirty="0"/>
          </a:p>
          <a:p>
            <a:r>
              <a:rPr lang="fr-CA" dirty="0"/>
              <a:t>La bonne réponse est :</a:t>
            </a:r>
          </a:p>
          <a:p>
            <a:endParaRPr lang="fr-CA" dirty="0"/>
          </a:p>
          <a:p>
            <a:r>
              <a:rPr lang="fr-CA" b="1" dirty="0"/>
              <a:t>Droits de gestion, droit du travail</a:t>
            </a:r>
          </a:p>
          <a:p>
            <a:endParaRPr lang="en-US" dirty="0"/>
          </a:p>
          <a:p>
            <a:r>
              <a:rPr lang="fr-CA" b="0" i="0" dirty="0">
                <a:solidFill>
                  <a:srgbClr val="2C2A2A"/>
                </a:solidFill>
                <a:effectLst/>
                <a:latin typeface="Roboto Light" panose="02000000000000000000" pitchFamily="2" charset="0"/>
              </a:rPr>
              <a:t>Complétez en disant </a:t>
            </a:r>
            <a:r>
              <a:rPr lang="fr-CA" dirty="0"/>
              <a:t>:</a:t>
            </a:r>
          </a:p>
          <a:p>
            <a:r>
              <a:rPr lang="fr-CA" dirty="0"/>
              <a:t>Sans syndicat, l'employeur a peu de limites sur la façon de traiter les employés et d'organiser le travail. Un employé non syndiqué n'est protégé que par les normes minimales des lois du travail en vigueur. En cas de violation d’une loi ou d’un règlement du travail, l’employé a le choix d’agir seul ou de retenir les services d’un avocat pour le défendre contre son employeur. Il arrive que les employeurs abusent de leurs pouvoirs ou ignorent les normes du travail, dont les règlements en matière de santé et de sécurité, sachant qu’il faut beaucoup de courage et d’argent à un employé non pour déposer une plainte contre eux et obtenir gain de cause. Souvent, devant un tel employeur, les travailleurs non syndiqués choisissent simplement de démissionner et de se trouver de l’emploi ailleurs.</a:t>
            </a:r>
          </a:p>
          <a:p>
            <a:endParaRPr lang="fr-CA" dirty="0"/>
          </a:p>
        </p:txBody>
      </p:sp>
      <p:sp>
        <p:nvSpPr>
          <p:cNvPr id="4" name="Slide Number Placeholder 3"/>
          <p:cNvSpPr>
            <a:spLocks noGrp="1"/>
          </p:cNvSpPr>
          <p:nvPr>
            <p:ph type="sldNum" sz="quarter" idx="5"/>
          </p:nvPr>
        </p:nvSpPr>
        <p:spPr/>
        <p:txBody>
          <a:bodyPr/>
          <a:lstStyle/>
          <a:p>
            <a:fld id="{450ECF6B-5872-274D-B11A-89BEFEF0F1DD}" type="slidenum">
              <a:rPr lang="en-US" smtClean="0"/>
              <a:t>14</a:t>
            </a:fld>
            <a:endParaRPr lang="en-US"/>
          </a:p>
        </p:txBody>
      </p:sp>
    </p:spTree>
    <p:extLst>
      <p:ext uri="{BB962C8B-B14F-4D97-AF65-F5344CB8AC3E}">
        <p14:creationId xmlns:p14="http://schemas.microsoft.com/office/powerpoint/2010/main" val="396113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Sans syndicat/avec un syndicat</a:t>
            </a:r>
          </a:p>
          <a:p>
            <a:endParaRPr lang="fr-CA" dirty="0"/>
          </a:p>
          <a:p>
            <a:r>
              <a:rPr lang="fr-CA" dirty="0"/>
              <a:t>La bonne réponse est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La procédure de règlement des griefs</a:t>
            </a:r>
            <a:endParaRPr lang="en-US" b="1" dirty="0"/>
          </a:p>
          <a:p>
            <a:endParaRPr lang="en-US" dirty="0"/>
          </a:p>
          <a:p>
            <a:r>
              <a:rPr lang="fr-CA" b="0" i="0" dirty="0">
                <a:solidFill>
                  <a:srgbClr val="2C2A2A"/>
                </a:solidFill>
                <a:effectLst/>
                <a:latin typeface="Roboto Light" panose="02000000000000000000" pitchFamily="2" charset="0"/>
              </a:rPr>
              <a:t>Complétez en disant</a:t>
            </a:r>
            <a:r>
              <a:rPr lang="fr-CA" dirty="0"/>
              <a:t> :</a:t>
            </a:r>
          </a:p>
          <a:p>
            <a:r>
              <a:rPr lang="fr-CA" dirty="0"/>
              <a:t>Même les lieux de travail non syndiqués ont des lois et des règlements du travail en place, mais ils n'ont pas de procédure de règlement des griefs pour les problèmes qui ne relèvent pas de ces lois</a:t>
            </a:r>
          </a:p>
          <a:p>
            <a:endParaRPr lang="fr-CA"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15</a:t>
            </a:fld>
            <a:endParaRPr lang="en-US"/>
          </a:p>
        </p:txBody>
      </p:sp>
    </p:spTree>
    <p:extLst>
      <p:ext uri="{BB962C8B-B14F-4D97-AF65-F5344CB8AC3E}">
        <p14:creationId xmlns:p14="http://schemas.microsoft.com/office/powerpoint/2010/main" val="216453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Sans syndicat/avec un syndicat</a:t>
            </a:r>
          </a:p>
          <a:p>
            <a:endParaRPr lang="fr-CA" dirty="0"/>
          </a:p>
          <a:p>
            <a:r>
              <a:rPr lang="fr-CA" dirty="0"/>
              <a:t>La bonne réponse est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Négociation par le Syndicat et par vote des membres du Syndicat</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2C2A2A"/>
                </a:solidFill>
                <a:effectLst/>
                <a:latin typeface="Roboto Light" panose="02000000000000000000" pitchFamily="2" charset="0"/>
              </a:rPr>
              <a:t>Complétez en disant </a:t>
            </a:r>
            <a:r>
              <a:rPr lang="fr-CA" dirty="0"/>
              <a:t>:</a:t>
            </a:r>
          </a:p>
          <a:p>
            <a:r>
              <a:rPr lang="fr-CA" sz="1800" b="0" i="0" u="none" strike="noStrike" baseline="0" dirty="0">
                <a:solidFill>
                  <a:srgbClr val="000000"/>
                </a:solidFill>
                <a:latin typeface="Arial" panose="020B0604020202020204" pitchFamily="34" charset="0"/>
              </a:rPr>
              <a:t>Dans certaines situations, un arbitre peut imposer les modalités d’une partie ou de la totalité d’une convention collective. Cependant, la convention résulte habituellement d’une négociation entre les parties. Les droits et les obligations des employés et de l’employeur sont donc prévus dans l’entente originale et exclusive. C’est par la convention collective que les employés imposent des limites sur les droits de la direction; il est donc important de maintenir la solidarité entre les membres, afin d’avoir un avantage sur l’employeur durant les négociations. Il peut arriver qu’une partie ou l’autre ne respecte pas la convention collective ou les lois du travail. La partie lésée peut alors recourir à la procédure de règlement de griefs. </a:t>
            </a:r>
          </a:p>
          <a:p>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16</a:t>
            </a:fld>
            <a:endParaRPr lang="en-US"/>
          </a:p>
        </p:txBody>
      </p:sp>
    </p:spTree>
    <p:extLst>
      <p:ext uri="{BB962C8B-B14F-4D97-AF65-F5344CB8AC3E}">
        <p14:creationId xmlns:p14="http://schemas.microsoft.com/office/powerpoint/2010/main" val="123588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Sans syndicat/avec un syndicat</a:t>
            </a:r>
          </a:p>
          <a:p>
            <a:endParaRPr lang="fr-CA" dirty="0"/>
          </a:p>
          <a:p>
            <a:r>
              <a:rPr lang="fr-CA" dirty="0"/>
              <a:t>La bonne réponse est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Le dernier n'est pas correct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fr-CA" b="0" i="0" dirty="0">
                <a:solidFill>
                  <a:srgbClr val="2C2A2A"/>
                </a:solidFill>
                <a:effectLst/>
                <a:latin typeface="Roboto Light" panose="02000000000000000000" pitchFamily="2" charset="0"/>
              </a:rPr>
              <a:t>Complétez en disant </a:t>
            </a:r>
            <a:r>
              <a:rPr lang="en-US" dirty="0"/>
              <a:t>:</a:t>
            </a:r>
          </a:p>
          <a:p>
            <a:r>
              <a:rPr lang="fr-CA" dirty="0"/>
              <a:t>Il existe une affaire de longue date qui décrit la jurisprudence en vigueur en ce qui concerne l'introduction d'une politique d’employeurs. </a:t>
            </a:r>
          </a:p>
          <a:p>
            <a:r>
              <a:rPr lang="fr-CA" dirty="0"/>
              <a:t>- Reportez-vous au manuel pour plus de détails.</a:t>
            </a:r>
          </a:p>
          <a:p>
            <a:endParaRPr lang="fr-CA" dirty="0"/>
          </a:p>
          <a:p>
            <a:endParaRPr lang="en-US" b="1"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17</a:t>
            </a:fld>
            <a:endParaRPr lang="en-US"/>
          </a:p>
        </p:txBody>
      </p:sp>
    </p:spTree>
    <p:extLst>
      <p:ext uri="{BB962C8B-B14F-4D97-AF65-F5344CB8AC3E}">
        <p14:creationId xmlns:p14="http://schemas.microsoft.com/office/powerpoint/2010/main" val="161556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18</a:t>
            </a:fld>
            <a:endParaRPr lang="en-US"/>
          </a:p>
        </p:txBody>
      </p:sp>
    </p:spTree>
    <p:extLst>
      <p:ext uri="{BB962C8B-B14F-4D97-AF65-F5344CB8AC3E}">
        <p14:creationId xmlns:p14="http://schemas.microsoft.com/office/powerpoint/2010/main" val="3798300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Page 14 du cahier du participant (22 du </a:t>
            </a:r>
            <a:r>
              <a:rPr lang="fr-CA" dirty="0" err="1"/>
              <a:t>pdf</a:t>
            </a:r>
            <a:r>
              <a:rPr lang="fr-CA" dirty="0"/>
              <a:t>)</a:t>
            </a:r>
          </a:p>
          <a:p>
            <a:endParaRPr lang="fr-CA" dirty="0"/>
          </a:p>
          <a:p>
            <a:r>
              <a:rPr lang="fr-CA" dirty="0"/>
              <a:t>FIT et Teamsters Canada. Expliquez les différences entre les sections locales de TC et nos divisions. Nous avons conservé notre ancienne structure (BLE) lorsque nous avons fusionné avec Teamsters Canada, donc pour établir des divisions, une conférence était nécessaire. Selon les règles de la FIT, notre conférence a les mêmes droits qu'une section locale de TC</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19</a:t>
            </a:fld>
            <a:endParaRPr lang="en-US"/>
          </a:p>
        </p:txBody>
      </p:sp>
    </p:spTree>
    <p:extLst>
      <p:ext uri="{BB962C8B-B14F-4D97-AF65-F5344CB8AC3E}">
        <p14:creationId xmlns:p14="http://schemas.microsoft.com/office/powerpoint/2010/main" val="88111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Ouverture</a:t>
            </a:r>
            <a:r>
              <a:rPr lang="en-US" dirty="0"/>
              <a:t> - </a:t>
            </a:r>
            <a:r>
              <a:rPr lang="fr-CA" dirty="0"/>
              <a:t>cette citation se trouve au bas du message du président</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a:t>
            </a:fld>
            <a:endParaRPr lang="en-US"/>
          </a:p>
        </p:txBody>
      </p:sp>
    </p:spTree>
    <p:extLst>
      <p:ext uri="{BB962C8B-B14F-4D97-AF65-F5344CB8AC3E}">
        <p14:creationId xmlns:p14="http://schemas.microsoft.com/office/powerpoint/2010/main" val="2682031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lnSpc>
                <a:spcPts val="2100"/>
              </a:lnSpc>
            </a:pPr>
            <a:r>
              <a:rPr lang="fr-CA" dirty="0">
                <a:solidFill>
                  <a:srgbClr val="3C4043"/>
                </a:solidFill>
                <a:effectLst/>
              </a:rPr>
              <a:t>Page 15 du cahier du participant (23 du </a:t>
            </a:r>
            <a:r>
              <a:rPr lang="fr-CA" dirty="0" err="1">
                <a:solidFill>
                  <a:srgbClr val="3C4043"/>
                </a:solidFill>
                <a:effectLst/>
              </a:rPr>
              <a:t>pdf</a:t>
            </a:r>
            <a:r>
              <a:rPr lang="fr-CA" dirty="0">
                <a:solidFill>
                  <a:srgbClr val="3C4043"/>
                </a:solidFill>
                <a:effectLst/>
              </a:rPr>
              <a:t>) </a:t>
            </a:r>
          </a:p>
          <a:p>
            <a:pPr rtl="0">
              <a:lnSpc>
                <a:spcPts val="2100"/>
              </a:lnSpc>
            </a:pPr>
            <a:endParaRPr lang="fr-CA" dirty="0">
              <a:solidFill>
                <a:srgbClr val="3C4043"/>
              </a:solidFill>
              <a:effectLst/>
            </a:endParaRPr>
          </a:p>
          <a:p>
            <a:pPr rtl="0">
              <a:lnSpc>
                <a:spcPts val="2100"/>
              </a:lnSpc>
            </a:pPr>
            <a:r>
              <a:rPr lang="fr-CA" dirty="0">
                <a:solidFill>
                  <a:srgbClr val="3C4043"/>
                </a:solidFill>
                <a:effectLst/>
              </a:rPr>
              <a:t>Expliquez et demandez s'il existe une compréhension entre les CGA et le bureau national. Rôles et responsabilités (principalement les problèmes de CC avec les CGA).</a:t>
            </a:r>
          </a:p>
        </p:txBody>
      </p:sp>
      <p:sp>
        <p:nvSpPr>
          <p:cNvPr id="4" name="Slide Number Placeholder 3"/>
          <p:cNvSpPr>
            <a:spLocks noGrp="1"/>
          </p:cNvSpPr>
          <p:nvPr>
            <p:ph type="sldNum" sz="quarter" idx="5"/>
          </p:nvPr>
        </p:nvSpPr>
        <p:spPr/>
        <p:txBody>
          <a:bodyPr/>
          <a:lstStyle/>
          <a:p>
            <a:fld id="{450ECF6B-5872-274D-B11A-89BEFEF0F1DD}" type="slidenum">
              <a:rPr lang="en-US" smtClean="0"/>
              <a:t>20</a:t>
            </a:fld>
            <a:endParaRPr lang="en-US"/>
          </a:p>
        </p:txBody>
      </p:sp>
    </p:spTree>
    <p:extLst>
      <p:ext uri="{BB962C8B-B14F-4D97-AF65-F5344CB8AC3E}">
        <p14:creationId xmlns:p14="http://schemas.microsoft.com/office/powerpoint/2010/main" val="755014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Début de la Section </a:t>
            </a:r>
            <a:r>
              <a:rPr lang="fr-CA" dirty="0" err="1"/>
              <a:t>ll</a:t>
            </a:r>
            <a:r>
              <a:rPr lang="fr-CA" dirty="0"/>
              <a:t> - Rôles et responsabilités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21</a:t>
            </a:fld>
            <a:endParaRPr lang="en-US"/>
          </a:p>
        </p:txBody>
      </p:sp>
    </p:spTree>
    <p:extLst>
      <p:ext uri="{BB962C8B-B14F-4D97-AF65-F5344CB8AC3E}">
        <p14:creationId xmlns:p14="http://schemas.microsoft.com/office/powerpoint/2010/main" val="120498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#1</a:t>
            </a:r>
          </a:p>
        </p:txBody>
      </p:sp>
      <p:sp>
        <p:nvSpPr>
          <p:cNvPr id="4" name="Slide Number Placeholder 3"/>
          <p:cNvSpPr>
            <a:spLocks noGrp="1"/>
          </p:cNvSpPr>
          <p:nvPr>
            <p:ph type="sldNum" sz="quarter" idx="5"/>
          </p:nvPr>
        </p:nvSpPr>
        <p:spPr/>
        <p:txBody>
          <a:bodyPr/>
          <a:lstStyle/>
          <a:p>
            <a:fld id="{450ECF6B-5872-274D-B11A-89BEFEF0F1DD}" type="slidenum">
              <a:rPr lang="en-US" smtClean="0"/>
              <a:t>22</a:t>
            </a:fld>
            <a:endParaRPr lang="en-US"/>
          </a:p>
        </p:txBody>
      </p:sp>
    </p:spTree>
    <p:extLst>
      <p:ext uri="{BB962C8B-B14F-4D97-AF65-F5344CB8AC3E}">
        <p14:creationId xmlns:p14="http://schemas.microsoft.com/office/powerpoint/2010/main" val="2871159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23</a:t>
            </a:fld>
            <a:endParaRPr lang="en-US"/>
          </a:p>
        </p:txBody>
      </p:sp>
    </p:spTree>
    <p:extLst>
      <p:ext uri="{BB962C8B-B14F-4D97-AF65-F5344CB8AC3E}">
        <p14:creationId xmlns:p14="http://schemas.microsoft.com/office/powerpoint/2010/main" val="1469451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members</a:t>
            </a:r>
            <a:endParaRPr lang="en-US" sz="1800" dirty="0">
              <a:effectLst/>
              <a:latin typeface="Avenir Ligh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Question #2</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24</a:t>
            </a:fld>
            <a:endParaRPr lang="en-US"/>
          </a:p>
        </p:txBody>
      </p:sp>
    </p:spTree>
    <p:extLst>
      <p:ext uri="{BB962C8B-B14F-4D97-AF65-F5344CB8AC3E}">
        <p14:creationId xmlns:p14="http://schemas.microsoft.com/office/powerpoint/2010/main" val="2010524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25</a:t>
            </a:fld>
            <a:endParaRPr lang="en-US"/>
          </a:p>
        </p:txBody>
      </p:sp>
    </p:spTree>
    <p:extLst>
      <p:ext uri="{BB962C8B-B14F-4D97-AF65-F5344CB8AC3E}">
        <p14:creationId xmlns:p14="http://schemas.microsoft.com/office/powerpoint/2010/main" val="1909539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#4</a:t>
            </a:r>
          </a:p>
          <a:p>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26</a:t>
            </a:fld>
            <a:endParaRPr lang="en-US"/>
          </a:p>
        </p:txBody>
      </p:sp>
    </p:spTree>
    <p:extLst>
      <p:ext uri="{BB962C8B-B14F-4D97-AF65-F5344CB8AC3E}">
        <p14:creationId xmlns:p14="http://schemas.microsoft.com/office/powerpoint/2010/main" val="882737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Question #5</a:t>
            </a:r>
          </a:p>
        </p:txBody>
      </p:sp>
      <p:sp>
        <p:nvSpPr>
          <p:cNvPr id="4" name="Slide Number Placeholder 3"/>
          <p:cNvSpPr>
            <a:spLocks noGrp="1"/>
          </p:cNvSpPr>
          <p:nvPr>
            <p:ph type="sldNum" sz="quarter" idx="5"/>
          </p:nvPr>
        </p:nvSpPr>
        <p:spPr/>
        <p:txBody>
          <a:bodyPr/>
          <a:lstStyle/>
          <a:p>
            <a:fld id="{450ECF6B-5872-274D-B11A-89BEFEF0F1DD}" type="slidenum">
              <a:rPr lang="en-US" smtClean="0"/>
              <a:t>27</a:t>
            </a:fld>
            <a:endParaRPr lang="en-US"/>
          </a:p>
        </p:txBody>
      </p:sp>
    </p:spTree>
    <p:extLst>
      <p:ext uri="{BB962C8B-B14F-4D97-AF65-F5344CB8AC3E}">
        <p14:creationId xmlns:p14="http://schemas.microsoft.com/office/powerpoint/2010/main" val="2733086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#6</a:t>
            </a:r>
          </a:p>
        </p:txBody>
      </p:sp>
      <p:sp>
        <p:nvSpPr>
          <p:cNvPr id="4" name="Slide Number Placeholder 3"/>
          <p:cNvSpPr>
            <a:spLocks noGrp="1"/>
          </p:cNvSpPr>
          <p:nvPr>
            <p:ph type="sldNum" sz="quarter" idx="5"/>
          </p:nvPr>
        </p:nvSpPr>
        <p:spPr/>
        <p:txBody>
          <a:bodyPr/>
          <a:lstStyle/>
          <a:p>
            <a:fld id="{450ECF6B-5872-274D-B11A-89BEFEF0F1DD}" type="slidenum">
              <a:rPr lang="en-US" smtClean="0"/>
              <a:t>28</a:t>
            </a:fld>
            <a:endParaRPr lang="en-US"/>
          </a:p>
        </p:txBody>
      </p:sp>
    </p:spTree>
    <p:extLst>
      <p:ext uri="{BB962C8B-B14F-4D97-AF65-F5344CB8AC3E}">
        <p14:creationId xmlns:p14="http://schemas.microsoft.com/office/powerpoint/2010/main" val="858025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#7</a:t>
            </a:r>
          </a:p>
        </p:txBody>
      </p:sp>
      <p:sp>
        <p:nvSpPr>
          <p:cNvPr id="4" name="Slide Number Placeholder 3"/>
          <p:cNvSpPr>
            <a:spLocks noGrp="1"/>
          </p:cNvSpPr>
          <p:nvPr>
            <p:ph type="sldNum" sz="quarter" idx="5"/>
          </p:nvPr>
        </p:nvSpPr>
        <p:spPr/>
        <p:txBody>
          <a:bodyPr/>
          <a:lstStyle/>
          <a:p>
            <a:fld id="{450ECF6B-5872-274D-B11A-89BEFEF0F1DD}" type="slidenum">
              <a:rPr lang="en-US" smtClean="0"/>
              <a:t>29</a:t>
            </a:fld>
            <a:endParaRPr lang="en-US"/>
          </a:p>
        </p:txBody>
      </p:sp>
    </p:spTree>
    <p:extLst>
      <p:ext uri="{BB962C8B-B14F-4D97-AF65-F5344CB8AC3E}">
        <p14:creationId xmlns:p14="http://schemas.microsoft.com/office/powerpoint/2010/main" val="388706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Ouverture</a:t>
            </a:r>
            <a:endParaRPr lang="en-US" dirty="0"/>
          </a:p>
          <a:p>
            <a:endParaRPr lang="en-US" dirty="0"/>
          </a:p>
          <a:p>
            <a:r>
              <a:rPr lang="fr-CA" dirty="0"/>
              <a:t>Faites la promotion de votre présence en ligne dans les 4 diapositives suivantes avant de continuer à la page 3 du cahier d’exercices.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a:t>
            </a:fld>
            <a:endParaRPr lang="en-US"/>
          </a:p>
        </p:txBody>
      </p:sp>
    </p:spTree>
    <p:extLst>
      <p:ext uri="{BB962C8B-B14F-4D97-AF65-F5344CB8AC3E}">
        <p14:creationId xmlns:p14="http://schemas.microsoft.com/office/powerpoint/2010/main" val="2771551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solidFill>
                  <a:srgbClr val="000000"/>
                </a:solidFill>
                <a:latin typeface="Cambria" panose="02040503050406030204" pitchFamily="18" charset="0"/>
              </a:rPr>
              <a:t>Président local et vice-président local de division </a:t>
            </a:r>
            <a:endParaRPr lang="en-US" b="0" dirty="0"/>
          </a:p>
        </p:txBody>
      </p:sp>
      <p:sp>
        <p:nvSpPr>
          <p:cNvPr id="4" name="Slide Number Placeholder 3"/>
          <p:cNvSpPr>
            <a:spLocks noGrp="1"/>
          </p:cNvSpPr>
          <p:nvPr>
            <p:ph type="sldNum" sz="quarter" idx="5"/>
          </p:nvPr>
        </p:nvSpPr>
        <p:spPr/>
        <p:txBody>
          <a:bodyPr/>
          <a:lstStyle/>
          <a:p>
            <a:fld id="{450ECF6B-5872-274D-B11A-89BEFEF0F1DD}" type="slidenum">
              <a:rPr lang="en-US" smtClean="0"/>
              <a:t>30</a:t>
            </a:fld>
            <a:endParaRPr lang="en-US"/>
          </a:p>
        </p:txBody>
      </p:sp>
    </p:spTree>
    <p:extLst>
      <p:ext uri="{BB962C8B-B14F-4D97-AF65-F5344CB8AC3E}">
        <p14:creationId xmlns:p14="http://schemas.microsoft.com/office/powerpoint/2010/main" val="3409261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baseline="0" dirty="0">
                <a:solidFill>
                  <a:srgbClr val="000000"/>
                </a:solidFill>
                <a:latin typeface="Cambria" panose="02040503050406030204" pitchFamily="18" charset="0"/>
              </a:rPr>
              <a:t>Président local et vice-président local de division </a:t>
            </a:r>
            <a:endParaRPr lang="en-US" b="0"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31</a:t>
            </a:fld>
            <a:endParaRPr lang="en-US" dirty="0"/>
          </a:p>
        </p:txBody>
      </p:sp>
    </p:spTree>
    <p:extLst>
      <p:ext uri="{BB962C8B-B14F-4D97-AF65-F5344CB8AC3E}">
        <p14:creationId xmlns:p14="http://schemas.microsoft.com/office/powerpoint/2010/main" val="2322723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À </a:t>
            </a:r>
            <a:r>
              <a:rPr lang="en-US" dirty="0" err="1"/>
              <a:t>déterminer</a:t>
            </a:r>
            <a:r>
              <a:rPr lang="en-US" dirty="0"/>
              <a:t> - </a:t>
            </a:r>
            <a:r>
              <a:rPr lang="en-US" dirty="0" err="1"/>
              <a:t>espace</a:t>
            </a:r>
            <a:r>
              <a:rPr lang="en-US" dirty="0"/>
              <a:t> </a:t>
            </a:r>
            <a:r>
              <a:rPr lang="en-US" dirty="0" err="1"/>
              <a:t>réservé</a:t>
            </a:r>
            <a:r>
              <a:rPr lang="en-US" dirty="0"/>
              <a:t>. </a:t>
            </a:r>
            <a:r>
              <a:rPr lang="en-US" dirty="0" err="1"/>
              <a:t>Vidéo</a:t>
            </a:r>
            <a:r>
              <a:rPr lang="en-US" dirty="0"/>
              <a:t> “Day in the Life” non disponible pour le moment.</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32</a:t>
            </a:fld>
            <a:endParaRPr lang="en-US"/>
          </a:p>
        </p:txBody>
      </p:sp>
    </p:spTree>
    <p:extLst>
      <p:ext uri="{BB962C8B-B14F-4D97-AF65-F5344CB8AC3E}">
        <p14:creationId xmlns:p14="http://schemas.microsoft.com/office/powerpoint/2010/main" val="2592820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a:t>
            </a:r>
            <a:r>
              <a:rPr lang="en-US" dirty="0"/>
              <a:t> </a:t>
            </a:r>
            <a:r>
              <a:rPr lang="fr-CA" dirty="0"/>
              <a:t>juste </a:t>
            </a:r>
            <a:r>
              <a:rPr lang="en-US" dirty="0"/>
              <a:t>- pages 28-29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Ouvrez-le avant d'en avoir besoin et laissez-le en arrière-plan : https://</a:t>
            </a:r>
            <a:r>
              <a:rPr lang="fr-CA" dirty="0" err="1"/>
              <a:t>www.youtube.com</a:t>
            </a:r>
            <a:r>
              <a:rPr lang="fr-CA" dirty="0"/>
              <a:t>/</a:t>
            </a:r>
            <a:r>
              <a:rPr lang="fr-CA" dirty="0" err="1"/>
              <a:t>watch?v</a:t>
            </a:r>
            <a:r>
              <a:rPr lang="fr-CA" dirty="0"/>
              <a:t>=</a:t>
            </a:r>
            <a:r>
              <a:rPr lang="fr-CA" dirty="0" err="1"/>
              <a:t>sBoKGoVRIAo</a:t>
            </a:r>
            <a:endParaRPr lang="fr-CA"/>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p>
        </p:txBody>
      </p:sp>
      <p:sp>
        <p:nvSpPr>
          <p:cNvPr id="4" name="Slide Number Placeholder 3"/>
          <p:cNvSpPr>
            <a:spLocks noGrp="1"/>
          </p:cNvSpPr>
          <p:nvPr>
            <p:ph type="sldNum" sz="quarter" idx="5"/>
          </p:nvPr>
        </p:nvSpPr>
        <p:spPr/>
        <p:txBody>
          <a:bodyPr/>
          <a:lstStyle/>
          <a:p>
            <a:fld id="{450ECF6B-5872-274D-B11A-89BEFEF0F1DD}" type="slidenum">
              <a:rPr lang="en-US" smtClean="0"/>
              <a:t>33</a:t>
            </a:fld>
            <a:endParaRPr lang="en-US"/>
          </a:p>
        </p:txBody>
      </p:sp>
    </p:spTree>
    <p:extLst>
      <p:ext uri="{BB962C8B-B14F-4D97-AF65-F5344CB8AC3E}">
        <p14:creationId xmlns:p14="http://schemas.microsoft.com/office/powerpoint/2010/main" val="3504908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 juste </a:t>
            </a:r>
            <a:r>
              <a:rPr lang="en-US" dirty="0"/>
              <a:t>-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34</a:t>
            </a:fld>
            <a:endParaRPr lang="en-US"/>
          </a:p>
        </p:txBody>
      </p:sp>
    </p:spTree>
    <p:extLst>
      <p:ext uri="{BB962C8B-B14F-4D97-AF65-F5344CB8AC3E}">
        <p14:creationId xmlns:p14="http://schemas.microsoft.com/office/powerpoint/2010/main" val="3098536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 juste</a:t>
            </a:r>
            <a:r>
              <a:rPr lang="en-US" dirty="0"/>
              <a:t>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35</a:t>
            </a:fld>
            <a:endParaRPr lang="en-US"/>
          </a:p>
        </p:txBody>
      </p:sp>
    </p:spTree>
    <p:extLst>
      <p:ext uri="{BB962C8B-B14F-4D97-AF65-F5344CB8AC3E}">
        <p14:creationId xmlns:p14="http://schemas.microsoft.com/office/powerpoint/2010/main" val="1078061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 juste</a:t>
            </a:r>
            <a:r>
              <a:rPr lang="en-US" dirty="0"/>
              <a:t>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36</a:t>
            </a:fld>
            <a:endParaRPr lang="en-US"/>
          </a:p>
        </p:txBody>
      </p:sp>
    </p:spTree>
    <p:extLst>
      <p:ext uri="{BB962C8B-B14F-4D97-AF65-F5344CB8AC3E}">
        <p14:creationId xmlns:p14="http://schemas.microsoft.com/office/powerpoint/2010/main" val="3938204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a:t>
            </a:r>
            <a:r>
              <a:rPr lang="en-US" dirty="0"/>
              <a:t> </a:t>
            </a:r>
            <a:r>
              <a:rPr lang="fr-CA" dirty="0"/>
              <a:t>juste </a:t>
            </a:r>
            <a:r>
              <a:rPr lang="en-US" dirty="0"/>
              <a:t>-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37</a:t>
            </a:fld>
            <a:endParaRPr lang="en-US"/>
          </a:p>
        </p:txBody>
      </p:sp>
    </p:spTree>
    <p:extLst>
      <p:ext uri="{BB962C8B-B14F-4D97-AF65-F5344CB8AC3E}">
        <p14:creationId xmlns:p14="http://schemas.microsoft.com/office/powerpoint/2010/main" val="1453615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 juste</a:t>
            </a:r>
            <a:r>
              <a:rPr lang="en-US" dirty="0"/>
              <a:t>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38</a:t>
            </a:fld>
            <a:endParaRPr lang="en-US"/>
          </a:p>
        </p:txBody>
      </p:sp>
    </p:spTree>
    <p:extLst>
      <p:ext uri="{BB962C8B-B14F-4D97-AF65-F5344CB8AC3E}">
        <p14:creationId xmlns:p14="http://schemas.microsoft.com/office/powerpoint/2010/main" val="4173712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Faire </a:t>
            </a:r>
            <a:r>
              <a:rPr lang="en-US" sz="1200" kern="1200" dirty="0" err="1">
                <a:solidFill>
                  <a:schemeClr val="tx1"/>
                </a:solidFill>
                <a:effectLst/>
                <a:latin typeface="+mn-lt"/>
                <a:ea typeface="+mn-ea"/>
                <a:cs typeface="+mn-cs"/>
              </a:rPr>
              <a:t>enquête</a:t>
            </a:r>
            <a:r>
              <a:rPr lang="en-US" sz="1200" kern="1200" dirty="0">
                <a:solidFill>
                  <a:schemeClr val="tx1"/>
                </a:solidFill>
                <a:effectLst/>
                <a:latin typeface="+mn-lt"/>
                <a:ea typeface="+mn-ea"/>
                <a:cs typeface="+mn-cs"/>
              </a:rPr>
              <a:t> pages 30-31</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but de cet exercice est d'illustrer les distorsions dans la communication des informations depuis la source d'origine, à travers plusieurs individus, jusqu'à la destination finale. Cet exercice démontre également l'importance pour les présidents locaux d'enquêter correctement sur les rumeurs et de vérifier les faits.</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L'instructeur demandera à 6 participants de relayer le message. Cinq des 6 participants sont invités à sortir de la salle.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reste des participants doivent ensuite lire le scénario. Lorsque l'histoire est transmise, tous les autres participants enregistreront tous les ajouts, suppressions et distorsions du message. Le participant sélectionné encore présent dans la salle dispose de 2 ou 3 minutes pour apprendre le message.</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L'instructeur ramène un deuxième participant dans la salle depuis l'extérieur et le 1er participant relaie le message à ce 2e participant, qui à son tour doit répéter à haute voix au groupe ce qu'il a appris du message du 1er participant. Il est important que chaque participant transmette le message à sa manière, sans l'aide des autres participants, des observateurs ou du message devant eux.</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Répétez le processus jusqu'à ce que tous les participants sélectionnés aient individuellement transmis le message.</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L'instructeur mènera ensuite une courte discussion avec la classe sur les implications de l'exercice. Qu'est-ce que la classe a observé? Comment un représentant syndical aurait dû gérer la réception d'un message? Ont-ils écrit le message? Ont-ils utilisé l'une des 6 questions? Qui, Quoi, Quand, Où, pourquoi et comment</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39</a:t>
            </a:fld>
            <a:endParaRPr lang="en-US"/>
          </a:p>
        </p:txBody>
      </p:sp>
    </p:spTree>
    <p:extLst>
      <p:ext uri="{BB962C8B-B14F-4D97-AF65-F5344CB8AC3E}">
        <p14:creationId xmlns:p14="http://schemas.microsoft.com/office/powerpoint/2010/main" val="218657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Nouveau site internet à partir de décembre 2023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0ECF6B-5872-274D-B11A-89BEFEF0F1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675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Comment mieux écouter nos membres</a:t>
            </a:r>
            <a:r>
              <a:rPr lang="en-US" dirty="0"/>
              <a:t> pages 32-35</a:t>
            </a:r>
          </a:p>
        </p:txBody>
      </p:sp>
      <p:sp>
        <p:nvSpPr>
          <p:cNvPr id="4" name="Slide Number Placeholder 3"/>
          <p:cNvSpPr>
            <a:spLocks noGrp="1"/>
          </p:cNvSpPr>
          <p:nvPr>
            <p:ph type="sldNum" sz="quarter" idx="5"/>
          </p:nvPr>
        </p:nvSpPr>
        <p:spPr/>
        <p:txBody>
          <a:bodyPr/>
          <a:lstStyle/>
          <a:p>
            <a:fld id="{450ECF6B-5872-274D-B11A-89BEFEF0F1DD}" type="slidenum">
              <a:rPr lang="en-US" smtClean="0"/>
              <a:t>40</a:t>
            </a:fld>
            <a:endParaRPr lang="en-US"/>
          </a:p>
        </p:txBody>
      </p:sp>
    </p:spTree>
    <p:extLst>
      <p:ext uri="{BB962C8B-B14F-4D97-AF65-F5344CB8AC3E}">
        <p14:creationId xmlns:p14="http://schemas.microsoft.com/office/powerpoint/2010/main" val="2450831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u="sng" dirty="0">
                <a:hlinkClick r:id="rId3"/>
              </a:rPr>
              <a:t>https://youtu.be/R1vskiVDwl4</a:t>
            </a:r>
            <a:r>
              <a:rPr lang="en-CA" dirty="0"/>
              <a:t>  </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41</a:t>
            </a:fld>
            <a:endParaRPr lang="en-US"/>
          </a:p>
        </p:txBody>
      </p:sp>
    </p:spTree>
    <p:extLst>
      <p:ext uri="{BB962C8B-B14F-4D97-AF65-F5344CB8AC3E}">
        <p14:creationId xmlns:p14="http://schemas.microsoft.com/office/powerpoint/2010/main" val="3136779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Comment mieux écouter nos membres</a:t>
            </a:r>
            <a:r>
              <a:rPr lang="en-US" dirty="0"/>
              <a:t> pages 32-35</a:t>
            </a:r>
          </a:p>
        </p:txBody>
      </p:sp>
      <p:sp>
        <p:nvSpPr>
          <p:cNvPr id="4" name="Slide Number Placeholder 3"/>
          <p:cNvSpPr>
            <a:spLocks noGrp="1"/>
          </p:cNvSpPr>
          <p:nvPr>
            <p:ph type="sldNum" sz="quarter" idx="5"/>
          </p:nvPr>
        </p:nvSpPr>
        <p:spPr/>
        <p:txBody>
          <a:bodyPr/>
          <a:lstStyle/>
          <a:p>
            <a:fld id="{450ECF6B-5872-274D-B11A-89BEFEF0F1DD}" type="slidenum">
              <a:rPr lang="en-US" smtClean="0"/>
              <a:t>42</a:t>
            </a:fld>
            <a:endParaRPr lang="en-US"/>
          </a:p>
        </p:txBody>
      </p:sp>
    </p:spTree>
    <p:extLst>
      <p:ext uri="{BB962C8B-B14F-4D97-AF65-F5344CB8AC3E}">
        <p14:creationId xmlns:p14="http://schemas.microsoft.com/office/powerpoint/2010/main" val="3331060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Comment mieux écouter nos membres</a:t>
            </a:r>
            <a:r>
              <a:rPr lang="en-US" dirty="0"/>
              <a:t> pages 32-35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43</a:t>
            </a:fld>
            <a:endParaRPr lang="en-US"/>
          </a:p>
        </p:txBody>
      </p:sp>
    </p:spTree>
    <p:extLst>
      <p:ext uri="{BB962C8B-B14F-4D97-AF65-F5344CB8AC3E}">
        <p14:creationId xmlns:p14="http://schemas.microsoft.com/office/powerpoint/2010/main" val="652432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44</a:t>
            </a:fld>
            <a:endParaRPr lang="en-US"/>
          </a:p>
        </p:txBody>
      </p:sp>
    </p:spTree>
    <p:extLst>
      <p:ext uri="{BB962C8B-B14F-4D97-AF65-F5344CB8AC3E}">
        <p14:creationId xmlns:p14="http://schemas.microsoft.com/office/powerpoint/2010/main" val="2142504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170" marR="0">
              <a:spcBef>
                <a:spcPts val="0"/>
              </a:spcBef>
              <a:spcAft>
                <a:spcPts val="0"/>
              </a:spcAft>
            </a:pPr>
            <a:r>
              <a:rPr lang="en-US" sz="1800" dirty="0">
                <a:effectLst/>
                <a:latin typeface="Avenir Light"/>
                <a:ea typeface="Calibri" panose="020F0502020204030204" pitchFamily="34" charset="0"/>
                <a:cs typeface="Times New Roman" panose="02020603050405020304" pitchFamily="18" charset="0"/>
              </a:rPr>
              <a:t>Début de la </a:t>
            </a:r>
            <a:r>
              <a:rPr lang="en-CA" sz="1800" dirty="0">
                <a:effectLst/>
                <a:latin typeface="Avenir Light"/>
                <a:ea typeface="Calibri" panose="020F0502020204030204" pitchFamily="34" charset="0"/>
                <a:cs typeface="Times New Roman" panose="02020603050405020304" pitchFamily="18" charset="0"/>
              </a:rPr>
              <a:t>Section III - </a:t>
            </a:r>
            <a:r>
              <a:rPr lang="fr-CA" sz="1800" dirty="0">
                <a:effectLst/>
                <a:latin typeface="Avenir Light"/>
                <a:ea typeface="Calibri" panose="020F0502020204030204" pitchFamily="34" charset="0"/>
                <a:cs typeface="Times New Roman" panose="02020603050405020304" pitchFamily="18" charset="0"/>
              </a:rPr>
              <a:t>Comment gérer un litige</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45</a:t>
            </a:fld>
            <a:endParaRPr lang="en-US"/>
          </a:p>
        </p:txBody>
      </p:sp>
    </p:spTree>
    <p:extLst>
      <p:ext uri="{BB962C8B-B14F-4D97-AF65-F5344CB8AC3E}">
        <p14:creationId xmlns:p14="http://schemas.microsoft.com/office/powerpoint/2010/main" val="9497025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Votre</a:t>
            </a:r>
            <a:r>
              <a:rPr lang="en-US" dirty="0"/>
              <a:t> </a:t>
            </a:r>
            <a:r>
              <a:rPr lang="en-US" dirty="0" err="1"/>
              <a:t>procédure</a:t>
            </a:r>
            <a:r>
              <a:rPr lang="en-US" dirty="0"/>
              <a:t> de grief  page 40</a:t>
            </a:r>
          </a:p>
        </p:txBody>
      </p:sp>
      <p:sp>
        <p:nvSpPr>
          <p:cNvPr id="4" name="Slide Number Placeholder 3"/>
          <p:cNvSpPr>
            <a:spLocks noGrp="1"/>
          </p:cNvSpPr>
          <p:nvPr>
            <p:ph type="sldNum" sz="quarter" idx="5"/>
          </p:nvPr>
        </p:nvSpPr>
        <p:spPr/>
        <p:txBody>
          <a:bodyPr/>
          <a:lstStyle/>
          <a:p>
            <a:fld id="{450ECF6B-5872-274D-B11A-89BEFEF0F1DD}" type="slidenum">
              <a:rPr lang="en-US" smtClean="0"/>
              <a:t>46</a:t>
            </a:fld>
            <a:endParaRPr lang="en-US"/>
          </a:p>
        </p:txBody>
      </p:sp>
    </p:spTree>
    <p:extLst>
      <p:ext uri="{BB962C8B-B14F-4D97-AF65-F5344CB8AC3E}">
        <p14:creationId xmlns:p14="http://schemas.microsoft.com/office/powerpoint/2010/main" val="1744092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47</a:t>
            </a:fld>
            <a:endParaRPr lang="en-US"/>
          </a:p>
        </p:txBody>
      </p:sp>
    </p:spTree>
    <p:extLst>
      <p:ext uri="{BB962C8B-B14F-4D97-AF65-F5344CB8AC3E}">
        <p14:creationId xmlns:p14="http://schemas.microsoft.com/office/powerpoint/2010/main" val="2245081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Avenir Light"/>
                <a:ea typeface="Calibri" panose="020F0502020204030204" pitchFamily="34" charset="0"/>
                <a:cs typeface="Times New Roman" panose="02020603050405020304" pitchFamily="18" charset="0"/>
              </a:rPr>
              <a:t>Comment gérer un litige</a:t>
            </a:r>
            <a:r>
              <a:rPr lang="en-US" dirty="0"/>
              <a:t> page 41</a:t>
            </a:r>
          </a:p>
        </p:txBody>
      </p:sp>
      <p:sp>
        <p:nvSpPr>
          <p:cNvPr id="4" name="Slide Number Placeholder 3"/>
          <p:cNvSpPr>
            <a:spLocks noGrp="1"/>
          </p:cNvSpPr>
          <p:nvPr>
            <p:ph type="sldNum" sz="quarter" idx="5"/>
          </p:nvPr>
        </p:nvSpPr>
        <p:spPr/>
        <p:txBody>
          <a:bodyPr/>
          <a:lstStyle/>
          <a:p>
            <a:fld id="{450ECF6B-5872-274D-B11A-89BEFEF0F1DD}" type="slidenum">
              <a:rPr lang="en-US" smtClean="0"/>
              <a:t>48</a:t>
            </a:fld>
            <a:endParaRPr lang="en-US"/>
          </a:p>
        </p:txBody>
      </p:sp>
    </p:spTree>
    <p:extLst>
      <p:ext uri="{BB962C8B-B14F-4D97-AF65-F5344CB8AC3E}">
        <p14:creationId xmlns:p14="http://schemas.microsoft.com/office/powerpoint/2010/main" val="33306668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49</a:t>
            </a:fld>
            <a:endParaRPr lang="en-US"/>
          </a:p>
        </p:txBody>
      </p:sp>
    </p:spTree>
    <p:extLst>
      <p:ext uri="{BB962C8B-B14F-4D97-AF65-F5344CB8AC3E}">
        <p14:creationId xmlns:p14="http://schemas.microsoft.com/office/powerpoint/2010/main" val="186767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L'application de la CFTC a été lancée en décembre 2023. Chaque participant recevra également des cartes avec le code URL à rapporter à la Division.</a:t>
            </a:r>
          </a:p>
          <a:p>
            <a:endParaRPr lang="fr-CA" dirty="0"/>
          </a:p>
          <a:p>
            <a:r>
              <a:rPr lang="fr-CA" dirty="0"/>
              <a:t>C'est le meilleur moyen de rester informé. Demandez à chaque officier de promouvoir l'application dans sa Division.</a:t>
            </a:r>
            <a:r>
              <a:rPr lang="en-US" dirty="0"/>
              <a:t> </a:t>
            </a:r>
          </a:p>
        </p:txBody>
      </p:sp>
      <p:sp>
        <p:nvSpPr>
          <p:cNvPr id="4" name="Slide Number Placeholder 3"/>
          <p:cNvSpPr>
            <a:spLocks noGrp="1"/>
          </p:cNvSpPr>
          <p:nvPr>
            <p:ph type="sldNum" sz="quarter" idx="5"/>
          </p:nvPr>
        </p:nvSpPr>
        <p:spPr/>
        <p:txBody>
          <a:bodyPr/>
          <a:lstStyle/>
          <a:p>
            <a:fld id="{450ECF6B-5872-274D-B11A-89BEFEF0F1DD}" type="slidenum">
              <a:rPr lang="en-US" smtClean="0"/>
              <a:t>5</a:t>
            </a:fld>
            <a:endParaRPr lang="en-US" dirty="0"/>
          </a:p>
        </p:txBody>
      </p:sp>
    </p:spTree>
    <p:extLst>
      <p:ext uri="{BB962C8B-B14F-4D97-AF65-F5344CB8AC3E}">
        <p14:creationId xmlns:p14="http://schemas.microsoft.com/office/powerpoint/2010/main" val="3746685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p:txBody>
      </p:sp>
      <p:sp>
        <p:nvSpPr>
          <p:cNvPr id="4" name="Slide Number Placeholder 3"/>
          <p:cNvSpPr>
            <a:spLocks noGrp="1"/>
          </p:cNvSpPr>
          <p:nvPr>
            <p:ph type="sldNum" sz="quarter" idx="5"/>
          </p:nvPr>
        </p:nvSpPr>
        <p:spPr/>
        <p:txBody>
          <a:bodyPr/>
          <a:lstStyle/>
          <a:p>
            <a:fld id="{450ECF6B-5872-274D-B11A-89BEFEF0F1DD}" type="slidenum">
              <a:rPr lang="en-US" smtClean="0"/>
              <a:t>50</a:t>
            </a:fld>
            <a:endParaRPr lang="en-US"/>
          </a:p>
        </p:txBody>
      </p:sp>
    </p:spTree>
    <p:extLst>
      <p:ext uri="{BB962C8B-B14F-4D97-AF65-F5344CB8AC3E}">
        <p14:creationId xmlns:p14="http://schemas.microsoft.com/office/powerpoint/2010/main" val="3199438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51</a:t>
            </a:fld>
            <a:endParaRPr lang="en-US"/>
          </a:p>
        </p:txBody>
      </p:sp>
    </p:spTree>
    <p:extLst>
      <p:ext uri="{BB962C8B-B14F-4D97-AF65-F5344CB8AC3E}">
        <p14:creationId xmlns:p14="http://schemas.microsoft.com/office/powerpoint/2010/main" val="2292401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52</a:t>
            </a:fld>
            <a:endParaRPr lang="en-US"/>
          </a:p>
        </p:txBody>
      </p:sp>
    </p:spTree>
    <p:extLst>
      <p:ext uri="{BB962C8B-B14F-4D97-AF65-F5344CB8AC3E}">
        <p14:creationId xmlns:p14="http://schemas.microsoft.com/office/powerpoint/2010/main" val="36057429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53</a:t>
            </a:fld>
            <a:endParaRPr lang="en-US"/>
          </a:p>
        </p:txBody>
      </p:sp>
    </p:spTree>
    <p:extLst>
      <p:ext uri="{BB962C8B-B14F-4D97-AF65-F5344CB8AC3E}">
        <p14:creationId xmlns:p14="http://schemas.microsoft.com/office/powerpoint/2010/main" val="7524535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54</a:t>
            </a:fld>
            <a:endParaRPr lang="en-US"/>
          </a:p>
        </p:txBody>
      </p:sp>
    </p:spTree>
    <p:extLst>
      <p:ext uri="{BB962C8B-B14F-4D97-AF65-F5344CB8AC3E}">
        <p14:creationId xmlns:p14="http://schemas.microsoft.com/office/powerpoint/2010/main" val="2548613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55</a:t>
            </a:fld>
            <a:endParaRPr lang="en-US"/>
          </a:p>
        </p:txBody>
      </p:sp>
    </p:spTree>
    <p:extLst>
      <p:ext uri="{BB962C8B-B14F-4D97-AF65-F5344CB8AC3E}">
        <p14:creationId xmlns:p14="http://schemas.microsoft.com/office/powerpoint/2010/main" val="2877540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56</a:t>
            </a:fld>
            <a:endParaRPr lang="en-US"/>
          </a:p>
        </p:txBody>
      </p:sp>
    </p:spTree>
    <p:extLst>
      <p:ext uri="{BB962C8B-B14F-4D97-AF65-F5344CB8AC3E}">
        <p14:creationId xmlns:p14="http://schemas.microsoft.com/office/powerpoint/2010/main" val="2614400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57</a:t>
            </a:fld>
            <a:endParaRPr lang="en-US"/>
          </a:p>
        </p:txBody>
      </p:sp>
    </p:spTree>
    <p:extLst>
      <p:ext uri="{BB962C8B-B14F-4D97-AF65-F5344CB8AC3E}">
        <p14:creationId xmlns:p14="http://schemas.microsoft.com/office/powerpoint/2010/main" val="1717645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58</a:t>
            </a:fld>
            <a:endParaRPr lang="en-US"/>
          </a:p>
        </p:txBody>
      </p:sp>
    </p:spTree>
    <p:extLst>
      <p:ext uri="{BB962C8B-B14F-4D97-AF65-F5344CB8AC3E}">
        <p14:creationId xmlns:p14="http://schemas.microsoft.com/office/powerpoint/2010/main" val="3071918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À </a:t>
            </a:r>
            <a:r>
              <a:rPr lang="en-US" dirty="0" err="1"/>
              <a:t>déterminer</a:t>
            </a:r>
            <a:r>
              <a:rPr lang="en-US" dirty="0"/>
              <a:t> - </a:t>
            </a:r>
            <a:r>
              <a:rPr lang="en-US" dirty="0" err="1"/>
              <a:t>espace</a:t>
            </a:r>
            <a:r>
              <a:rPr lang="en-US" dirty="0"/>
              <a:t> </a:t>
            </a:r>
            <a:r>
              <a:rPr lang="en-US" dirty="0" err="1"/>
              <a:t>réservé</a:t>
            </a:r>
            <a:endParaRPr lang="en-US" dirty="0"/>
          </a:p>
          <a:p>
            <a:endParaRPr lang="en-US" dirty="0"/>
          </a:p>
          <a:p>
            <a:r>
              <a:rPr lang="fr-CA" dirty="0"/>
              <a:t>Conduite de l'officier de division</a:t>
            </a:r>
          </a:p>
          <a:p>
            <a:endParaRPr lang="fr-CA" dirty="0"/>
          </a:p>
          <a:p>
            <a:r>
              <a:rPr lang="fr-CA" dirty="0"/>
              <a:t>Vidéo non disponible pour le moment</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59</a:t>
            </a:fld>
            <a:endParaRPr lang="en-US"/>
          </a:p>
        </p:txBody>
      </p:sp>
    </p:spTree>
    <p:extLst>
      <p:ext uri="{BB962C8B-B14F-4D97-AF65-F5344CB8AC3E}">
        <p14:creationId xmlns:p14="http://schemas.microsoft.com/office/powerpoint/2010/main" val="308148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Important – L’APPLICATION de la CFTC ! Ne fait pas partie du manuel car ajout récent.</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a:t>
            </a:fld>
            <a:endParaRPr lang="en-US"/>
          </a:p>
        </p:txBody>
      </p:sp>
    </p:spTree>
    <p:extLst>
      <p:ext uri="{BB962C8B-B14F-4D97-AF65-F5344CB8AC3E}">
        <p14:creationId xmlns:p14="http://schemas.microsoft.com/office/powerpoint/2010/main" val="6447193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dirty="0">
                <a:solidFill>
                  <a:srgbClr val="FFFFFF"/>
                </a:solidFill>
              </a:rPr>
              <a:t>Conduite d’un officier de division</a:t>
            </a:r>
            <a:r>
              <a:rPr lang="en-US" dirty="0"/>
              <a:t> pages 50-51</a:t>
            </a:r>
          </a:p>
        </p:txBody>
      </p:sp>
      <p:sp>
        <p:nvSpPr>
          <p:cNvPr id="4" name="Slide Number Placeholder 3"/>
          <p:cNvSpPr>
            <a:spLocks noGrp="1"/>
          </p:cNvSpPr>
          <p:nvPr>
            <p:ph type="sldNum" sz="quarter" idx="5"/>
          </p:nvPr>
        </p:nvSpPr>
        <p:spPr/>
        <p:txBody>
          <a:bodyPr/>
          <a:lstStyle/>
          <a:p>
            <a:fld id="{450ECF6B-5872-274D-B11A-89BEFEF0F1DD}" type="slidenum">
              <a:rPr lang="en-US" smtClean="0"/>
              <a:t>60</a:t>
            </a:fld>
            <a:endParaRPr lang="en-US"/>
          </a:p>
        </p:txBody>
      </p:sp>
    </p:spTree>
    <p:extLst>
      <p:ext uri="{BB962C8B-B14F-4D97-AF65-F5344CB8AC3E}">
        <p14:creationId xmlns:p14="http://schemas.microsoft.com/office/powerpoint/2010/main" val="1718795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61</a:t>
            </a:fld>
            <a:endParaRPr lang="en-US"/>
          </a:p>
        </p:txBody>
      </p:sp>
    </p:spTree>
    <p:extLst>
      <p:ext uri="{BB962C8B-B14F-4D97-AF65-F5344CB8AC3E}">
        <p14:creationId xmlns:p14="http://schemas.microsoft.com/office/powerpoint/2010/main" val="2188232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Étapes de la </a:t>
            </a:r>
            <a:r>
              <a:rPr lang="en-US" dirty="0" err="1"/>
              <a:t>déclaration</a:t>
            </a:r>
            <a:r>
              <a:rPr lang="en-US" dirty="0"/>
              <a:t> pages 55-61 </a:t>
            </a:r>
          </a:p>
        </p:txBody>
      </p:sp>
      <p:sp>
        <p:nvSpPr>
          <p:cNvPr id="4" name="Slide Number Placeholder 3"/>
          <p:cNvSpPr>
            <a:spLocks noGrp="1"/>
          </p:cNvSpPr>
          <p:nvPr>
            <p:ph type="sldNum" sz="quarter" idx="5"/>
          </p:nvPr>
        </p:nvSpPr>
        <p:spPr/>
        <p:txBody>
          <a:bodyPr/>
          <a:lstStyle/>
          <a:p>
            <a:fld id="{450ECF6B-5872-274D-B11A-89BEFEF0F1DD}" type="slidenum">
              <a:rPr lang="en-US" smtClean="0"/>
              <a:t>62</a:t>
            </a:fld>
            <a:endParaRPr lang="en-US"/>
          </a:p>
        </p:txBody>
      </p:sp>
    </p:spTree>
    <p:extLst>
      <p:ext uri="{BB962C8B-B14F-4D97-AF65-F5344CB8AC3E}">
        <p14:creationId xmlns:p14="http://schemas.microsoft.com/office/powerpoint/2010/main" val="3194264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63</a:t>
            </a:fld>
            <a:endParaRPr lang="en-US"/>
          </a:p>
        </p:txBody>
      </p:sp>
    </p:spTree>
    <p:extLst>
      <p:ext uri="{BB962C8B-B14F-4D97-AF65-F5344CB8AC3E}">
        <p14:creationId xmlns:p14="http://schemas.microsoft.com/office/powerpoint/2010/main" val="21749236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Enquête</a:t>
            </a:r>
            <a:r>
              <a:rPr lang="en-US" dirty="0"/>
              <a:t> </a:t>
            </a:r>
            <a:r>
              <a:rPr lang="en-US" dirty="0" err="1"/>
              <a:t>disciplinaire</a:t>
            </a:r>
            <a:r>
              <a:rPr lang="en-US" dirty="0"/>
              <a:t> page 62</a:t>
            </a:r>
          </a:p>
        </p:txBody>
      </p:sp>
      <p:sp>
        <p:nvSpPr>
          <p:cNvPr id="4" name="Slide Number Placeholder 3"/>
          <p:cNvSpPr>
            <a:spLocks noGrp="1"/>
          </p:cNvSpPr>
          <p:nvPr>
            <p:ph type="sldNum" sz="quarter" idx="5"/>
          </p:nvPr>
        </p:nvSpPr>
        <p:spPr/>
        <p:txBody>
          <a:bodyPr/>
          <a:lstStyle/>
          <a:p>
            <a:fld id="{450ECF6B-5872-274D-B11A-89BEFEF0F1DD}" type="slidenum">
              <a:rPr lang="en-US" smtClean="0"/>
              <a:t>64</a:t>
            </a:fld>
            <a:endParaRPr lang="en-US"/>
          </a:p>
        </p:txBody>
      </p:sp>
    </p:spTree>
    <p:extLst>
      <p:ext uri="{BB962C8B-B14F-4D97-AF65-F5344CB8AC3E}">
        <p14:creationId xmlns:p14="http://schemas.microsoft.com/office/powerpoint/2010/main" val="1714138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62</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65</a:t>
            </a:fld>
            <a:endParaRPr lang="en-US"/>
          </a:p>
        </p:txBody>
      </p:sp>
    </p:spTree>
    <p:extLst>
      <p:ext uri="{BB962C8B-B14F-4D97-AF65-F5344CB8AC3E}">
        <p14:creationId xmlns:p14="http://schemas.microsoft.com/office/powerpoint/2010/main" val="7050556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66</a:t>
            </a:fld>
            <a:endParaRPr lang="en-US"/>
          </a:p>
        </p:txBody>
      </p:sp>
    </p:spTree>
    <p:extLst>
      <p:ext uri="{BB962C8B-B14F-4D97-AF65-F5344CB8AC3E}">
        <p14:creationId xmlns:p14="http://schemas.microsoft.com/office/powerpoint/2010/main" val="15650715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67</a:t>
            </a:fld>
            <a:endParaRPr lang="en-US"/>
          </a:p>
        </p:txBody>
      </p:sp>
    </p:spTree>
    <p:extLst>
      <p:ext uri="{BB962C8B-B14F-4D97-AF65-F5344CB8AC3E}">
        <p14:creationId xmlns:p14="http://schemas.microsoft.com/office/powerpoint/2010/main" val="40526226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68</a:t>
            </a:fld>
            <a:endParaRPr lang="en-US"/>
          </a:p>
        </p:txBody>
      </p:sp>
    </p:spTree>
    <p:extLst>
      <p:ext uri="{BB962C8B-B14F-4D97-AF65-F5344CB8AC3E}">
        <p14:creationId xmlns:p14="http://schemas.microsoft.com/office/powerpoint/2010/main" val="4822966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69</a:t>
            </a:fld>
            <a:endParaRPr lang="en-US"/>
          </a:p>
        </p:txBody>
      </p:sp>
    </p:spTree>
    <p:extLst>
      <p:ext uri="{BB962C8B-B14F-4D97-AF65-F5344CB8AC3E}">
        <p14:creationId xmlns:p14="http://schemas.microsoft.com/office/powerpoint/2010/main" val="1113319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0ECF6B-5872-274D-B11A-89BEFEF0F1DD}" type="slidenum">
              <a:rPr lang="en-US" smtClean="0"/>
              <a:t>7</a:t>
            </a:fld>
            <a:endParaRPr lang="en-US"/>
          </a:p>
        </p:txBody>
      </p:sp>
    </p:spTree>
    <p:extLst>
      <p:ext uri="{BB962C8B-B14F-4D97-AF65-F5344CB8AC3E}">
        <p14:creationId xmlns:p14="http://schemas.microsoft.com/office/powerpoint/2010/main" val="40131975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70</a:t>
            </a:fld>
            <a:endParaRPr lang="en-US"/>
          </a:p>
        </p:txBody>
      </p:sp>
    </p:spTree>
    <p:extLst>
      <p:ext uri="{BB962C8B-B14F-4D97-AF65-F5344CB8AC3E}">
        <p14:creationId xmlns:p14="http://schemas.microsoft.com/office/powerpoint/2010/main" val="41398034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Préparer le membre à une enquête </a:t>
            </a:r>
            <a:r>
              <a:rPr lang="en-US" dirty="0"/>
              <a:t>pages 65-67</a:t>
            </a:r>
          </a:p>
          <a:p>
            <a:endParaRPr lang="en-US" dirty="0"/>
          </a:p>
          <a:p>
            <a:r>
              <a:rPr lang="en-US" dirty="0"/>
              <a:t>La bonne </a:t>
            </a:r>
            <a:r>
              <a:rPr lang="en-US" dirty="0" err="1"/>
              <a:t>réponse</a:t>
            </a:r>
            <a:r>
              <a:rPr lang="en-US" dirty="0"/>
              <a:t> </a:t>
            </a:r>
            <a:r>
              <a:rPr lang="en-US" dirty="0" err="1"/>
              <a:t>est</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Faux</a:t>
            </a:r>
          </a:p>
          <a:p>
            <a:endParaRPr lang="en-US" dirty="0"/>
          </a:p>
          <a:p>
            <a:r>
              <a:rPr lang="en-US" dirty="0" err="1"/>
              <a:t>Complétez</a:t>
            </a:r>
            <a:r>
              <a:rPr lang="en-US" dirty="0"/>
              <a:t> </a:t>
            </a:r>
            <a:r>
              <a:rPr lang="en-US" dirty="0" err="1"/>
              <a:t>en</a:t>
            </a:r>
            <a:r>
              <a:rPr lang="en-US" dirty="0"/>
              <a:t> </a:t>
            </a:r>
            <a:r>
              <a:rPr lang="en-US" dirty="0" err="1"/>
              <a:t>disant</a:t>
            </a:r>
            <a:r>
              <a:rPr lang="en-US" dirty="0"/>
              <a:t> :</a:t>
            </a:r>
          </a:p>
          <a:p>
            <a:r>
              <a:rPr lang="fr-CA" sz="1800" b="0" i="0" u="none" strike="noStrike" baseline="0" dirty="0">
                <a:solidFill>
                  <a:srgbClr val="000000"/>
                </a:solidFill>
                <a:latin typeface="Arial" panose="020B0604020202020204" pitchFamily="34" charset="0"/>
              </a:rPr>
              <a:t>Une des pratiques les plus préjudiciables qu'un membre puisse adopter est de fournir des déclarations longues, décousues et volontaires. Le membre devrait s'en tenir à répondre à la question. S'il ou elle s'avance trop ou ajoute des éléments à ce qui est demandé, cela suscitera des questions supplémentaires et ouvrira la porte à d'autres avenues d'enquête que l'officier enquêteur n'aurait pas envisagé autrement. </a:t>
            </a:r>
          </a:p>
          <a:p>
            <a:endParaRPr lang="fr-CA" dirty="0"/>
          </a:p>
          <a:p>
            <a:r>
              <a:rPr lang="fr-CA" dirty="0"/>
              <a:t>Lorsqu’on demande au membre de dire dans ses propres mots tout ce qu'il sait à propos de l'événement, il devrait donner des réponses courtes et ne pas entrer dans les détails. La réponse devrait être courte et précise tout en contenant les faits essentiels concernant ce qui s'est passé et des éléments de défense. L'agent enquêteur est alors obligé d'obtenir d'autres détails en posant des questions plus spécifiques.</a:t>
            </a:r>
          </a:p>
        </p:txBody>
      </p:sp>
      <p:sp>
        <p:nvSpPr>
          <p:cNvPr id="4" name="Slide Number Placeholder 3"/>
          <p:cNvSpPr>
            <a:spLocks noGrp="1"/>
          </p:cNvSpPr>
          <p:nvPr>
            <p:ph type="sldNum" sz="quarter" idx="5"/>
          </p:nvPr>
        </p:nvSpPr>
        <p:spPr/>
        <p:txBody>
          <a:bodyPr/>
          <a:lstStyle/>
          <a:p>
            <a:fld id="{450ECF6B-5872-274D-B11A-89BEFEF0F1DD}" type="slidenum">
              <a:rPr lang="en-US" smtClean="0"/>
              <a:t>71</a:t>
            </a:fld>
            <a:endParaRPr lang="en-US"/>
          </a:p>
        </p:txBody>
      </p:sp>
    </p:spTree>
    <p:extLst>
      <p:ext uri="{BB962C8B-B14F-4D97-AF65-F5344CB8AC3E}">
        <p14:creationId xmlns:p14="http://schemas.microsoft.com/office/powerpoint/2010/main" val="22125941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endParaRPr lang="en-US" dirty="0"/>
          </a:p>
          <a:p>
            <a:r>
              <a:rPr lang="fr-CA" b="1" dirty="0">
                <a:highlight>
                  <a:srgbClr val="FFFF00"/>
                </a:highlight>
              </a:rPr>
              <a:t>C’est bien de raconter des blagues pour détendre l’atmosphère</a:t>
            </a:r>
            <a:endParaRPr lang="en-US"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endParaRPr lang="en-US" dirty="0"/>
          </a:p>
          <a:p>
            <a:r>
              <a:rPr lang="fr-CA" dirty="0"/>
              <a:t>Les éléments 1 à 5 de la liste</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72</a:t>
            </a:fld>
            <a:endParaRPr lang="en-US"/>
          </a:p>
        </p:txBody>
      </p:sp>
    </p:spTree>
    <p:extLst>
      <p:ext uri="{BB962C8B-B14F-4D97-AF65-F5344CB8AC3E}">
        <p14:creationId xmlns:p14="http://schemas.microsoft.com/office/powerpoint/2010/main" val="18077410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ighlight>
                  <a:srgbClr val="FFFF00"/>
                </a:highlight>
              </a:rPr>
              <a:t>Complétez en disant :</a:t>
            </a:r>
          </a:p>
          <a:p>
            <a:r>
              <a:rPr lang="fr-CA" dirty="0">
                <a:highlight>
                  <a:srgbClr val="FFFF00"/>
                </a:highlight>
              </a:rPr>
              <a:t>Vous pouvez vous nuire énormément en répondant à une question que vous n'avez pas comprise.  Demandez au questionneur de la répéter.</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450ECF6B-5872-274D-B11A-89BEFEF0F1DD}" type="slidenum">
              <a:rPr lang="en-US" smtClean="0"/>
              <a:t>73</a:t>
            </a:fld>
            <a:endParaRPr lang="en-US"/>
          </a:p>
        </p:txBody>
      </p:sp>
    </p:spTree>
    <p:extLst>
      <p:ext uri="{BB962C8B-B14F-4D97-AF65-F5344CB8AC3E}">
        <p14:creationId xmlns:p14="http://schemas.microsoft.com/office/powerpoint/2010/main" val="3777270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r>
              <a:rPr lang="fr-CA" dirty="0"/>
              <a:t>Ne comptez pas sur votre représentant pour vos réponses - Ne regardez pas votre représentant lorsque vous vous faites interroger. Cela ne fait que discréditer votre déclaration et donne l'impression que le représentant vous met des mots dans la bouche. Regardez directement la personne qui pose les questions.</a:t>
            </a:r>
          </a:p>
          <a:p>
            <a:endParaRPr lang="fr-CA" dirty="0"/>
          </a:p>
        </p:txBody>
      </p:sp>
      <p:sp>
        <p:nvSpPr>
          <p:cNvPr id="4" name="Slide Number Placeholder 3"/>
          <p:cNvSpPr>
            <a:spLocks noGrp="1"/>
          </p:cNvSpPr>
          <p:nvPr>
            <p:ph type="sldNum" sz="quarter" idx="5"/>
          </p:nvPr>
        </p:nvSpPr>
        <p:spPr/>
        <p:txBody>
          <a:bodyPr/>
          <a:lstStyle/>
          <a:p>
            <a:fld id="{450ECF6B-5872-274D-B11A-89BEFEF0F1DD}" type="slidenum">
              <a:rPr lang="en-US" smtClean="0"/>
              <a:t>74</a:t>
            </a:fld>
            <a:endParaRPr lang="en-US"/>
          </a:p>
        </p:txBody>
      </p:sp>
    </p:spTree>
    <p:extLst>
      <p:ext uri="{BB962C8B-B14F-4D97-AF65-F5344CB8AC3E}">
        <p14:creationId xmlns:p14="http://schemas.microsoft.com/office/powerpoint/2010/main" val="41821442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Vrai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r>
              <a:rPr lang="fr-CA" dirty="0"/>
              <a:t>Ne vous en tenez pas aux erreurs… revenez en arrière et corrigez. N'oubliez pas qu'il s'agit de la déclaration du membre, et non de celle de la compagnie.</a:t>
            </a:r>
            <a:endParaRPr lang="en-US" b="1" dirty="0"/>
          </a:p>
        </p:txBody>
      </p:sp>
      <p:sp>
        <p:nvSpPr>
          <p:cNvPr id="4" name="Slide Number Placeholder 3"/>
          <p:cNvSpPr>
            <a:spLocks noGrp="1"/>
          </p:cNvSpPr>
          <p:nvPr>
            <p:ph type="sldNum" sz="quarter" idx="5"/>
          </p:nvPr>
        </p:nvSpPr>
        <p:spPr/>
        <p:txBody>
          <a:bodyPr/>
          <a:lstStyle/>
          <a:p>
            <a:fld id="{450ECF6B-5872-274D-B11A-89BEFEF0F1DD}" type="slidenum">
              <a:rPr lang="en-US" smtClean="0"/>
              <a:t>75</a:t>
            </a:fld>
            <a:endParaRPr lang="en-US"/>
          </a:p>
        </p:txBody>
      </p:sp>
    </p:spTree>
    <p:extLst>
      <p:ext uri="{BB962C8B-B14F-4D97-AF65-F5344CB8AC3E}">
        <p14:creationId xmlns:p14="http://schemas.microsoft.com/office/powerpoint/2010/main" val="15496787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r>
              <a:rPr lang="fr-CA" dirty="0"/>
              <a:t>15) Assurez-vous de ne jamais répondre oui à la question à savoir si la déclaration a été recueillie de manière juste ou impartiale. Indiquez uniquement « Laissez le compte rendu parler de lui-même ».</a:t>
            </a:r>
            <a:endParaRPr lang="en-US" b="1" dirty="0"/>
          </a:p>
        </p:txBody>
      </p:sp>
      <p:sp>
        <p:nvSpPr>
          <p:cNvPr id="4" name="Slide Number Placeholder 3"/>
          <p:cNvSpPr>
            <a:spLocks noGrp="1"/>
          </p:cNvSpPr>
          <p:nvPr>
            <p:ph type="sldNum" sz="quarter" idx="5"/>
          </p:nvPr>
        </p:nvSpPr>
        <p:spPr/>
        <p:txBody>
          <a:bodyPr/>
          <a:lstStyle/>
          <a:p>
            <a:fld id="{450ECF6B-5872-274D-B11A-89BEFEF0F1DD}" type="slidenum">
              <a:rPr lang="en-US" smtClean="0"/>
              <a:t>76</a:t>
            </a:fld>
            <a:endParaRPr lang="en-US"/>
          </a:p>
        </p:txBody>
      </p:sp>
    </p:spTree>
    <p:extLst>
      <p:ext uri="{BB962C8B-B14F-4D97-AF65-F5344CB8AC3E}">
        <p14:creationId xmlns:p14="http://schemas.microsoft.com/office/powerpoint/2010/main" val="3788522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Étapes de la </a:t>
            </a:r>
            <a:r>
              <a:rPr lang="en-US" dirty="0" err="1"/>
              <a:t>déclaration</a:t>
            </a:r>
            <a:r>
              <a:rPr lang="en-US" dirty="0"/>
              <a:t> pages 68-74</a:t>
            </a:r>
          </a:p>
        </p:txBody>
      </p:sp>
      <p:sp>
        <p:nvSpPr>
          <p:cNvPr id="4" name="Slide Number Placeholder 3"/>
          <p:cNvSpPr>
            <a:spLocks noGrp="1"/>
          </p:cNvSpPr>
          <p:nvPr>
            <p:ph type="sldNum" sz="quarter" idx="5"/>
          </p:nvPr>
        </p:nvSpPr>
        <p:spPr/>
        <p:txBody>
          <a:bodyPr/>
          <a:lstStyle/>
          <a:p>
            <a:fld id="{450ECF6B-5872-274D-B11A-89BEFEF0F1DD}" type="slidenum">
              <a:rPr lang="en-US" smtClean="0"/>
              <a:t>77</a:t>
            </a:fld>
            <a:endParaRPr lang="en-US"/>
          </a:p>
        </p:txBody>
      </p:sp>
    </p:spTree>
    <p:extLst>
      <p:ext uri="{BB962C8B-B14F-4D97-AF65-F5344CB8AC3E}">
        <p14:creationId xmlns:p14="http://schemas.microsoft.com/office/powerpoint/2010/main" val="33661389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Étapes de la </a:t>
            </a:r>
            <a:r>
              <a:rPr lang="en-US" dirty="0" err="1"/>
              <a:t>déclaration</a:t>
            </a:r>
            <a:r>
              <a:rPr lang="en-US" dirty="0"/>
              <a:t> pages 68-74</a:t>
            </a:r>
          </a:p>
        </p:txBody>
      </p:sp>
      <p:sp>
        <p:nvSpPr>
          <p:cNvPr id="4" name="Slide Number Placeholder 3"/>
          <p:cNvSpPr>
            <a:spLocks noGrp="1"/>
          </p:cNvSpPr>
          <p:nvPr>
            <p:ph type="sldNum" sz="quarter" idx="5"/>
          </p:nvPr>
        </p:nvSpPr>
        <p:spPr/>
        <p:txBody>
          <a:bodyPr/>
          <a:lstStyle/>
          <a:p>
            <a:fld id="{450ECF6B-5872-274D-B11A-89BEFEF0F1DD}" type="slidenum">
              <a:rPr lang="en-US" smtClean="0"/>
              <a:t>78</a:t>
            </a:fld>
            <a:endParaRPr lang="en-US"/>
          </a:p>
        </p:txBody>
      </p:sp>
    </p:spTree>
    <p:extLst>
      <p:ext uri="{BB962C8B-B14F-4D97-AF65-F5344CB8AC3E}">
        <p14:creationId xmlns:p14="http://schemas.microsoft.com/office/powerpoint/2010/main" val="39428607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79</a:t>
            </a:fld>
            <a:endParaRPr lang="en-US"/>
          </a:p>
        </p:txBody>
      </p:sp>
    </p:spTree>
    <p:extLst>
      <p:ext uri="{BB962C8B-B14F-4D97-AF65-F5344CB8AC3E}">
        <p14:creationId xmlns:p14="http://schemas.microsoft.com/office/powerpoint/2010/main" val="4170242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C'est également un lieu où le BRCF peut parler et promouvoir</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a:t>
            </a:fld>
            <a:endParaRPr lang="en-US"/>
          </a:p>
        </p:txBody>
      </p:sp>
    </p:spTree>
    <p:extLst>
      <p:ext uri="{BB962C8B-B14F-4D97-AF65-F5344CB8AC3E}">
        <p14:creationId xmlns:p14="http://schemas.microsoft.com/office/powerpoint/2010/main" val="3255738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3 – </a:t>
            </a:r>
            <a:r>
              <a:rPr lang="en-US" dirty="0" err="1"/>
              <a:t>L’analyse</a:t>
            </a:r>
            <a:r>
              <a:rPr lang="en-US" dirty="0"/>
              <a:t> pages 78-80</a:t>
            </a:r>
          </a:p>
        </p:txBody>
      </p:sp>
      <p:sp>
        <p:nvSpPr>
          <p:cNvPr id="4" name="Slide Number Placeholder 3"/>
          <p:cNvSpPr>
            <a:spLocks noGrp="1"/>
          </p:cNvSpPr>
          <p:nvPr>
            <p:ph type="sldNum" sz="quarter" idx="5"/>
          </p:nvPr>
        </p:nvSpPr>
        <p:spPr/>
        <p:txBody>
          <a:bodyPr/>
          <a:lstStyle/>
          <a:p>
            <a:fld id="{450ECF6B-5872-274D-B11A-89BEFEF0F1DD}" type="slidenum">
              <a:rPr lang="en-US" smtClean="0"/>
              <a:t>80</a:t>
            </a:fld>
            <a:endParaRPr lang="en-US"/>
          </a:p>
        </p:txBody>
      </p:sp>
    </p:spTree>
    <p:extLst>
      <p:ext uri="{BB962C8B-B14F-4D97-AF65-F5344CB8AC3E}">
        <p14:creationId xmlns:p14="http://schemas.microsoft.com/office/powerpoint/2010/main" val="29013707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81</a:t>
            </a:fld>
            <a:endParaRPr lang="en-US"/>
          </a:p>
        </p:txBody>
      </p:sp>
    </p:spTree>
    <p:extLst>
      <p:ext uri="{BB962C8B-B14F-4D97-AF65-F5344CB8AC3E}">
        <p14:creationId xmlns:p14="http://schemas.microsoft.com/office/powerpoint/2010/main" val="1455237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BAMCFC 3679 page 90</a:t>
            </a:r>
          </a:p>
          <a:p>
            <a:endParaRPr lang="en-US" dirty="0"/>
          </a:p>
          <a:p>
            <a:r>
              <a:rPr lang="en-CA" sz="1200" u="sng" kern="1200" dirty="0">
                <a:solidFill>
                  <a:schemeClr val="tx1"/>
                </a:solidFill>
                <a:effectLst/>
                <a:latin typeface="+mn-lt"/>
                <a:ea typeface="+mn-ea"/>
                <a:cs typeface="+mn-cs"/>
                <a:hlinkClick r:id="rId3"/>
              </a:rPr>
              <a:t>http://croa.com/PDFAWARDS/CR3679.pdf</a:t>
            </a:r>
            <a:r>
              <a:rPr lang="en-CA"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82</a:t>
            </a:fld>
            <a:endParaRPr lang="en-US"/>
          </a:p>
        </p:txBody>
      </p:sp>
    </p:spTree>
    <p:extLst>
      <p:ext uri="{BB962C8B-B14F-4D97-AF65-F5344CB8AC3E}">
        <p14:creationId xmlns:p14="http://schemas.microsoft.com/office/powerpoint/2010/main" val="7262682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BAMCFC 3679 page 90</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83</a:t>
            </a:fld>
            <a:endParaRPr lang="en-US"/>
          </a:p>
        </p:txBody>
      </p:sp>
    </p:spTree>
    <p:extLst>
      <p:ext uri="{BB962C8B-B14F-4D97-AF65-F5344CB8AC3E}">
        <p14:creationId xmlns:p14="http://schemas.microsoft.com/office/powerpoint/2010/main" val="5281612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84</a:t>
            </a:fld>
            <a:endParaRPr lang="en-US"/>
          </a:p>
        </p:txBody>
      </p:sp>
    </p:spTree>
    <p:extLst>
      <p:ext uri="{BB962C8B-B14F-4D97-AF65-F5344CB8AC3E}">
        <p14:creationId xmlns:p14="http://schemas.microsoft.com/office/powerpoint/2010/main" val="23646910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BAMCFC 3680 page 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u="sng" kern="1200" dirty="0">
                <a:solidFill>
                  <a:schemeClr val="tx1"/>
                </a:solidFill>
                <a:effectLst/>
                <a:latin typeface="+mn-lt"/>
                <a:ea typeface="+mn-ea"/>
                <a:cs typeface="+mn-cs"/>
                <a:hlinkClick r:id="rId3"/>
              </a:rPr>
              <a:t>http://croa.com/PDFAWARDS/CR3680.pdf</a:t>
            </a:r>
            <a:r>
              <a:rPr lang="en-CA"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85</a:t>
            </a:fld>
            <a:endParaRPr lang="en-US"/>
          </a:p>
        </p:txBody>
      </p:sp>
    </p:spTree>
    <p:extLst>
      <p:ext uri="{BB962C8B-B14F-4D97-AF65-F5344CB8AC3E}">
        <p14:creationId xmlns:p14="http://schemas.microsoft.com/office/powerpoint/2010/main" val="17700857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BAMCFC 3680 page 91</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86</a:t>
            </a:fld>
            <a:endParaRPr lang="en-US"/>
          </a:p>
        </p:txBody>
      </p:sp>
    </p:spTree>
    <p:extLst>
      <p:ext uri="{BB962C8B-B14F-4D97-AF65-F5344CB8AC3E}">
        <p14:creationId xmlns:p14="http://schemas.microsoft.com/office/powerpoint/2010/main" val="24716645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87</a:t>
            </a:fld>
            <a:endParaRPr lang="en-US"/>
          </a:p>
        </p:txBody>
      </p:sp>
    </p:spTree>
    <p:extLst>
      <p:ext uri="{BB962C8B-B14F-4D97-AF65-F5344CB8AC3E}">
        <p14:creationId xmlns:p14="http://schemas.microsoft.com/office/powerpoint/2010/main" val="31987467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Rédiger</a:t>
            </a:r>
            <a:r>
              <a:rPr lang="en-US" dirty="0"/>
              <a:t> </a:t>
            </a:r>
            <a:r>
              <a:rPr lang="en-US" dirty="0" err="1"/>
              <a:t>une</a:t>
            </a:r>
            <a:r>
              <a:rPr lang="en-US" dirty="0"/>
              <a:t> </a:t>
            </a:r>
            <a:r>
              <a:rPr lang="en-US" dirty="0" err="1"/>
              <a:t>lettre</a:t>
            </a:r>
            <a:r>
              <a:rPr lang="en-US" dirty="0"/>
              <a:t> de grief pages 95-98</a:t>
            </a:r>
          </a:p>
        </p:txBody>
      </p:sp>
      <p:sp>
        <p:nvSpPr>
          <p:cNvPr id="4" name="Slide Number Placeholder 3"/>
          <p:cNvSpPr>
            <a:spLocks noGrp="1"/>
          </p:cNvSpPr>
          <p:nvPr>
            <p:ph type="sldNum" sz="quarter" idx="5"/>
          </p:nvPr>
        </p:nvSpPr>
        <p:spPr/>
        <p:txBody>
          <a:bodyPr/>
          <a:lstStyle/>
          <a:p>
            <a:fld id="{450ECF6B-5872-274D-B11A-89BEFEF0F1DD}" type="slidenum">
              <a:rPr lang="en-US" smtClean="0"/>
              <a:t>88</a:t>
            </a:fld>
            <a:endParaRPr lang="en-US"/>
          </a:p>
        </p:txBody>
      </p:sp>
    </p:spTree>
    <p:extLst>
      <p:ext uri="{BB962C8B-B14F-4D97-AF65-F5344CB8AC3E}">
        <p14:creationId xmlns:p14="http://schemas.microsoft.com/office/powerpoint/2010/main" val="36634092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Rédiger</a:t>
            </a:r>
            <a:r>
              <a:rPr lang="en-US" dirty="0"/>
              <a:t> </a:t>
            </a:r>
            <a:r>
              <a:rPr lang="en-US" dirty="0" err="1"/>
              <a:t>une</a:t>
            </a:r>
            <a:r>
              <a:rPr lang="en-US" dirty="0"/>
              <a:t> </a:t>
            </a:r>
            <a:r>
              <a:rPr lang="en-US" dirty="0" err="1"/>
              <a:t>lettre</a:t>
            </a:r>
            <a:r>
              <a:rPr lang="en-US" dirty="0"/>
              <a:t> de grief pages 95-98</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89</a:t>
            </a:fld>
            <a:endParaRPr lang="en-US"/>
          </a:p>
        </p:txBody>
      </p:sp>
    </p:spTree>
    <p:extLst>
      <p:ext uri="{BB962C8B-B14F-4D97-AF65-F5344CB8AC3E}">
        <p14:creationId xmlns:p14="http://schemas.microsoft.com/office/powerpoint/2010/main" val="3605129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Avenir Light"/>
                <a:ea typeface="Calibri" panose="020F0502020204030204" pitchFamily="34" charset="0"/>
                <a:cs typeface="Times New Roman" panose="02020603050405020304" pitchFamily="18" charset="0"/>
              </a:rPr>
              <a:t>Présentations</a:t>
            </a:r>
            <a:r>
              <a:rPr lang="en-US" dirty="0"/>
              <a:t> page 4</a:t>
            </a:r>
          </a:p>
        </p:txBody>
      </p:sp>
      <p:sp>
        <p:nvSpPr>
          <p:cNvPr id="4" name="Slide Number Placeholder 3"/>
          <p:cNvSpPr>
            <a:spLocks noGrp="1"/>
          </p:cNvSpPr>
          <p:nvPr>
            <p:ph type="sldNum" sz="quarter" idx="5"/>
          </p:nvPr>
        </p:nvSpPr>
        <p:spPr/>
        <p:txBody>
          <a:bodyPr/>
          <a:lstStyle/>
          <a:p>
            <a:fld id="{450ECF6B-5872-274D-B11A-89BEFEF0F1DD}" type="slidenum">
              <a:rPr lang="en-US" smtClean="0"/>
              <a:t>9</a:t>
            </a:fld>
            <a:endParaRPr lang="en-US"/>
          </a:p>
        </p:txBody>
      </p:sp>
    </p:spTree>
    <p:extLst>
      <p:ext uri="{BB962C8B-B14F-4D97-AF65-F5344CB8AC3E}">
        <p14:creationId xmlns:p14="http://schemas.microsoft.com/office/powerpoint/2010/main" val="1256476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Rédiger</a:t>
            </a:r>
            <a:r>
              <a:rPr lang="en-US" dirty="0"/>
              <a:t> </a:t>
            </a:r>
            <a:r>
              <a:rPr lang="en-US" dirty="0" err="1"/>
              <a:t>une</a:t>
            </a:r>
            <a:r>
              <a:rPr lang="en-US" dirty="0"/>
              <a:t> </a:t>
            </a:r>
            <a:r>
              <a:rPr lang="en-US" dirty="0" err="1"/>
              <a:t>lettre</a:t>
            </a:r>
            <a:r>
              <a:rPr lang="en-US" dirty="0"/>
              <a:t> de grief pages 95-98</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90</a:t>
            </a:fld>
            <a:endParaRPr lang="en-US"/>
          </a:p>
        </p:txBody>
      </p:sp>
    </p:spTree>
    <p:extLst>
      <p:ext uri="{BB962C8B-B14F-4D97-AF65-F5344CB8AC3E}">
        <p14:creationId xmlns:p14="http://schemas.microsoft.com/office/powerpoint/2010/main" val="39498101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91</a:t>
            </a:fld>
            <a:endParaRPr lang="en-US"/>
          </a:p>
        </p:txBody>
      </p:sp>
    </p:spTree>
    <p:extLst>
      <p:ext uri="{BB962C8B-B14F-4D97-AF65-F5344CB8AC3E}">
        <p14:creationId xmlns:p14="http://schemas.microsoft.com/office/powerpoint/2010/main" val="8611995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102-103</a:t>
            </a:r>
          </a:p>
        </p:txBody>
      </p:sp>
      <p:sp>
        <p:nvSpPr>
          <p:cNvPr id="4" name="Slide Number Placeholder 3"/>
          <p:cNvSpPr>
            <a:spLocks noGrp="1"/>
          </p:cNvSpPr>
          <p:nvPr>
            <p:ph type="sldNum" sz="quarter" idx="5"/>
          </p:nvPr>
        </p:nvSpPr>
        <p:spPr/>
        <p:txBody>
          <a:bodyPr/>
          <a:lstStyle/>
          <a:p>
            <a:fld id="{450ECF6B-5872-274D-B11A-89BEFEF0F1DD}" type="slidenum">
              <a:rPr lang="en-US" smtClean="0"/>
              <a:t>92</a:t>
            </a:fld>
            <a:endParaRPr lang="en-US"/>
          </a:p>
        </p:txBody>
      </p:sp>
    </p:spTree>
    <p:extLst>
      <p:ext uri="{BB962C8B-B14F-4D97-AF65-F5344CB8AC3E}">
        <p14:creationId xmlns:p14="http://schemas.microsoft.com/office/powerpoint/2010/main" val="23361421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93</a:t>
            </a:fld>
            <a:endParaRPr lang="en-US"/>
          </a:p>
        </p:txBody>
      </p:sp>
    </p:spTree>
    <p:extLst>
      <p:ext uri="{BB962C8B-B14F-4D97-AF65-F5344CB8AC3E}">
        <p14:creationId xmlns:p14="http://schemas.microsoft.com/office/powerpoint/2010/main" val="31661565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6 – Le </a:t>
            </a:r>
            <a:r>
              <a:rPr lang="en-US" dirty="0" err="1"/>
              <a:t>règlement</a:t>
            </a:r>
            <a:r>
              <a:rPr lang="en-US" dirty="0"/>
              <a:t>  (</a:t>
            </a:r>
            <a:r>
              <a:rPr lang="en-US" dirty="0" err="1"/>
              <a:t>décision</a:t>
            </a:r>
            <a:r>
              <a:rPr lang="en-US" dirty="0"/>
              <a:t>) page 112</a:t>
            </a:r>
          </a:p>
        </p:txBody>
      </p:sp>
      <p:sp>
        <p:nvSpPr>
          <p:cNvPr id="4" name="Slide Number Placeholder 3"/>
          <p:cNvSpPr>
            <a:spLocks noGrp="1"/>
          </p:cNvSpPr>
          <p:nvPr>
            <p:ph type="sldNum" sz="quarter" idx="5"/>
          </p:nvPr>
        </p:nvSpPr>
        <p:spPr/>
        <p:txBody>
          <a:bodyPr/>
          <a:lstStyle/>
          <a:p>
            <a:fld id="{450ECF6B-5872-274D-B11A-89BEFEF0F1DD}" type="slidenum">
              <a:rPr lang="en-US" smtClean="0"/>
              <a:t>94</a:t>
            </a:fld>
            <a:endParaRPr lang="en-US"/>
          </a:p>
        </p:txBody>
      </p:sp>
    </p:spTree>
    <p:extLst>
      <p:ext uri="{BB962C8B-B14F-4D97-AF65-F5344CB8AC3E}">
        <p14:creationId xmlns:p14="http://schemas.microsoft.com/office/powerpoint/2010/main" val="22805923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Rencontre avec la compagnie</a:t>
            </a:r>
            <a:r>
              <a:rPr lang="en-US" dirty="0"/>
              <a:t> pages 114-115</a:t>
            </a:r>
          </a:p>
        </p:txBody>
      </p:sp>
      <p:sp>
        <p:nvSpPr>
          <p:cNvPr id="4" name="Slide Number Placeholder 3"/>
          <p:cNvSpPr>
            <a:spLocks noGrp="1"/>
          </p:cNvSpPr>
          <p:nvPr>
            <p:ph type="sldNum" sz="quarter" idx="5"/>
          </p:nvPr>
        </p:nvSpPr>
        <p:spPr/>
        <p:txBody>
          <a:bodyPr/>
          <a:lstStyle/>
          <a:p>
            <a:fld id="{450ECF6B-5872-274D-B11A-89BEFEF0F1DD}" type="slidenum">
              <a:rPr lang="en-US" smtClean="0"/>
              <a:t>95</a:t>
            </a:fld>
            <a:endParaRPr lang="en-US"/>
          </a:p>
        </p:txBody>
      </p:sp>
    </p:spTree>
    <p:extLst>
      <p:ext uri="{BB962C8B-B14F-4D97-AF65-F5344CB8AC3E}">
        <p14:creationId xmlns:p14="http://schemas.microsoft.com/office/powerpoint/2010/main" val="40915031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Questions à considérer page 116</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96</a:t>
            </a:fld>
            <a:endParaRPr lang="en-US"/>
          </a:p>
        </p:txBody>
      </p:sp>
    </p:spTree>
    <p:extLst>
      <p:ext uri="{BB962C8B-B14F-4D97-AF65-F5344CB8AC3E}">
        <p14:creationId xmlns:p14="http://schemas.microsoft.com/office/powerpoint/2010/main" val="10088228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97</a:t>
            </a:fld>
            <a:endParaRPr lang="en-US"/>
          </a:p>
        </p:txBody>
      </p:sp>
    </p:spTree>
    <p:extLst>
      <p:ext uri="{BB962C8B-B14F-4D97-AF65-F5344CB8AC3E}">
        <p14:creationId xmlns:p14="http://schemas.microsoft.com/office/powerpoint/2010/main" val="16792174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endParaRPr lang="en-US" dirty="0"/>
          </a:p>
          <a:p>
            <a:r>
              <a:rPr lang="fr-CA" b="1" dirty="0"/>
              <a:t>Une explication écrite de la raison pour laquelle le dossier est avancé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pPr algn="l"/>
            <a:r>
              <a:rPr lang="fr-CA" b="0" i="0" u="none" strike="noStrike" baseline="0" dirty="0">
                <a:latin typeface="ArialMT"/>
              </a:rPr>
              <a:t>N'oubliez pas que le Président général ne devrait pas avoir à lire tout le matériel et à essayer de déterminer ce qui est en litige. C'est le rôle du président local. Expliquez le bien-fondé du cas au Président général et présentez-lui les arguments ou les faits de réfutation au rejet du grief par l'employeur, ou à la position que la compagnie a avancée pour contester la ou les réclamations.</a:t>
            </a:r>
          </a:p>
          <a:p>
            <a:pPr algn="l"/>
            <a:endParaRPr lang="fr-CA" b="0" i="0" u="none" strike="noStrike" baseline="0" dirty="0">
              <a:latin typeface="ArialMT"/>
            </a:endParaRPr>
          </a:p>
          <a:p>
            <a:pPr algn="l"/>
            <a:r>
              <a:rPr lang="fr-CA" b="0" i="0" u="none" strike="noStrike" baseline="0" dirty="0">
                <a:latin typeface="ArialMT"/>
              </a:rPr>
              <a:t>Expliquez au Président général quelles sont les attentes, s’il y en a , et précisez-lui s'il y a ou non d'autres éléments à suivre ou en attente pour compléter le dossier. </a:t>
            </a:r>
            <a:r>
              <a:rPr lang="fr-CA" sz="1800" b="0" i="0" u="none" strike="noStrike" baseline="0" dirty="0">
                <a:solidFill>
                  <a:srgbClr val="000000"/>
                </a:solidFill>
                <a:latin typeface="Arial" panose="020B0604020202020204" pitchFamily="34" charset="0"/>
              </a:rPr>
              <a:t>Expliquez-lui s’il y a une attente de réussite ou si le grief porte sur le plaignant plutôt que les faits en cause. </a:t>
            </a:r>
            <a:endParaRPr lang="fr-CA" b="0" i="0" u="none" strike="noStrike" baseline="0" dirty="0">
              <a:latin typeface="ArialMT"/>
            </a:endParaRPr>
          </a:p>
        </p:txBody>
      </p:sp>
      <p:sp>
        <p:nvSpPr>
          <p:cNvPr id="4" name="Slide Number Placeholder 3"/>
          <p:cNvSpPr>
            <a:spLocks noGrp="1"/>
          </p:cNvSpPr>
          <p:nvPr>
            <p:ph type="sldNum" sz="quarter" idx="5"/>
          </p:nvPr>
        </p:nvSpPr>
        <p:spPr/>
        <p:txBody>
          <a:bodyPr/>
          <a:lstStyle/>
          <a:p>
            <a:fld id="{450ECF6B-5872-274D-B11A-89BEFEF0F1DD}" type="slidenum">
              <a:rPr lang="en-US" smtClean="0"/>
              <a:t>98</a:t>
            </a:fld>
            <a:endParaRPr lang="en-US"/>
          </a:p>
        </p:txBody>
      </p:sp>
    </p:spTree>
    <p:extLst>
      <p:ext uri="{BB962C8B-B14F-4D97-AF65-F5344CB8AC3E}">
        <p14:creationId xmlns:p14="http://schemas.microsoft.com/office/powerpoint/2010/main" val="27977638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r>
              <a:rPr lang="en-US" b="1" dirty="0"/>
              <a:t>Faux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endParaRPr lang="en-US" dirty="0"/>
          </a:p>
          <a:p>
            <a:pPr algn="l"/>
            <a:r>
              <a:rPr lang="fr-CA" b="0" i="0" u="none" strike="noStrike" baseline="0" dirty="0">
                <a:latin typeface="ArialMT"/>
              </a:rPr>
              <a:t>Ce sont les faits en cause qui détermineront l'issue de l'affaire, quel que soit le niveau auquel le grief est avancé.</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99</a:t>
            </a:fld>
            <a:endParaRPr lang="en-US"/>
          </a:p>
        </p:txBody>
      </p:sp>
    </p:spTree>
    <p:extLst>
      <p:ext uri="{BB962C8B-B14F-4D97-AF65-F5344CB8AC3E}">
        <p14:creationId xmlns:p14="http://schemas.microsoft.com/office/powerpoint/2010/main" val="4086694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2E5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3/18/26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3/18/26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3/18/26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09293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002E5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descr="Logo&#10;&#10;Description automatically generated">
            <a:extLst>
              <a:ext uri="{FF2B5EF4-FFF2-40B4-BE49-F238E27FC236}">
                <a16:creationId xmlns:a16="http://schemas.microsoft.com/office/drawing/2014/main" id="{1600687A-28F3-414F-B4FD-5CF951918653}"/>
              </a:ext>
            </a:extLst>
          </p:cNvPr>
          <p:cNvPicPr>
            <a:picLocks noChangeAspect="1"/>
          </p:cNvPicPr>
          <p:nvPr userDrawn="1"/>
        </p:nvPicPr>
        <p:blipFill>
          <a:blip r:embed="rId2"/>
          <a:stretch>
            <a:fillRect/>
          </a:stretch>
        </p:blipFill>
        <p:spPr>
          <a:xfrm>
            <a:off x="10941802" y="89054"/>
            <a:ext cx="1147732" cy="14312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A42A3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descr="Logo&#10;&#10;Description automatically generated">
            <a:extLst>
              <a:ext uri="{FF2B5EF4-FFF2-40B4-BE49-F238E27FC236}">
                <a16:creationId xmlns:a16="http://schemas.microsoft.com/office/drawing/2014/main" id="{1600687A-28F3-414F-B4FD-5CF951918653}"/>
              </a:ext>
            </a:extLst>
          </p:cNvPr>
          <p:cNvPicPr>
            <a:picLocks noChangeAspect="1"/>
          </p:cNvPicPr>
          <p:nvPr userDrawn="1"/>
        </p:nvPicPr>
        <p:blipFill>
          <a:blip r:embed="rId2"/>
          <a:stretch>
            <a:fillRect/>
          </a:stretch>
        </p:blipFill>
        <p:spPr>
          <a:xfrm>
            <a:off x="10941802" y="89054"/>
            <a:ext cx="1147732" cy="1431235"/>
          </a:xfrm>
          <a:prstGeom prst="rect">
            <a:avLst/>
          </a:prstGeom>
        </p:spPr>
      </p:pic>
    </p:spTree>
    <p:extLst>
      <p:ext uri="{BB962C8B-B14F-4D97-AF65-F5344CB8AC3E}">
        <p14:creationId xmlns:p14="http://schemas.microsoft.com/office/powerpoint/2010/main" val="2883653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descr="Logo&#10;&#10;Description automatically generated">
            <a:extLst>
              <a:ext uri="{FF2B5EF4-FFF2-40B4-BE49-F238E27FC236}">
                <a16:creationId xmlns:a16="http://schemas.microsoft.com/office/drawing/2014/main" id="{1600687A-28F3-414F-B4FD-5CF951918653}"/>
              </a:ext>
            </a:extLst>
          </p:cNvPr>
          <p:cNvPicPr>
            <a:picLocks noChangeAspect="1"/>
          </p:cNvPicPr>
          <p:nvPr userDrawn="1"/>
        </p:nvPicPr>
        <p:blipFill>
          <a:blip r:embed="rId2"/>
          <a:stretch>
            <a:fillRect/>
          </a:stretch>
        </p:blipFill>
        <p:spPr>
          <a:xfrm>
            <a:off x="10941802" y="89054"/>
            <a:ext cx="1147732" cy="1431235"/>
          </a:xfrm>
          <a:prstGeom prst="rect">
            <a:avLst/>
          </a:prstGeom>
        </p:spPr>
      </p:pic>
    </p:spTree>
    <p:extLst>
      <p:ext uri="{BB962C8B-B14F-4D97-AF65-F5344CB8AC3E}">
        <p14:creationId xmlns:p14="http://schemas.microsoft.com/office/powerpoint/2010/main" val="1345651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3/18/26</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002E5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3/18/26</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91392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A42A3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dirty="0"/>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3/18/26</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69016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3/18/26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3/18/26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E56"/>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3/18/26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88545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42A3A"/>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3/18/26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04094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rgbClr val="002E56"/>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rgbClr val="002E56"/>
                </a:solidFill>
              </a:defRPr>
            </a:lvl2pPr>
            <a:lvl3pPr>
              <a:defRPr>
                <a:solidFill>
                  <a:schemeClr val="accent6"/>
                </a:solidFill>
              </a:defRPr>
            </a:lvl3pPr>
            <a:lvl4pPr>
              <a:defRPr>
                <a:solidFill>
                  <a:srgbClr val="002E5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070A7B3-6521-4DCA-87E5-044747A908C1}" type="datetimeFigureOut">
              <a:rPr lang="en-US" dirty="0"/>
              <a:t>3/18/26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22004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3/18/26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3/18/26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3/18/26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3/18/26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BDB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3/18/26</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713" r:id="rId3"/>
    <p:sldLayoutId id="2147483714" r:id="rId4"/>
    <p:sldLayoutId id="2147483715" r:id="rId5"/>
    <p:sldLayoutId id="2147483699" r:id="rId6"/>
    <p:sldLayoutId id="2147483700" r:id="rId7"/>
    <p:sldLayoutId id="2147483701" r:id="rId8"/>
    <p:sldLayoutId id="2147483702" r:id="rId9"/>
    <p:sldLayoutId id="2147483703" r:id="rId10"/>
    <p:sldLayoutId id="2147483708" r:id="rId11"/>
    <p:sldLayoutId id="2147483704" r:id="rId12"/>
    <p:sldLayoutId id="2147483711" r:id="rId13"/>
    <p:sldLayoutId id="2147483712" r:id="rId14"/>
    <p:sldLayoutId id="2147483705" r:id="rId15"/>
    <p:sldLayoutId id="2147483709" r:id="rId16"/>
    <p:sldLayoutId id="2147483710" r:id="rId17"/>
    <p:sldLayoutId id="2147483706" r:id="rId18"/>
    <p:sldLayoutId id="2147483707" r:id="rId19"/>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5.xml"/><Relationship Id="rId1" Type="http://schemas.openxmlformats.org/officeDocument/2006/relationships/slideLayout" Target="../slideLayouts/slideLayout11.xml"/><Relationship Id="rId4" Type="http://schemas.openxmlformats.org/officeDocument/2006/relationships/image" Target="../media/image4.emf"/></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6.xml"/><Relationship Id="rId1" Type="http://schemas.openxmlformats.org/officeDocument/2006/relationships/slideLayout" Target="../slideLayouts/slideLayout11.xml"/><Relationship Id="rId4" Type="http://schemas.openxmlformats.org/officeDocument/2006/relationships/image" Target="../media/image4.emf"/></Relationships>
</file>

<file path=ppt/slides/_rels/slide10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hyperlink" Target="https://twitter.com/TeamstersRail" TargetMode="External"/><Relationship Id="rId3" Type="http://schemas.openxmlformats.org/officeDocument/2006/relationships/image" Target="../media/image7.jpeg"/><Relationship Id="rId7" Type="http://schemas.openxmlformats.org/officeDocument/2006/relationships/hyperlink" Target="https://www.facebook.com/TeamstersRai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1.png"/><Relationship Id="rId5" Type="http://schemas.openxmlformats.org/officeDocument/2006/relationships/image" Target="../media/image9.jpeg"/><Relationship Id="rId10" Type="http://schemas.openxmlformats.org/officeDocument/2006/relationships/hyperlink" Target="https://www.youtube.com/@TeamstersRail" TargetMode="External"/><Relationship Id="rId4" Type="http://schemas.openxmlformats.org/officeDocument/2006/relationships/image" Target="../media/image8.jpeg"/><Relationship Id="rId9" Type="http://schemas.openxmlformats.org/officeDocument/2006/relationships/hyperlink" Target="https://www.instagram.com/teamstersrai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16.xml"/><Relationship Id="rId5" Type="http://schemas.openxmlformats.org/officeDocument/2006/relationships/image" Target="../media/image4.emf"/><Relationship Id="rId4" Type="http://schemas.openxmlformats.org/officeDocument/2006/relationships/image" Target="../media/image35.JP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6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4.emf"/></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s://twitter.com/TeamstersCanada" TargetMode="External"/><Relationship Id="rId3" Type="http://schemas.openxmlformats.org/officeDocument/2006/relationships/image" Target="../media/image12.jpeg"/><Relationship Id="rId7" Type="http://schemas.openxmlformats.org/officeDocument/2006/relationships/hyperlink" Target="https://www.facebook.com/Teamsterscanad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hyperlink" Target="https://www.youtube.com/channel/UC8FHp8lFGbNhT9wX2lGfJbA" TargetMode="External"/><Relationship Id="rId4" Type="http://schemas.openxmlformats.org/officeDocument/2006/relationships/image" Target="../media/image13.jpeg"/><Relationship Id="rId9" Type="http://schemas.openxmlformats.org/officeDocument/2006/relationships/hyperlink" Target="https://www.instagram.com/teamsterscanada/"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16.xml"/><Relationship Id="rId4" Type="http://schemas.openxmlformats.org/officeDocument/2006/relationships/image" Target="../media/image4.emf"/></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emf"/><Relationship Id="rId2" Type="http://schemas.openxmlformats.org/officeDocument/2006/relationships/notesSlide" Target="../notesSlides/notesSlide80.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40.JPG"/><Relationship Id="rId4" Type="http://schemas.openxmlformats.org/officeDocument/2006/relationships/image" Target="../media/image39.JP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2.xml"/><Relationship Id="rId1" Type="http://schemas.openxmlformats.org/officeDocument/2006/relationships/slideLayout" Target="../slideLayouts/slideLayout15.xml"/><Relationship Id="rId5" Type="http://schemas.openxmlformats.org/officeDocument/2006/relationships/image" Target="../media/image4.emf"/><Relationship Id="rId4" Type="http://schemas.openxmlformats.org/officeDocument/2006/relationships/image" Target="../media/image30.jp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E04279-1D94-464A-8C3F-DA0F5D714382}"/>
              </a:ext>
            </a:extLst>
          </p:cNvPr>
          <p:cNvSpPr>
            <a:spLocks noGrp="1"/>
          </p:cNvSpPr>
          <p:nvPr>
            <p:ph type="ctrTitle"/>
          </p:nvPr>
        </p:nvSpPr>
        <p:spPr>
          <a:xfrm>
            <a:off x="8340090" y="1865621"/>
            <a:ext cx="3044952" cy="2166883"/>
          </a:xfrm>
        </p:spPr>
        <p:txBody>
          <a:bodyPr>
            <a:normAutofit/>
          </a:bodyPr>
          <a:lstStyle/>
          <a:p>
            <a:r>
              <a:rPr lang="fr-CA" sz="2600" noProof="0" dirty="0"/>
              <a:t>Conférence ferroviaire de Teamsters Canada</a:t>
            </a:r>
          </a:p>
        </p:txBody>
      </p:sp>
      <p:sp>
        <p:nvSpPr>
          <p:cNvPr id="6" name="Content Placeholder 5">
            <a:extLst>
              <a:ext uri="{FF2B5EF4-FFF2-40B4-BE49-F238E27FC236}">
                <a16:creationId xmlns:a16="http://schemas.microsoft.com/office/drawing/2014/main" id="{EB2BB6C7-5178-D64E-B889-DA5E4A4393A2}"/>
              </a:ext>
            </a:extLst>
          </p:cNvPr>
          <p:cNvSpPr>
            <a:spLocks noGrp="1"/>
          </p:cNvSpPr>
          <p:nvPr>
            <p:ph type="subTitle" idx="1"/>
          </p:nvPr>
        </p:nvSpPr>
        <p:spPr>
          <a:xfrm>
            <a:off x="8528505" y="4352544"/>
            <a:ext cx="2668122" cy="90184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fr-CA" sz="1800" b="1" noProof="0" dirty="0"/>
              <a:t>Programme de formation des présidents locaux</a:t>
            </a:r>
          </a:p>
        </p:txBody>
      </p:sp>
      <p:sp>
        <p:nvSpPr>
          <p:cNvPr id="21" name="Rectangle 20">
            <a:extLst>
              <a:ext uri="{FF2B5EF4-FFF2-40B4-BE49-F238E27FC236}">
                <a16:creationId xmlns:a16="http://schemas.microsoft.com/office/drawing/2014/main" id="{012C5A14-1953-477D-BF65-FC0358753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886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6" name="Picture 15" descr="Close-up of intersecting railway tracks">
            <a:extLst>
              <a:ext uri="{FF2B5EF4-FFF2-40B4-BE49-F238E27FC236}">
                <a16:creationId xmlns:a16="http://schemas.microsoft.com/office/drawing/2014/main" id="{AB637D85-B4BE-3E43-B391-CFD9A1B86202}"/>
              </a:ext>
            </a:extLst>
          </p:cNvPr>
          <p:cNvPicPr>
            <a:picLocks noChangeAspect="1"/>
          </p:cNvPicPr>
          <p:nvPr/>
        </p:nvPicPr>
        <p:blipFill rotWithShape="1">
          <a:blip r:embed="rId3"/>
          <a:srcRect l="19430" r="7203" b="-2"/>
          <a:stretch/>
        </p:blipFill>
        <p:spPr>
          <a:xfrm>
            <a:off x="351087" y="321732"/>
            <a:ext cx="4039059" cy="3674848"/>
          </a:xfrm>
          <a:prstGeom prst="rect">
            <a:avLst/>
          </a:prstGeom>
        </p:spPr>
      </p:pic>
      <p:sp>
        <p:nvSpPr>
          <p:cNvPr id="23" name="Rectangle 22">
            <a:extLst>
              <a:ext uri="{FF2B5EF4-FFF2-40B4-BE49-F238E27FC236}">
                <a16:creationId xmlns:a16="http://schemas.microsoft.com/office/drawing/2014/main" id="{1B3B02C1-D6A5-4FA5-A35E-210AF310F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321731"/>
            <a:ext cx="2773764" cy="206586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5" name="Rectangle 24">
            <a:extLst>
              <a:ext uri="{FF2B5EF4-FFF2-40B4-BE49-F238E27FC236}">
                <a16:creationId xmlns:a16="http://schemas.microsoft.com/office/drawing/2014/main" id="{4BC684D5-3BE6-4567-A7F4-8FAC8B548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4157447"/>
            <a:ext cx="4111054" cy="2378820"/>
          </a:xfrm>
          <a:prstGeom prst="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8" name="Picture 7" descr="Logo&#10;&#10;Description automatically generated">
            <a:extLst>
              <a:ext uri="{FF2B5EF4-FFF2-40B4-BE49-F238E27FC236}">
                <a16:creationId xmlns:a16="http://schemas.microsoft.com/office/drawing/2014/main" id="{19C41FAF-3007-D240-B582-F27F5FC121E4}"/>
              </a:ext>
            </a:extLst>
          </p:cNvPr>
          <p:cNvPicPr>
            <a:picLocks noChangeAspect="1"/>
          </p:cNvPicPr>
          <p:nvPr/>
        </p:nvPicPr>
        <p:blipFill>
          <a:blip r:embed="rId4"/>
          <a:stretch>
            <a:fillRect/>
          </a:stretch>
        </p:blipFill>
        <p:spPr>
          <a:xfrm>
            <a:off x="4582108" y="2819211"/>
            <a:ext cx="2763656" cy="3446312"/>
          </a:xfrm>
          <a:prstGeom prst="rect">
            <a:avLst/>
          </a:prstGeom>
        </p:spPr>
      </p:pic>
    </p:spTree>
    <p:extLst>
      <p:ext uri="{BB962C8B-B14F-4D97-AF65-F5344CB8AC3E}">
        <p14:creationId xmlns:p14="http://schemas.microsoft.com/office/powerpoint/2010/main" val="143311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63220494-4DEA-9E4C-BC98-C84A00B514F2}"/>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5337009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293757"/>
          </a:xfrm>
          <a:prstGeom prst="rect">
            <a:avLst/>
          </a:prstGeom>
          <a:noFill/>
        </p:spPr>
        <p:txBody>
          <a:bodyPr wrap="square" rtlCol="0">
            <a:spAutoFit/>
          </a:bodyPr>
          <a:lstStyle/>
          <a:p>
            <a:r>
              <a:rPr lang="fr-CA" b="1" noProof="0" dirty="0"/>
              <a:t>Question #3</a:t>
            </a:r>
          </a:p>
          <a:p>
            <a:endParaRPr lang="fr-CA" noProof="0" dirty="0"/>
          </a:p>
          <a:p>
            <a:r>
              <a:rPr lang="fr-CA" noProof="0" dirty="0"/>
              <a:t>Sélectionnez les affirmations qui sont vraies.</a:t>
            </a:r>
          </a:p>
          <a:p>
            <a:endParaRPr lang="fr-CA" noProof="0" dirty="0"/>
          </a:p>
          <a:p>
            <a:endParaRPr lang="fr-CA" noProof="0" dirty="0"/>
          </a:p>
          <a:p>
            <a:pPr>
              <a:spcBef>
                <a:spcPts val="600"/>
              </a:spcBef>
              <a:spcAft>
                <a:spcPts val="600"/>
              </a:spcAft>
            </a:pPr>
            <a:r>
              <a:rPr lang="fr-CA" noProof="0" dirty="0"/>
              <a:t>Chaque Président général et comité général suit les mêmes pratiques en matière de gestion des griefs</a:t>
            </a:r>
          </a:p>
          <a:p>
            <a:pPr>
              <a:spcBef>
                <a:spcPts val="600"/>
              </a:spcBef>
              <a:spcAft>
                <a:spcPts val="600"/>
              </a:spcAft>
            </a:pPr>
            <a:endParaRPr lang="fr-CA" noProof="0" dirty="0"/>
          </a:p>
          <a:p>
            <a:pPr>
              <a:spcBef>
                <a:spcPts val="600"/>
              </a:spcBef>
              <a:spcAft>
                <a:spcPts val="600"/>
              </a:spcAft>
            </a:pPr>
            <a:r>
              <a:rPr lang="fr-CA" noProof="0" dirty="0"/>
              <a:t>Chaque Président général et chaque comité général peut avoir développé leurs propres pratiques sur l'administration des griefs</a:t>
            </a:r>
          </a:p>
          <a:p>
            <a:pPr>
              <a:spcBef>
                <a:spcPts val="400"/>
              </a:spcBef>
              <a:spcAft>
                <a:spcPts val="400"/>
              </a:spcAft>
            </a:pPr>
            <a:endParaRPr lang="fr-CA" noProof="0" dirty="0"/>
          </a:p>
          <a:p>
            <a:pPr>
              <a:spcBef>
                <a:spcPts val="600"/>
              </a:spcBef>
              <a:spcAft>
                <a:spcPts val="600"/>
              </a:spcAft>
            </a:pPr>
            <a:r>
              <a:rPr lang="fr-CA" noProof="0" dirty="0"/>
              <a:t>Un comité général peut avoir ses propres règlements concernant le traitement des griefs</a:t>
            </a:r>
          </a:p>
          <a:p>
            <a:endParaRPr lang="fr-CA" noProof="0" dirty="0"/>
          </a:p>
          <a:p>
            <a:endParaRPr lang="fr-CA" noProof="0" dirty="0"/>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444791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Tree>
    <p:extLst>
      <p:ext uri="{BB962C8B-B14F-4D97-AF65-F5344CB8AC3E}">
        <p14:creationId xmlns:p14="http://schemas.microsoft.com/office/powerpoint/2010/main" val="763359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3970318"/>
          </a:xfrm>
          <a:prstGeom prst="rect">
            <a:avLst/>
          </a:prstGeom>
          <a:noFill/>
        </p:spPr>
        <p:txBody>
          <a:bodyPr wrap="square" rtlCol="0">
            <a:spAutoFit/>
          </a:bodyPr>
          <a:lstStyle/>
          <a:p>
            <a:r>
              <a:rPr lang="fr-CA" b="1" noProof="0" dirty="0"/>
              <a:t>Question #4</a:t>
            </a:r>
          </a:p>
          <a:p>
            <a:endParaRPr lang="fr-CA" noProof="0" dirty="0"/>
          </a:p>
          <a:p>
            <a:r>
              <a:rPr lang="fr-CA" noProof="0" dirty="0"/>
              <a:t>Une fois que le Président général a reçu le dossier de grief et examiné les faits, il peut : (sélectionner la bonne option)</a:t>
            </a:r>
          </a:p>
          <a:p>
            <a:endParaRPr lang="fr-CA" noProof="0" dirty="0"/>
          </a:p>
          <a:p>
            <a:endParaRPr lang="fr-CA" noProof="0" dirty="0"/>
          </a:p>
          <a:p>
            <a:r>
              <a:rPr lang="fr-CA" noProof="0" dirty="0"/>
              <a:t>Déterminer le bien-fondé du cas compte tenu des informations qui leur ont été fournies. Il n'est pas permis de demander des informations supplémentaires.</a:t>
            </a:r>
            <a:br>
              <a:rPr lang="fr-CA" noProof="0" dirty="0"/>
            </a:br>
            <a:br>
              <a:rPr lang="fr-CA" noProof="0" dirty="0"/>
            </a:br>
            <a:endParaRPr lang="fr-CA" noProof="0" dirty="0"/>
          </a:p>
          <a:p>
            <a:r>
              <a:rPr lang="fr-CA" noProof="0" dirty="0"/>
              <a:t>Demander au Président local ou au plaignant des informations supplémentaires au besoin.</a:t>
            </a:r>
          </a:p>
          <a:p>
            <a:endParaRPr lang="fr-CA" b="1" noProof="0" dirty="0"/>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66614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6705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14882784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355312"/>
          </a:xfrm>
          <a:prstGeom prst="rect">
            <a:avLst/>
          </a:prstGeom>
          <a:noFill/>
        </p:spPr>
        <p:txBody>
          <a:bodyPr wrap="square" rtlCol="0">
            <a:spAutoFit/>
          </a:bodyPr>
          <a:lstStyle/>
          <a:p>
            <a:r>
              <a:rPr lang="fr-CA" b="1" noProof="0" dirty="0"/>
              <a:t>Question #5</a:t>
            </a:r>
          </a:p>
          <a:p>
            <a:endParaRPr lang="fr-CA" noProof="0" dirty="0"/>
          </a:p>
          <a:p>
            <a:r>
              <a:rPr lang="fr-CA" noProof="0" dirty="0"/>
              <a:t>Pourquoi est-il important de faire référence à la convention collective dans le traitement des griefs ? Cochez toutes les cases.</a:t>
            </a:r>
          </a:p>
          <a:p>
            <a:endParaRPr lang="fr-CA" noProof="0" dirty="0"/>
          </a:p>
          <a:p>
            <a:endParaRPr lang="fr-CA" noProof="0" dirty="0"/>
          </a:p>
          <a:p>
            <a:r>
              <a:rPr lang="fr-CA" noProof="0" dirty="0"/>
              <a:t>La convention collective peut déterminer quand le processus de règlement des griefs commence officiellement.</a:t>
            </a:r>
          </a:p>
          <a:p>
            <a:endParaRPr lang="fr-CA" noProof="0" dirty="0"/>
          </a:p>
          <a:p>
            <a:r>
              <a:rPr lang="fr-CA" noProof="0" dirty="0"/>
              <a:t>Certaines conventions collectives peuvent demander une  « conférence conjointe » entre le Président général et l’employeur.</a:t>
            </a:r>
          </a:p>
          <a:p>
            <a:endParaRPr lang="fr-CA" noProof="0" dirty="0"/>
          </a:p>
          <a:p>
            <a:r>
              <a:rPr lang="fr-CA" noProof="0" dirty="0"/>
              <a:t>La plupart des conventions collectives décrivent le même processus pour les griefs, il est donc bon de revoir la convention collective, mais elles ne sont pas nécessairement  ‘importantes’. </a:t>
            </a:r>
          </a:p>
          <a:p>
            <a:endParaRPr lang="fr-CA" noProof="0" dirty="0"/>
          </a:p>
          <a:p>
            <a:endParaRPr lang="fr-CA" noProof="0" dirty="0"/>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67146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11738" y="3500315"/>
            <a:ext cx="445323"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587504" y="434237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Tree>
    <p:extLst>
      <p:ext uri="{BB962C8B-B14F-4D97-AF65-F5344CB8AC3E}">
        <p14:creationId xmlns:p14="http://schemas.microsoft.com/office/powerpoint/2010/main" val="13205949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4247317"/>
          </a:xfrm>
          <a:prstGeom prst="rect">
            <a:avLst/>
          </a:prstGeom>
          <a:noFill/>
        </p:spPr>
        <p:txBody>
          <a:bodyPr wrap="square" rtlCol="0">
            <a:spAutoFit/>
          </a:bodyPr>
          <a:lstStyle/>
          <a:p>
            <a:r>
              <a:rPr lang="fr-CA" b="1" noProof="0" dirty="0"/>
              <a:t>Question #6</a:t>
            </a:r>
          </a:p>
          <a:p>
            <a:endParaRPr lang="fr-CA" noProof="0" dirty="0"/>
          </a:p>
          <a:p>
            <a:r>
              <a:rPr lang="fr-CA" noProof="0" dirty="0"/>
              <a:t>Si le grief a été présenté par le Président général et que, par des discussions avec l'employeur, il a été refusé ou n'a pas été réglé par des discussions conjointes, le grief est alors soumis à un arbitrage exécutoire et sans appel.</a:t>
            </a:r>
          </a:p>
          <a:p>
            <a:endParaRPr lang="fr-CA" noProof="0" dirty="0"/>
          </a:p>
          <a:p>
            <a:endParaRPr lang="fr-CA" noProof="0" dirty="0"/>
          </a:p>
          <a:p>
            <a:r>
              <a:rPr lang="fr-CA" noProof="0" dirty="0"/>
              <a:t>Vrai</a:t>
            </a:r>
          </a:p>
          <a:p>
            <a:endParaRPr lang="fr-CA" noProof="0" dirty="0"/>
          </a:p>
          <a:p>
            <a:endParaRPr lang="fr-CA" noProof="0" dirty="0"/>
          </a:p>
          <a:p>
            <a:r>
              <a:rPr lang="fr-CA" noProof="0" dirty="0"/>
              <a:t>Faux</a:t>
            </a:r>
          </a:p>
          <a:p>
            <a:endParaRPr lang="fr-CA" noProof="0" dirty="0"/>
          </a:p>
          <a:p>
            <a:endParaRPr lang="fr-CA" noProof="0" dirty="0"/>
          </a:p>
          <a:p>
            <a:endParaRPr lang="fr-CA" b="1"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5" y="283558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6705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10076820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244E818-9F45-AD41-A08A-7DFDD342AADA}"/>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7375912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Rectangle 8">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2" name="Picture 1">
            <a:extLst>
              <a:ext uri="{FF2B5EF4-FFF2-40B4-BE49-F238E27FC236}">
                <a16:creationId xmlns:a16="http://schemas.microsoft.com/office/drawing/2014/main" id="{9F50B4AD-C047-534C-9A0B-08A65525C7F9}"/>
              </a:ext>
            </a:extLst>
          </p:cNvPr>
          <p:cNvPicPr>
            <a:picLocks noChangeAspect="1"/>
          </p:cNvPicPr>
          <p:nvPr/>
        </p:nvPicPr>
        <p:blipFill>
          <a:blip r:embed="rId3"/>
          <a:srcRect/>
          <a:stretch/>
        </p:blipFill>
        <p:spPr>
          <a:xfrm>
            <a:off x="3535900" y="1288923"/>
            <a:ext cx="5120200" cy="4133088"/>
          </a:xfrm>
          <a:prstGeom prst="rect">
            <a:avLst/>
          </a:prstGeom>
        </p:spPr>
      </p:pic>
      <p:sp>
        <p:nvSpPr>
          <p:cNvPr id="3" name="TextBox 2">
            <a:extLst>
              <a:ext uri="{FF2B5EF4-FFF2-40B4-BE49-F238E27FC236}">
                <a16:creationId xmlns:a16="http://schemas.microsoft.com/office/drawing/2014/main" id="{3282FA8B-3CD8-6A48-AB31-AAB44979C8A7}"/>
              </a:ext>
            </a:extLst>
          </p:cNvPr>
          <p:cNvSpPr txBox="1"/>
          <p:nvPr/>
        </p:nvSpPr>
        <p:spPr>
          <a:xfrm>
            <a:off x="7179111" y="5191178"/>
            <a:ext cx="4110178" cy="461665"/>
          </a:xfrm>
          <a:prstGeom prst="rect">
            <a:avLst/>
          </a:prstGeom>
          <a:noFill/>
        </p:spPr>
        <p:txBody>
          <a:bodyPr wrap="square" rtlCol="0">
            <a:spAutoFit/>
          </a:bodyPr>
          <a:lstStyle/>
          <a:p>
            <a:pPr algn="ctr"/>
            <a:r>
              <a:rPr lang="fr-CA" sz="2400" noProof="0" dirty="0">
                <a:solidFill>
                  <a:schemeClr val="bg1"/>
                </a:solidFill>
              </a:rPr>
              <a:t>http://croa.com/home-FR.html</a:t>
            </a:r>
          </a:p>
        </p:txBody>
      </p:sp>
      <p:pic>
        <p:nvPicPr>
          <p:cNvPr id="6" name="Picture 5">
            <a:extLst>
              <a:ext uri="{FF2B5EF4-FFF2-40B4-BE49-F238E27FC236}">
                <a16:creationId xmlns:a16="http://schemas.microsoft.com/office/drawing/2014/main" id="{F0A9DB3B-774D-5A44-A775-91F89848AB64}"/>
              </a:ext>
            </a:extLst>
          </p:cNvPr>
          <p:cNvPicPr>
            <a:picLocks noChangeAspect="1"/>
          </p:cNvPicPr>
          <p:nvPr/>
        </p:nvPicPr>
        <p:blipFill>
          <a:blip r:embed="rId4"/>
          <a:stretch>
            <a:fillRect/>
          </a:stretch>
        </p:blipFill>
        <p:spPr>
          <a:xfrm>
            <a:off x="10321284" y="189756"/>
            <a:ext cx="1485197" cy="1852386"/>
          </a:xfrm>
          <a:prstGeom prst="rect">
            <a:avLst/>
          </a:prstGeom>
        </p:spPr>
      </p:pic>
    </p:spTree>
    <p:extLst>
      <p:ext uri="{BB962C8B-B14F-4D97-AF65-F5344CB8AC3E}">
        <p14:creationId xmlns:p14="http://schemas.microsoft.com/office/powerpoint/2010/main" val="2097043332"/>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Rectangle 8">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6" name="Picture 5" descr="Graphical user interface, text, application, email&#10;&#10;Description automatically generated">
            <a:extLst>
              <a:ext uri="{FF2B5EF4-FFF2-40B4-BE49-F238E27FC236}">
                <a16:creationId xmlns:a16="http://schemas.microsoft.com/office/drawing/2014/main" id="{25AE2242-A252-E647-9591-2F9D357770B2}"/>
              </a:ext>
            </a:extLst>
          </p:cNvPr>
          <p:cNvPicPr>
            <a:picLocks noChangeAspect="1"/>
          </p:cNvPicPr>
          <p:nvPr/>
        </p:nvPicPr>
        <p:blipFill>
          <a:blip r:embed="rId3"/>
          <a:stretch>
            <a:fillRect/>
          </a:stretch>
        </p:blipFill>
        <p:spPr>
          <a:xfrm>
            <a:off x="2107700" y="1080409"/>
            <a:ext cx="7976599" cy="4634923"/>
          </a:xfrm>
          <a:prstGeom prst="rect">
            <a:avLst/>
          </a:prstGeom>
        </p:spPr>
      </p:pic>
      <p:sp>
        <p:nvSpPr>
          <p:cNvPr id="4" name="Rectangle 3">
            <a:extLst>
              <a:ext uri="{FF2B5EF4-FFF2-40B4-BE49-F238E27FC236}">
                <a16:creationId xmlns:a16="http://schemas.microsoft.com/office/drawing/2014/main" id="{7D227668-C845-B943-A68E-0C9C33C18F08}"/>
              </a:ext>
            </a:extLst>
          </p:cNvPr>
          <p:cNvSpPr/>
          <p:nvPr/>
        </p:nvSpPr>
        <p:spPr>
          <a:xfrm>
            <a:off x="2107699" y="1733797"/>
            <a:ext cx="7976599" cy="249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Frame 4">
            <a:extLst>
              <a:ext uri="{FF2B5EF4-FFF2-40B4-BE49-F238E27FC236}">
                <a16:creationId xmlns:a16="http://schemas.microsoft.com/office/drawing/2014/main" id="{6515E180-6DAE-C947-A04F-4A31F3E44077}"/>
              </a:ext>
            </a:extLst>
          </p:cNvPr>
          <p:cNvSpPr/>
          <p:nvPr/>
        </p:nvSpPr>
        <p:spPr>
          <a:xfrm>
            <a:off x="3241964" y="1270660"/>
            <a:ext cx="2422566" cy="581891"/>
          </a:xfrm>
          <a:prstGeom prst="frame">
            <a:avLst/>
          </a:prstGeom>
          <a:solidFill>
            <a:srgbClr val="A42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solidFill>
                <a:schemeClr val="tx1"/>
              </a:solidFill>
            </a:endParaRPr>
          </a:p>
        </p:txBody>
      </p:sp>
      <p:pic>
        <p:nvPicPr>
          <p:cNvPr id="8" name="Picture 7">
            <a:extLst>
              <a:ext uri="{FF2B5EF4-FFF2-40B4-BE49-F238E27FC236}">
                <a16:creationId xmlns:a16="http://schemas.microsoft.com/office/drawing/2014/main" id="{0E49B973-989C-324E-8C8E-9E8FCB4C70A1}"/>
              </a:ext>
            </a:extLst>
          </p:cNvPr>
          <p:cNvPicPr>
            <a:picLocks noChangeAspect="1"/>
          </p:cNvPicPr>
          <p:nvPr/>
        </p:nvPicPr>
        <p:blipFill>
          <a:blip r:embed="rId4"/>
          <a:stretch>
            <a:fillRect/>
          </a:stretch>
        </p:blipFill>
        <p:spPr>
          <a:xfrm>
            <a:off x="10475963" y="154216"/>
            <a:ext cx="1485197" cy="1852386"/>
          </a:xfrm>
          <a:prstGeom prst="rect">
            <a:avLst/>
          </a:prstGeom>
        </p:spPr>
      </p:pic>
    </p:spTree>
    <p:extLst>
      <p:ext uri="{BB962C8B-B14F-4D97-AF65-F5344CB8AC3E}">
        <p14:creationId xmlns:p14="http://schemas.microsoft.com/office/powerpoint/2010/main" val="2377306473"/>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160FDAF0-4B05-BD46-AC75-4C2691D0F76D}"/>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fr-CA" noProof="0" dirty="0" err="1"/>
              <a:t>Res</a:t>
            </a:r>
            <a:r>
              <a:rPr lang="fr-CA" noProof="0" dirty="0"/>
              <a:t> </a:t>
            </a:r>
            <a:r>
              <a:rPr lang="fr-CA" noProof="0" dirty="0" err="1"/>
              <a:t>judicata</a:t>
            </a:r>
            <a:endParaRPr lang="fr-CA" noProof="0" dirty="0"/>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graphicFrame>
        <p:nvGraphicFramePr>
          <p:cNvPr id="5" name="Content Placeholder 2">
            <a:extLst>
              <a:ext uri="{FF2B5EF4-FFF2-40B4-BE49-F238E27FC236}">
                <a16:creationId xmlns:a16="http://schemas.microsoft.com/office/drawing/2014/main" id="{13939FB3-B143-48E0-88E2-5B5D26BD497D}"/>
              </a:ext>
            </a:extLst>
          </p:cNvPr>
          <p:cNvGraphicFramePr>
            <a:graphicFrameLocks noGrp="1"/>
          </p:cNvGraphicFramePr>
          <p:nvPr>
            <p:ph idx="1"/>
            <p:extLst>
              <p:ext uri="{D42A27DB-BD31-4B8C-83A1-F6EECF244321}">
                <p14:modId xmlns:p14="http://schemas.microsoft.com/office/powerpoint/2010/main" val="1685368905"/>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EC9246C-2A66-C24A-AB35-FF7FB117E12F}"/>
              </a:ext>
            </a:extLst>
          </p:cNvPr>
          <p:cNvPicPr>
            <a:picLocks noChangeAspect="1"/>
          </p:cNvPicPr>
          <p:nvPr/>
        </p:nvPicPr>
        <p:blipFill>
          <a:blip r:embed="rId8"/>
          <a:stretch>
            <a:fillRect/>
          </a:stretch>
        </p:blipFill>
        <p:spPr>
          <a:xfrm>
            <a:off x="1598265" y="639763"/>
            <a:ext cx="1485197" cy="1852386"/>
          </a:xfrm>
          <a:prstGeom prst="rect">
            <a:avLst/>
          </a:prstGeom>
        </p:spPr>
      </p:pic>
    </p:spTree>
    <p:extLst>
      <p:ext uri="{BB962C8B-B14F-4D97-AF65-F5344CB8AC3E}">
        <p14:creationId xmlns:p14="http://schemas.microsoft.com/office/powerpoint/2010/main" val="4266099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cus image of a misty railway">
            <a:extLst>
              <a:ext uri="{FF2B5EF4-FFF2-40B4-BE49-F238E27FC236}">
                <a16:creationId xmlns:a16="http://schemas.microsoft.com/office/drawing/2014/main" id="{686A4587-A7AA-9B40-8A3F-93A547CAD9A5}"/>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1A26F22-B469-DF45-8EBA-AC79B4880AD5}"/>
              </a:ext>
            </a:extLst>
          </p:cNvPr>
          <p:cNvSpPr>
            <a:spLocks noGrp="1"/>
          </p:cNvSpPr>
          <p:nvPr>
            <p:ph idx="1"/>
          </p:nvPr>
        </p:nvSpPr>
        <p:spPr>
          <a:xfrm>
            <a:off x="651164" y="2018676"/>
            <a:ext cx="2867752" cy="2820648"/>
          </a:xfrm>
        </p:spPr>
        <p:txBody>
          <a:bodyPr>
            <a:normAutofit/>
          </a:bodyPr>
          <a:lstStyle/>
          <a:p>
            <a:pPr marL="0" indent="0">
              <a:buNone/>
            </a:pPr>
            <a:r>
              <a:rPr lang="fr-CA" sz="3600" noProof="0" dirty="0">
                <a:solidFill>
                  <a:schemeClr val="bg1"/>
                </a:solidFill>
              </a:rPr>
              <a:t>Je suis…</a:t>
            </a:r>
          </a:p>
          <a:p>
            <a:pPr marL="0" indent="0">
              <a:buNone/>
            </a:pPr>
            <a:r>
              <a:rPr lang="fr-CA" sz="3600" noProof="0" dirty="0">
                <a:solidFill>
                  <a:schemeClr val="bg1"/>
                </a:solidFill>
              </a:rPr>
              <a:t>Je crois…</a:t>
            </a:r>
          </a:p>
          <a:p>
            <a:pPr marL="0" indent="0">
              <a:buNone/>
            </a:pPr>
            <a:r>
              <a:rPr lang="fr-CA" sz="3600" noProof="0" dirty="0">
                <a:solidFill>
                  <a:schemeClr val="bg1"/>
                </a:solidFill>
              </a:rPr>
              <a:t>Je vais…</a:t>
            </a:r>
          </a:p>
        </p:txBody>
      </p:sp>
      <p:pic>
        <p:nvPicPr>
          <p:cNvPr id="10" name="Picture 9">
            <a:extLst>
              <a:ext uri="{FF2B5EF4-FFF2-40B4-BE49-F238E27FC236}">
                <a16:creationId xmlns:a16="http://schemas.microsoft.com/office/drawing/2014/main" id="{B8ADE2EF-0C93-1B4F-80B3-9001D71EEABB}"/>
              </a:ext>
            </a:extLst>
          </p:cNvPr>
          <p:cNvPicPr>
            <a:picLocks noChangeAspect="1"/>
          </p:cNvPicPr>
          <p:nvPr/>
        </p:nvPicPr>
        <p:blipFill>
          <a:blip r:embed="rId4">
            <a:alphaModFix amt="12000"/>
          </a:blip>
          <a:stretch>
            <a:fillRect/>
          </a:stretch>
        </p:blipFill>
        <p:spPr>
          <a:xfrm>
            <a:off x="3920272" y="0"/>
            <a:ext cx="3935185" cy="4908091"/>
          </a:xfrm>
          <a:prstGeom prst="rect">
            <a:avLst/>
          </a:prstGeom>
        </p:spPr>
      </p:pic>
    </p:spTree>
    <p:extLst>
      <p:ext uri="{BB962C8B-B14F-4D97-AF65-F5344CB8AC3E}">
        <p14:creationId xmlns:p14="http://schemas.microsoft.com/office/powerpoint/2010/main" val="2819149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256941D0-C0EF-0A48-BE43-6221C313489C}"/>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946746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EE150AF-DC35-AF40-81DE-0EE91EF6F05E}"/>
              </a:ext>
            </a:extLst>
          </p:cNvPr>
          <p:cNvPicPr>
            <a:picLocks noChangeAspect="1"/>
          </p:cNvPicPr>
          <p:nvPr/>
        </p:nvPicPr>
        <p:blipFill>
          <a:blip r:embed="rId3">
            <a:alphaModFix amt="11000"/>
          </a:blip>
          <a:stretch>
            <a:fillRect/>
          </a:stretch>
        </p:blipFill>
        <p:spPr>
          <a:xfrm>
            <a:off x="6745652" y="0"/>
            <a:ext cx="5446348" cy="6791661"/>
          </a:xfrm>
          <a:prstGeom prst="rect">
            <a:avLst/>
          </a:prstGeom>
        </p:spPr>
      </p:pic>
      <p:sp>
        <p:nvSpPr>
          <p:cNvPr id="6" name="Content Placeholder 5">
            <a:extLst>
              <a:ext uri="{FF2B5EF4-FFF2-40B4-BE49-F238E27FC236}">
                <a16:creationId xmlns:a16="http://schemas.microsoft.com/office/drawing/2014/main" id="{DA80CC97-866F-E147-82D5-6C33A91DD2FE}"/>
              </a:ext>
            </a:extLst>
          </p:cNvPr>
          <p:cNvSpPr txBox="1">
            <a:spLocks/>
          </p:cNvSpPr>
          <p:nvPr/>
        </p:nvSpPr>
        <p:spPr>
          <a:xfrm>
            <a:off x="533980" y="1156913"/>
            <a:ext cx="4533319" cy="4568025"/>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a:pPr>
            <a:r>
              <a:rPr lang="fr-CA" noProof="0" dirty="0"/>
              <a:t>Développer des compétences et de la confiance</a:t>
            </a:r>
          </a:p>
          <a:p>
            <a:pPr marL="342900" indent="-342900">
              <a:buFont typeface="+mj-lt"/>
              <a:buAutoNum type="arabicPeriod"/>
            </a:pPr>
            <a:r>
              <a:rPr lang="fr-CA" noProof="0" dirty="0">
                <a:solidFill>
                  <a:srgbClr val="002E56"/>
                </a:solidFill>
              </a:rPr>
              <a:t>Connaître notre histoire et notre structure</a:t>
            </a:r>
          </a:p>
          <a:p>
            <a:pPr marL="342900" indent="-342900">
              <a:buFont typeface="+mj-lt"/>
              <a:buAutoNum type="arabicPeriod"/>
            </a:pPr>
            <a:r>
              <a:rPr lang="fr-CA" noProof="0" dirty="0"/>
              <a:t>Définir les rôles et les responsabilités</a:t>
            </a:r>
          </a:p>
          <a:p>
            <a:pPr marL="342900" indent="-342900">
              <a:buFont typeface="+mj-lt"/>
              <a:buAutoNum type="arabicPeriod"/>
            </a:pPr>
            <a:r>
              <a:rPr lang="fr-CA" noProof="0" dirty="0">
                <a:solidFill>
                  <a:srgbClr val="002E56"/>
                </a:solidFill>
              </a:rPr>
              <a:t>Gérer les litiges</a:t>
            </a:r>
          </a:p>
          <a:p>
            <a:pPr marL="342900" indent="-342900">
              <a:buFont typeface="+mj-lt"/>
              <a:buAutoNum type="arabicPeriod"/>
            </a:pPr>
            <a:r>
              <a:rPr lang="fr-CA" noProof="0" dirty="0"/>
              <a:t>Acquérir des compétences d'enquête et de représentation</a:t>
            </a:r>
          </a:p>
          <a:p>
            <a:pPr marL="342900" indent="-342900">
              <a:buFont typeface="+mj-lt"/>
              <a:buAutoNum type="arabicPeriod" startAt="6"/>
            </a:pPr>
            <a:r>
              <a:rPr lang="fr-CA" noProof="0" dirty="0">
                <a:solidFill>
                  <a:srgbClr val="002E56"/>
                </a:solidFill>
              </a:rPr>
              <a:t>Comprendre ce qu’est un grief</a:t>
            </a:r>
          </a:p>
          <a:p>
            <a:pPr marL="342900" indent="-342900">
              <a:buFont typeface="+mj-lt"/>
              <a:buAutoNum type="arabicPeriod" startAt="6"/>
            </a:pPr>
            <a:r>
              <a:rPr lang="fr-CA" noProof="0" dirty="0"/>
              <a:t>Apprendre à traiter un grief</a:t>
            </a:r>
          </a:p>
          <a:p>
            <a:pPr marL="342900" indent="-342900">
              <a:buFont typeface="+mj-lt"/>
              <a:buAutoNum type="arabicPeriod" startAt="6"/>
            </a:pPr>
            <a:r>
              <a:rPr lang="fr-CA" noProof="0" dirty="0">
                <a:solidFill>
                  <a:srgbClr val="002E56"/>
                </a:solidFill>
              </a:rPr>
              <a:t>Apprendre à rédiger un grief</a:t>
            </a:r>
          </a:p>
          <a:p>
            <a:pPr marL="342900" indent="-342900">
              <a:buFont typeface="+mj-lt"/>
              <a:buAutoNum type="arabicPeriod" startAt="6"/>
            </a:pPr>
            <a:r>
              <a:rPr lang="fr-CA" noProof="0" dirty="0"/>
              <a:t>Comprendre la procédure d’arbitrage</a:t>
            </a:r>
          </a:p>
          <a:p>
            <a:pPr marL="342900" indent="-342900">
              <a:buFont typeface="+mj-lt"/>
              <a:buAutoNum type="arabicPeriod" startAt="6"/>
            </a:pPr>
            <a:r>
              <a:rPr lang="fr-CA" noProof="0" dirty="0">
                <a:solidFill>
                  <a:srgbClr val="002E56"/>
                </a:solidFill>
              </a:rPr>
              <a:t>Avoir une connaissance générale des lois du travail</a:t>
            </a:r>
          </a:p>
        </p:txBody>
      </p:sp>
      <p:sp>
        <p:nvSpPr>
          <p:cNvPr id="7" name="Content Placeholder 6">
            <a:extLst>
              <a:ext uri="{FF2B5EF4-FFF2-40B4-BE49-F238E27FC236}">
                <a16:creationId xmlns:a16="http://schemas.microsoft.com/office/drawing/2014/main" id="{08C43434-2BE7-1448-B29D-CBFE72AB9DB5}"/>
              </a:ext>
            </a:extLst>
          </p:cNvPr>
          <p:cNvSpPr txBox="1">
            <a:spLocks/>
          </p:cNvSpPr>
          <p:nvPr/>
        </p:nvSpPr>
        <p:spPr>
          <a:xfrm>
            <a:off x="4966716" y="1882471"/>
            <a:ext cx="4253484" cy="3271146"/>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startAt="6"/>
            </a:pPr>
            <a:endParaRPr lang="fr-CA" noProof="0" dirty="0"/>
          </a:p>
        </p:txBody>
      </p:sp>
      <p:sp>
        <p:nvSpPr>
          <p:cNvPr id="8" name="Title 3">
            <a:extLst>
              <a:ext uri="{FF2B5EF4-FFF2-40B4-BE49-F238E27FC236}">
                <a16:creationId xmlns:a16="http://schemas.microsoft.com/office/drawing/2014/main" id="{A65DC131-5081-9544-8349-B85AAA6C9532}"/>
              </a:ext>
            </a:extLst>
          </p:cNvPr>
          <p:cNvSpPr txBox="1">
            <a:spLocks/>
          </p:cNvSpPr>
          <p:nvPr/>
        </p:nvSpPr>
        <p:spPr>
          <a:xfrm>
            <a:off x="322823" y="398162"/>
            <a:ext cx="6097855" cy="486421"/>
          </a:xfrm>
          <a:prstGeom prst="rect">
            <a:avLst/>
          </a:prstGeom>
          <a:solidFill>
            <a:schemeClr val="bg1"/>
          </a:solidFill>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fr-CA" noProof="0" dirty="0"/>
              <a:t>Objectifs</a:t>
            </a:r>
          </a:p>
        </p:txBody>
      </p:sp>
    </p:spTree>
    <p:extLst>
      <p:ext uri="{BB962C8B-B14F-4D97-AF65-F5344CB8AC3E}">
        <p14:creationId xmlns:p14="http://schemas.microsoft.com/office/powerpoint/2010/main" val="36771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nodePh="1">
                                  <p:stCondLst>
                                    <p:cond delay="0"/>
                                  </p:stCondLst>
                                  <p:endCondLst>
                                    <p:cond evt="begin" delay="0">
                                      <p:tn val="45"/>
                                    </p:cond>
                                  </p:end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Railroad tracks intersecting">
            <a:extLst>
              <a:ext uri="{FF2B5EF4-FFF2-40B4-BE49-F238E27FC236}">
                <a16:creationId xmlns:a16="http://schemas.microsoft.com/office/drawing/2014/main" id="{06BA792B-1ECF-B84B-9A6E-35FB32A9E1CB}"/>
              </a:ext>
            </a:extLst>
          </p:cNvPr>
          <p:cNvPicPr>
            <a:picLocks noChangeAspect="1"/>
          </p:cNvPicPr>
          <p:nvPr/>
        </p:nvPicPr>
        <p:blipFill rotWithShape="1">
          <a:blip r:embed="rId3">
            <a:alphaModFix/>
            <a:duotone>
              <a:schemeClr val="accent2">
                <a:shade val="45000"/>
                <a:satMod val="135000"/>
              </a:schemeClr>
              <a:prstClr val="white"/>
            </a:duotone>
          </a:blip>
          <a:srcRect t="15834" b="27916"/>
          <a:stretch/>
        </p:blipFill>
        <p:spPr>
          <a:xfrm>
            <a:off x="20" y="10"/>
            <a:ext cx="12191980" cy="6857990"/>
          </a:xfrm>
          <a:prstGeom prst="rect">
            <a:avLst/>
          </a:prstGeom>
        </p:spPr>
      </p:pic>
      <p:sp>
        <p:nvSpPr>
          <p:cNvPr id="5" name="Title 4">
            <a:extLst>
              <a:ext uri="{FF2B5EF4-FFF2-40B4-BE49-F238E27FC236}">
                <a16:creationId xmlns:a16="http://schemas.microsoft.com/office/drawing/2014/main" id="{57DE34FF-1107-B041-899A-4EC6D2D9000B}"/>
              </a:ext>
            </a:extLst>
          </p:cNvPr>
          <p:cNvSpPr>
            <a:spLocks noGrp="1"/>
          </p:cNvSpPr>
          <p:nvPr>
            <p:ph type="title"/>
          </p:nvPr>
        </p:nvSpPr>
        <p:spPr>
          <a:xfrm>
            <a:off x="1600200" y="1484415"/>
            <a:ext cx="8991600" cy="3289465"/>
          </a:xfrm>
          <a:solidFill>
            <a:srgbClr val="002E56">
              <a:alpha val="81114"/>
            </a:srgbClr>
          </a:solidFill>
          <a:ln w="38100" cap="sq">
            <a:solidFill>
              <a:schemeClr val="tx1"/>
            </a:solidFill>
            <a:miter lim="800000"/>
          </a:ln>
        </p:spPr>
        <p:txBody>
          <a:bodyPr vert="horz" lIns="274320" tIns="182880" rIns="274320" bIns="182880" rtlCol="0" anchor="ctr" anchorCtr="1">
            <a:noAutofit/>
          </a:bodyPr>
          <a:lstStyle/>
          <a:p>
            <a:r>
              <a:rPr lang="fr-CA" sz="2400" b="1" i="1" cap="none" noProof="0" dirty="0">
                <a:solidFill>
                  <a:schemeClr val="tx1"/>
                </a:solidFill>
              </a:rPr>
              <a:t>Laissez vos actions </a:t>
            </a:r>
            <a:br>
              <a:rPr lang="fr-CA" sz="2400" b="1" i="1" cap="none" noProof="0" dirty="0">
                <a:solidFill>
                  <a:schemeClr val="tx1"/>
                </a:solidFill>
              </a:rPr>
            </a:br>
            <a:r>
              <a:rPr lang="fr-CA" sz="2400" b="1" i="1" cap="none" noProof="0" dirty="0">
                <a:solidFill>
                  <a:schemeClr val="tx1"/>
                </a:solidFill>
              </a:rPr>
              <a:t>inspirer les autres </a:t>
            </a:r>
            <a:br>
              <a:rPr lang="fr-CA" sz="2400" b="1" i="1" cap="none" noProof="0" dirty="0">
                <a:solidFill>
                  <a:schemeClr val="tx1"/>
                </a:solidFill>
              </a:rPr>
            </a:br>
            <a:r>
              <a:rPr lang="fr-CA" sz="2400" b="1" i="1" cap="none" noProof="0" dirty="0">
                <a:solidFill>
                  <a:schemeClr val="tx1"/>
                </a:solidFill>
              </a:rPr>
              <a:t>à rêver plus, </a:t>
            </a:r>
            <a:br>
              <a:rPr lang="fr-CA" sz="2400" b="1" i="1" cap="none" noProof="0" dirty="0">
                <a:solidFill>
                  <a:schemeClr val="tx1"/>
                </a:solidFill>
              </a:rPr>
            </a:br>
            <a:r>
              <a:rPr lang="fr-CA" sz="2400" b="1" i="1" cap="none" noProof="0" dirty="0">
                <a:solidFill>
                  <a:schemeClr val="tx1"/>
                </a:solidFill>
              </a:rPr>
              <a:t>à apprendre plus, </a:t>
            </a:r>
            <a:br>
              <a:rPr lang="fr-CA" sz="2400" b="1" i="1" cap="none" noProof="0" dirty="0">
                <a:solidFill>
                  <a:schemeClr val="tx1"/>
                </a:solidFill>
              </a:rPr>
            </a:br>
            <a:r>
              <a:rPr lang="fr-CA" sz="2400" b="1" i="1" cap="none" noProof="0" dirty="0">
                <a:solidFill>
                  <a:schemeClr val="tx1"/>
                </a:solidFill>
              </a:rPr>
              <a:t>à faire plus </a:t>
            </a:r>
            <a:br>
              <a:rPr lang="fr-CA" sz="2400" b="1" i="1" cap="none" noProof="0" dirty="0">
                <a:solidFill>
                  <a:schemeClr val="tx1"/>
                </a:solidFill>
              </a:rPr>
            </a:br>
            <a:r>
              <a:rPr lang="fr-CA" sz="2400" b="1" i="1" cap="none" noProof="0" dirty="0">
                <a:solidFill>
                  <a:schemeClr val="tx1"/>
                </a:solidFill>
              </a:rPr>
              <a:t>et à devenir plus ! </a:t>
            </a:r>
            <a:br>
              <a:rPr lang="fr-CA" sz="2400" b="1" i="1" cap="none" noProof="0" dirty="0">
                <a:solidFill>
                  <a:schemeClr val="tx1"/>
                </a:solidFill>
              </a:rPr>
            </a:br>
            <a:br>
              <a:rPr lang="fr-CA" sz="2400" b="1" i="1" cap="none" noProof="0" dirty="0">
                <a:solidFill>
                  <a:schemeClr val="tx1"/>
                </a:solidFill>
              </a:rPr>
            </a:br>
            <a:r>
              <a:rPr lang="fr-CA" sz="2400" b="1" i="1" cap="none" noProof="0" dirty="0">
                <a:solidFill>
                  <a:schemeClr val="tx1"/>
                </a:solidFill>
              </a:rPr>
              <a:t>Soyez un leader!</a:t>
            </a:r>
            <a:br>
              <a:rPr lang="fr-CA" sz="2400" b="1" cap="none" noProof="0" dirty="0">
                <a:solidFill>
                  <a:schemeClr val="tx1"/>
                </a:solidFill>
                <a:highlight>
                  <a:srgbClr val="FFFF00"/>
                </a:highlight>
              </a:rPr>
            </a:br>
            <a:endParaRPr lang="fr-CA" sz="2400" cap="none" noProof="0" dirty="0">
              <a:solidFill>
                <a:schemeClr val="tx1"/>
              </a:solidFill>
              <a:highlight>
                <a:srgbClr val="FFFF00"/>
              </a:highlight>
            </a:endParaRPr>
          </a:p>
        </p:txBody>
      </p:sp>
      <p:pic>
        <p:nvPicPr>
          <p:cNvPr id="6" name="Picture 5">
            <a:extLst>
              <a:ext uri="{FF2B5EF4-FFF2-40B4-BE49-F238E27FC236}">
                <a16:creationId xmlns:a16="http://schemas.microsoft.com/office/drawing/2014/main" id="{3E0F1B37-0E15-8543-9F05-9AFB6B22B036}"/>
              </a:ext>
            </a:extLst>
          </p:cNvPr>
          <p:cNvPicPr>
            <a:picLocks noChangeAspect="1"/>
          </p:cNvPicPr>
          <p:nvPr/>
        </p:nvPicPr>
        <p:blipFill>
          <a:blip r:embed="rId4"/>
          <a:stretch>
            <a:fillRect/>
          </a:stretch>
        </p:blipFill>
        <p:spPr>
          <a:xfrm>
            <a:off x="9849201" y="3521199"/>
            <a:ext cx="1485197" cy="1852386"/>
          </a:xfrm>
          <a:prstGeom prst="rect">
            <a:avLst/>
          </a:prstGeom>
        </p:spPr>
      </p:pic>
    </p:spTree>
    <p:extLst>
      <p:ext uri="{BB962C8B-B14F-4D97-AF65-F5344CB8AC3E}">
        <p14:creationId xmlns:p14="http://schemas.microsoft.com/office/powerpoint/2010/main" val="155488180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ectangle 11">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Title 4">
            <a:extLst>
              <a:ext uri="{FF2B5EF4-FFF2-40B4-BE49-F238E27FC236}">
                <a16:creationId xmlns:a16="http://schemas.microsoft.com/office/drawing/2014/main" id="{A45CD797-FC3F-584C-90B8-264361B5729E}"/>
              </a:ext>
            </a:extLst>
          </p:cNvPr>
          <p:cNvSpPr>
            <a:spLocks noGrp="1"/>
          </p:cNvSpPr>
          <p:nvPr>
            <p:ph type="title"/>
          </p:nvPr>
        </p:nvSpPr>
        <p:spPr>
          <a:xfrm>
            <a:off x="1120624" y="1122807"/>
            <a:ext cx="9954443" cy="4297680"/>
          </a:xfrm>
          <a:noFill/>
          <a:ln>
            <a:noFill/>
          </a:ln>
        </p:spPr>
        <p:txBody>
          <a:bodyPr vert="horz" lIns="274320" tIns="182880" rIns="274320" bIns="182880" rtlCol="0" anchorCtr="1">
            <a:normAutofit fontScale="90000"/>
          </a:bodyPr>
          <a:lstStyle/>
          <a:p>
            <a:r>
              <a:rPr lang="fr-CA" sz="2400" b="1" cap="none" noProof="0" dirty="0">
                <a:solidFill>
                  <a:srgbClr val="FFFFFF"/>
                </a:solidFill>
                <a:latin typeface="Avenir Book" panose="02000503020000020003" pitchFamily="2" charset="0"/>
              </a:rPr>
              <a:t>Parfois, nos membres ne connaissent pas (ou oublient) l'importance d'être syndiqués, particulièrement au 21e siècle, alors que l'économie et la mondialisation mettent à l’épreuve nos conditions de travail.</a:t>
            </a:r>
            <a:br>
              <a:rPr lang="fr-CA" sz="2400" b="1" cap="none" noProof="0" dirty="0">
                <a:solidFill>
                  <a:srgbClr val="FFFFFF"/>
                </a:solidFill>
                <a:latin typeface="Avenir Book" panose="02000503020000020003" pitchFamily="2" charset="0"/>
              </a:rPr>
            </a:br>
            <a:br>
              <a:rPr lang="fr-CA" sz="2400" b="1" cap="none" noProof="0" dirty="0">
                <a:solidFill>
                  <a:srgbClr val="FFFFFF"/>
                </a:solidFill>
                <a:latin typeface="Avenir Book" panose="02000503020000020003" pitchFamily="2" charset="0"/>
              </a:rPr>
            </a:br>
            <a:r>
              <a:rPr lang="fr-CA" sz="2400" b="1" cap="none" noProof="0" dirty="0">
                <a:solidFill>
                  <a:srgbClr val="FFFFFF"/>
                </a:solidFill>
                <a:latin typeface="Avenir Book" panose="02000503020000020003" pitchFamily="2" charset="0"/>
              </a:rPr>
              <a:t>Pour cette raison, il est de notre devoir d'éduquer et d'informer nos collègues de travail sur la structure et l’histoire de notre syndicat, afin qu'ils comprennent mieux les luttes qu'ont traversées nos dirigeants, et les raisons pour lesquelles nous devons encore être unis afin de maintenir et d’améliorer nos conditions de vie et de travail.</a:t>
            </a:r>
            <a:endParaRPr lang="fr-CA" sz="2400" b="1" kern="1200" cap="none" spc="200" baseline="0" noProof="0" dirty="0">
              <a:solidFill>
                <a:srgbClr val="FFFFFF"/>
              </a:solidFill>
              <a:latin typeface="Avenir Book" panose="02000503020000020003" pitchFamily="2" charset="0"/>
            </a:endParaRPr>
          </a:p>
        </p:txBody>
      </p:sp>
      <p:pic>
        <p:nvPicPr>
          <p:cNvPr id="6" name="Picture 5">
            <a:extLst>
              <a:ext uri="{FF2B5EF4-FFF2-40B4-BE49-F238E27FC236}">
                <a16:creationId xmlns:a16="http://schemas.microsoft.com/office/drawing/2014/main" id="{A18F3C6B-5309-E74F-8DDC-0B26B1236D55}"/>
              </a:ext>
            </a:extLst>
          </p:cNvPr>
          <p:cNvPicPr>
            <a:picLocks noChangeAspect="1"/>
          </p:cNvPicPr>
          <p:nvPr/>
        </p:nvPicPr>
        <p:blipFill>
          <a:blip r:embed="rId3"/>
          <a:stretch>
            <a:fillRect/>
          </a:stretch>
        </p:blipFill>
        <p:spPr>
          <a:xfrm>
            <a:off x="10328777" y="4654314"/>
            <a:ext cx="1485197" cy="1852386"/>
          </a:xfrm>
          <a:prstGeom prst="rect">
            <a:avLst/>
          </a:prstGeom>
        </p:spPr>
      </p:pic>
    </p:spTree>
    <p:extLst>
      <p:ext uri="{BB962C8B-B14F-4D97-AF65-F5344CB8AC3E}">
        <p14:creationId xmlns:p14="http://schemas.microsoft.com/office/powerpoint/2010/main" val="1151534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F8FA21C-D852-2847-A04E-C47D5F80B625}"/>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52105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DA42C9-428A-C44E-AFDF-598039AA1819}"/>
              </a:ext>
            </a:extLst>
          </p:cNvPr>
          <p:cNvSpPr txBox="1"/>
          <p:nvPr/>
        </p:nvSpPr>
        <p:spPr>
          <a:xfrm>
            <a:off x="4009586" y="1243061"/>
            <a:ext cx="8822725" cy="5078313"/>
          </a:xfrm>
          <a:prstGeom prst="rect">
            <a:avLst/>
          </a:prstGeom>
          <a:noFill/>
        </p:spPr>
        <p:txBody>
          <a:bodyPr wrap="square" rtlCol="0">
            <a:spAutoFit/>
          </a:bodyPr>
          <a:lstStyle/>
          <a:p>
            <a:r>
              <a:rPr lang="fr-CA" b="1" noProof="0" dirty="0"/>
              <a:t>Question #1</a:t>
            </a:r>
          </a:p>
          <a:p>
            <a:endParaRPr lang="fr-CA" noProof="0" dirty="0"/>
          </a:p>
          <a:p>
            <a:r>
              <a:rPr lang="fr-CA" noProof="0" dirty="0"/>
              <a:t>Identifiez ce tableau en remplissant les espaces vides.</a:t>
            </a:r>
          </a:p>
          <a:p>
            <a:r>
              <a:rPr lang="fr-CA" noProof="0" dirty="0"/>
              <a:t>A:_____________  B:_________</a:t>
            </a:r>
          </a:p>
          <a:p>
            <a:endParaRPr lang="fr-CA" noProof="0" dirty="0"/>
          </a:p>
          <a:p>
            <a:endParaRPr lang="fr-CA" noProof="0" dirty="0"/>
          </a:p>
          <a:p>
            <a:r>
              <a:rPr lang="fr-CA" noProof="0" dirty="0"/>
              <a:t>Droits de gestion, droits syndicaux</a:t>
            </a:r>
          </a:p>
          <a:p>
            <a:endParaRPr lang="fr-CA" noProof="0" dirty="0"/>
          </a:p>
          <a:p>
            <a:endParaRPr lang="fr-CA" noProof="0" dirty="0"/>
          </a:p>
          <a:p>
            <a:r>
              <a:rPr lang="fr-CA" noProof="0" dirty="0"/>
              <a:t>Droit du travail, droits syndicaux</a:t>
            </a:r>
          </a:p>
          <a:p>
            <a:endParaRPr lang="fr-CA" b="1" noProof="0" dirty="0"/>
          </a:p>
          <a:p>
            <a:endParaRPr lang="fr-CA" b="1" noProof="0" dirty="0"/>
          </a:p>
          <a:p>
            <a:r>
              <a:rPr lang="fr-CA" noProof="0" dirty="0"/>
              <a:t>Droits de gestion, droit du travail</a:t>
            </a:r>
          </a:p>
          <a:p>
            <a:endParaRPr lang="fr-CA" noProof="0" dirty="0"/>
          </a:p>
          <a:p>
            <a:endParaRPr lang="fr-CA" noProof="0" dirty="0"/>
          </a:p>
          <a:p>
            <a:r>
              <a:rPr lang="fr-CA" noProof="0" dirty="0"/>
              <a:t>Droit du travail, droits de gestion</a:t>
            </a:r>
          </a:p>
          <a:p>
            <a:endParaRPr lang="fr-CA" noProof="0" dirty="0"/>
          </a:p>
          <a:p>
            <a:endParaRPr lang="fr-CA" noProof="0" dirty="0"/>
          </a:p>
        </p:txBody>
      </p:sp>
      <p:sp>
        <p:nvSpPr>
          <p:cNvPr id="3" name="Rectangle: Rounded Corners 2">
            <a:extLst>
              <a:ext uri="{FF2B5EF4-FFF2-40B4-BE49-F238E27FC236}">
                <a16:creationId xmlns:a16="http://schemas.microsoft.com/office/drawing/2014/main" id="{D5DF6D4B-648A-CD48-8BF3-F7E3817606E0}"/>
              </a:ext>
            </a:extLst>
          </p:cNvPr>
          <p:cNvSpPr/>
          <p:nvPr/>
        </p:nvSpPr>
        <p:spPr>
          <a:xfrm>
            <a:off x="3367036" y="2851852"/>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4" name="Rectangle: Rounded Corners 5">
            <a:extLst>
              <a:ext uri="{FF2B5EF4-FFF2-40B4-BE49-F238E27FC236}">
                <a16:creationId xmlns:a16="http://schemas.microsoft.com/office/drawing/2014/main" id="{3B543552-1706-F14E-AF4A-E0F80F31E1AD}"/>
              </a:ext>
            </a:extLst>
          </p:cNvPr>
          <p:cNvSpPr/>
          <p:nvPr/>
        </p:nvSpPr>
        <p:spPr>
          <a:xfrm>
            <a:off x="3367035" y="3570480"/>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5" name="Rectangle: Rounded Corners 6">
            <a:extLst>
              <a:ext uri="{FF2B5EF4-FFF2-40B4-BE49-F238E27FC236}">
                <a16:creationId xmlns:a16="http://schemas.microsoft.com/office/drawing/2014/main" id="{62E1F894-FBB0-ED43-8797-4D4D83595B83}"/>
              </a:ext>
            </a:extLst>
          </p:cNvPr>
          <p:cNvSpPr/>
          <p:nvPr/>
        </p:nvSpPr>
        <p:spPr>
          <a:xfrm>
            <a:off x="3367034" y="439789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graphicFrame>
        <p:nvGraphicFramePr>
          <p:cNvPr id="6" name="Chart 5">
            <a:extLst>
              <a:ext uri="{FF2B5EF4-FFF2-40B4-BE49-F238E27FC236}">
                <a16:creationId xmlns:a16="http://schemas.microsoft.com/office/drawing/2014/main" id="{5957082D-6D9B-8A43-94EB-DA9055BA0921}"/>
              </a:ext>
            </a:extLst>
          </p:cNvPr>
          <p:cNvGraphicFramePr/>
          <p:nvPr>
            <p:extLst>
              <p:ext uri="{D42A27DB-BD31-4B8C-83A1-F6EECF244321}">
                <p14:modId xmlns:p14="http://schemas.microsoft.com/office/powerpoint/2010/main" val="1482968390"/>
              </p:ext>
            </p:extLst>
          </p:nvPr>
        </p:nvGraphicFramePr>
        <p:xfrm>
          <a:off x="-292947" y="141675"/>
          <a:ext cx="4064000" cy="311012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Rounded Corners 10">
            <a:extLst>
              <a:ext uri="{FF2B5EF4-FFF2-40B4-BE49-F238E27FC236}">
                <a16:creationId xmlns:a16="http://schemas.microsoft.com/office/drawing/2014/main" id="{AB307303-94DD-3847-BB26-8F95FFBF8178}"/>
              </a:ext>
            </a:extLst>
          </p:cNvPr>
          <p:cNvSpPr/>
          <p:nvPr/>
        </p:nvSpPr>
        <p:spPr>
          <a:xfrm>
            <a:off x="3367036" y="522531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TextBox 7">
            <a:extLst>
              <a:ext uri="{FF2B5EF4-FFF2-40B4-BE49-F238E27FC236}">
                <a16:creationId xmlns:a16="http://schemas.microsoft.com/office/drawing/2014/main" id="{0C329403-14DB-9D4F-A18D-DE61FCF0C6E9}"/>
              </a:ext>
            </a:extLst>
          </p:cNvPr>
          <p:cNvSpPr txBox="1"/>
          <p:nvPr/>
        </p:nvSpPr>
        <p:spPr>
          <a:xfrm>
            <a:off x="864148" y="1899967"/>
            <a:ext cx="324128" cy="369332"/>
          </a:xfrm>
          <a:prstGeom prst="rect">
            <a:avLst/>
          </a:prstGeom>
          <a:noFill/>
        </p:spPr>
        <p:txBody>
          <a:bodyPr wrap="none" rtlCol="0">
            <a:spAutoFit/>
          </a:bodyPr>
          <a:lstStyle/>
          <a:p>
            <a:r>
              <a:rPr lang="fr-CA" b="1" noProof="0" dirty="0"/>
              <a:t>A</a:t>
            </a:r>
          </a:p>
        </p:txBody>
      </p:sp>
      <p:sp>
        <p:nvSpPr>
          <p:cNvPr id="9" name="TextBox 8">
            <a:extLst>
              <a:ext uri="{FF2B5EF4-FFF2-40B4-BE49-F238E27FC236}">
                <a16:creationId xmlns:a16="http://schemas.microsoft.com/office/drawing/2014/main" id="{1AD3DA4D-CDBF-8049-B638-472D45956A54}"/>
              </a:ext>
            </a:extLst>
          </p:cNvPr>
          <p:cNvSpPr txBox="1"/>
          <p:nvPr/>
        </p:nvSpPr>
        <p:spPr>
          <a:xfrm>
            <a:off x="1814174" y="873028"/>
            <a:ext cx="314510" cy="369332"/>
          </a:xfrm>
          <a:prstGeom prst="rect">
            <a:avLst/>
          </a:prstGeom>
          <a:noFill/>
        </p:spPr>
        <p:txBody>
          <a:bodyPr wrap="none" rtlCol="0">
            <a:spAutoFit/>
          </a:bodyPr>
          <a:lstStyle/>
          <a:p>
            <a:r>
              <a:rPr lang="fr-CA" b="1" noProof="0" dirty="0"/>
              <a:t>B</a:t>
            </a:r>
          </a:p>
        </p:txBody>
      </p:sp>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4">
            <a:alphaModFix amt="5000"/>
          </a:blip>
          <a:stretch>
            <a:fillRect/>
          </a:stretch>
        </p:blipFill>
        <p:spPr>
          <a:xfrm>
            <a:off x="6912695" y="287446"/>
            <a:ext cx="5269040" cy="6570554"/>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9EA173ED-35BD-E344-AB77-AF91998048FA}"/>
              </a:ext>
            </a:extLst>
          </p:cNvPr>
          <p:cNvPicPr>
            <a:picLocks noChangeAspect="1"/>
          </p:cNvPicPr>
          <p:nvPr/>
        </p:nvPicPr>
        <p:blipFill>
          <a:blip r:embed="rId5"/>
          <a:stretch>
            <a:fillRect/>
          </a:stretch>
        </p:blipFill>
        <p:spPr>
          <a:xfrm>
            <a:off x="442012" y="5463181"/>
            <a:ext cx="1168400" cy="1066800"/>
          </a:xfrm>
          <a:prstGeom prst="rect">
            <a:avLst/>
          </a:prstGeom>
        </p:spPr>
      </p:pic>
    </p:spTree>
    <p:extLst>
      <p:ext uri="{BB962C8B-B14F-4D97-AF65-F5344CB8AC3E}">
        <p14:creationId xmlns:p14="http://schemas.microsoft.com/office/powerpoint/2010/main" val="81496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73643" y="1210962"/>
            <a:ext cx="8822725" cy="3970318"/>
          </a:xfrm>
          <a:prstGeom prst="rect">
            <a:avLst/>
          </a:prstGeom>
          <a:noFill/>
        </p:spPr>
        <p:txBody>
          <a:bodyPr wrap="square" rtlCol="0">
            <a:spAutoFit/>
          </a:bodyPr>
          <a:lstStyle/>
          <a:p>
            <a:r>
              <a:rPr lang="fr-CA" b="1" noProof="0" dirty="0"/>
              <a:t>Question #2</a:t>
            </a:r>
          </a:p>
          <a:p>
            <a:endParaRPr lang="fr-CA" noProof="0" dirty="0"/>
          </a:p>
          <a:p>
            <a:r>
              <a:rPr lang="fr-CA" noProof="0" dirty="0"/>
              <a:t>Les lieux de travail non syndiqués ne bénéficient pas de______ (sélectionnez la bonne réponse)</a:t>
            </a:r>
          </a:p>
          <a:p>
            <a:endParaRPr lang="fr-CA" noProof="0" dirty="0"/>
          </a:p>
          <a:p>
            <a:endParaRPr lang="fr-CA" noProof="0" dirty="0"/>
          </a:p>
          <a:p>
            <a:r>
              <a:rPr lang="fr-CA" noProof="0" dirty="0"/>
              <a:t>Règlement sur la santé et la sécurité</a:t>
            </a:r>
          </a:p>
          <a:p>
            <a:endParaRPr lang="fr-CA" noProof="0" dirty="0"/>
          </a:p>
          <a:p>
            <a:endParaRPr lang="fr-CA" noProof="0" dirty="0"/>
          </a:p>
          <a:p>
            <a:r>
              <a:rPr lang="fr-CA" noProof="0" dirty="0"/>
              <a:t>La procédure de règlement des griefs</a:t>
            </a:r>
          </a:p>
          <a:p>
            <a:endParaRPr lang="fr-CA" b="1" noProof="0" dirty="0"/>
          </a:p>
          <a:p>
            <a:endParaRPr lang="fr-CA" b="1" noProof="0" dirty="0"/>
          </a:p>
          <a:p>
            <a:r>
              <a:rPr lang="fr-CA" noProof="0" dirty="0"/>
              <a:t>Normes du travail</a:t>
            </a:r>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31093" y="2819753"/>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31093" y="359277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Rectangle: Rounded Corners 6">
            <a:extLst>
              <a:ext uri="{FF2B5EF4-FFF2-40B4-BE49-F238E27FC236}">
                <a16:creationId xmlns:a16="http://schemas.microsoft.com/office/drawing/2014/main" id="{99ED420A-B087-B140-ABA5-19E8D42CDDE6}"/>
              </a:ext>
            </a:extLst>
          </p:cNvPr>
          <p:cNvSpPr/>
          <p:nvPr/>
        </p:nvSpPr>
        <p:spPr>
          <a:xfrm>
            <a:off x="1631091" y="436579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1741742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3" name="TextBox 2">
            <a:extLst>
              <a:ext uri="{FF2B5EF4-FFF2-40B4-BE49-F238E27FC236}">
                <a16:creationId xmlns:a16="http://schemas.microsoft.com/office/drawing/2014/main" id="{697DC4CF-08DB-754A-8E91-B0E504B21FC3}"/>
              </a:ext>
            </a:extLst>
          </p:cNvPr>
          <p:cNvSpPr txBox="1"/>
          <p:nvPr/>
        </p:nvSpPr>
        <p:spPr>
          <a:xfrm>
            <a:off x="2273643" y="1210962"/>
            <a:ext cx="8822725" cy="4524315"/>
          </a:xfrm>
          <a:prstGeom prst="rect">
            <a:avLst/>
          </a:prstGeom>
          <a:noFill/>
        </p:spPr>
        <p:txBody>
          <a:bodyPr wrap="square" rtlCol="0">
            <a:spAutoFit/>
          </a:bodyPr>
          <a:lstStyle/>
          <a:p>
            <a:r>
              <a:rPr lang="fr-CA" b="1" noProof="0" dirty="0"/>
              <a:t>Question #3</a:t>
            </a:r>
          </a:p>
          <a:p>
            <a:endParaRPr lang="fr-CA" noProof="0" dirty="0"/>
          </a:p>
          <a:p>
            <a:r>
              <a:rPr lang="fr-CA" noProof="0" dirty="0"/>
              <a:t>Les termes et les conditions de travail deviennent partie intégrante de la convention collective par :</a:t>
            </a:r>
          </a:p>
          <a:p>
            <a:endParaRPr lang="fr-CA" noProof="0" dirty="0"/>
          </a:p>
          <a:p>
            <a:r>
              <a:rPr lang="fr-CA" noProof="0" dirty="0"/>
              <a:t>Négociation par le Syndicat et par vote des membres du Syndicat</a:t>
            </a:r>
          </a:p>
          <a:p>
            <a:endParaRPr lang="fr-CA" noProof="0" dirty="0"/>
          </a:p>
          <a:p>
            <a:endParaRPr lang="fr-CA" noProof="0" dirty="0"/>
          </a:p>
          <a:p>
            <a:r>
              <a:rPr lang="fr-CA" noProof="0" dirty="0"/>
              <a:t>Rédaction par l'Employeur et par vote de l'Agent négociateur du Syndicat</a:t>
            </a:r>
          </a:p>
          <a:p>
            <a:endParaRPr lang="fr-CA" noProof="0" dirty="0"/>
          </a:p>
          <a:p>
            <a:endParaRPr lang="fr-CA" noProof="0" dirty="0"/>
          </a:p>
          <a:p>
            <a:r>
              <a:rPr lang="fr-CA" noProof="0" dirty="0"/>
              <a:t>Rédaction par le Syndicat et par vote des représentants de l'Employeur</a:t>
            </a:r>
          </a:p>
          <a:p>
            <a:endParaRPr lang="fr-CA" noProof="0" dirty="0"/>
          </a:p>
          <a:p>
            <a:endParaRPr lang="fr-CA" noProof="0" dirty="0"/>
          </a:p>
          <a:p>
            <a:r>
              <a:rPr lang="fr-CA" noProof="0" dirty="0"/>
              <a:t>Rédaction selon les codes du travail provincial et fédéral</a:t>
            </a:r>
          </a:p>
          <a:p>
            <a:endParaRPr lang="fr-CA" noProof="0" dirty="0"/>
          </a:p>
        </p:txBody>
      </p:sp>
      <p:sp>
        <p:nvSpPr>
          <p:cNvPr id="4" name="Rectangle: Rounded Corners 2">
            <a:extLst>
              <a:ext uri="{FF2B5EF4-FFF2-40B4-BE49-F238E27FC236}">
                <a16:creationId xmlns:a16="http://schemas.microsoft.com/office/drawing/2014/main" id="{C74873C1-8EFA-5E43-BD68-325354019DEB}"/>
              </a:ext>
            </a:extLst>
          </p:cNvPr>
          <p:cNvSpPr/>
          <p:nvPr/>
        </p:nvSpPr>
        <p:spPr>
          <a:xfrm>
            <a:off x="1631093" y="258188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5" name="Rectangle: Rounded Corners 5">
            <a:extLst>
              <a:ext uri="{FF2B5EF4-FFF2-40B4-BE49-F238E27FC236}">
                <a16:creationId xmlns:a16="http://schemas.microsoft.com/office/drawing/2014/main" id="{DB8274B1-7946-AA4A-93BC-4DB4F2C4DE4B}"/>
              </a:ext>
            </a:extLst>
          </p:cNvPr>
          <p:cNvSpPr/>
          <p:nvPr/>
        </p:nvSpPr>
        <p:spPr>
          <a:xfrm>
            <a:off x="1631093" y="34047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6" name="Rectangle: Rounded Corners 6">
            <a:extLst>
              <a:ext uri="{FF2B5EF4-FFF2-40B4-BE49-F238E27FC236}">
                <a16:creationId xmlns:a16="http://schemas.microsoft.com/office/drawing/2014/main" id="{FF5636A6-D54F-CC43-80CD-78233BF0B7CE}"/>
              </a:ext>
            </a:extLst>
          </p:cNvPr>
          <p:cNvSpPr/>
          <p:nvPr/>
        </p:nvSpPr>
        <p:spPr>
          <a:xfrm>
            <a:off x="1631093" y="423523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7" name="Rectangle: Rounded Corners 7">
            <a:extLst>
              <a:ext uri="{FF2B5EF4-FFF2-40B4-BE49-F238E27FC236}">
                <a16:creationId xmlns:a16="http://schemas.microsoft.com/office/drawing/2014/main" id="{5346E386-5BB5-3249-B24C-8BCC6AB6E6D7}"/>
              </a:ext>
            </a:extLst>
          </p:cNvPr>
          <p:cNvSpPr/>
          <p:nvPr/>
        </p:nvSpPr>
        <p:spPr>
          <a:xfrm>
            <a:off x="1631093" y="503642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8" name="Picture 7" descr="Graphical user interface&#10;&#10;Description automatically generated">
            <a:extLst>
              <a:ext uri="{FF2B5EF4-FFF2-40B4-BE49-F238E27FC236}">
                <a16:creationId xmlns:a16="http://schemas.microsoft.com/office/drawing/2014/main" id="{02FCAB6D-E157-F948-A292-F469D9121C4A}"/>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3885620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4" name="Rectangle: Rounded Corners 2">
            <a:extLst>
              <a:ext uri="{FF2B5EF4-FFF2-40B4-BE49-F238E27FC236}">
                <a16:creationId xmlns:a16="http://schemas.microsoft.com/office/drawing/2014/main" id="{3162ACE0-8C3A-D245-AA61-FD29C0B98BD3}"/>
              </a:ext>
            </a:extLst>
          </p:cNvPr>
          <p:cNvSpPr/>
          <p:nvPr/>
        </p:nvSpPr>
        <p:spPr>
          <a:xfrm>
            <a:off x="1631093" y="258188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5" name="Rectangle: Rounded Corners 5">
            <a:extLst>
              <a:ext uri="{FF2B5EF4-FFF2-40B4-BE49-F238E27FC236}">
                <a16:creationId xmlns:a16="http://schemas.microsoft.com/office/drawing/2014/main" id="{FECE45E7-FA57-F04E-AA58-93E451A63C48}"/>
              </a:ext>
            </a:extLst>
          </p:cNvPr>
          <p:cNvSpPr/>
          <p:nvPr/>
        </p:nvSpPr>
        <p:spPr>
          <a:xfrm>
            <a:off x="1631093" y="34047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6" name="Rectangle: Rounded Corners 6">
            <a:extLst>
              <a:ext uri="{FF2B5EF4-FFF2-40B4-BE49-F238E27FC236}">
                <a16:creationId xmlns:a16="http://schemas.microsoft.com/office/drawing/2014/main" id="{A35B9107-10D8-2642-96AB-3D769C4F088C}"/>
              </a:ext>
            </a:extLst>
          </p:cNvPr>
          <p:cNvSpPr/>
          <p:nvPr/>
        </p:nvSpPr>
        <p:spPr>
          <a:xfrm>
            <a:off x="1631093" y="423523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7" name="Rectangle: Rounded Corners 7">
            <a:extLst>
              <a:ext uri="{FF2B5EF4-FFF2-40B4-BE49-F238E27FC236}">
                <a16:creationId xmlns:a16="http://schemas.microsoft.com/office/drawing/2014/main" id="{6E88ADC7-2942-7B4C-8238-2872987EFD74}"/>
              </a:ext>
            </a:extLst>
          </p:cNvPr>
          <p:cNvSpPr/>
          <p:nvPr/>
        </p:nvSpPr>
        <p:spPr>
          <a:xfrm>
            <a:off x="1631093" y="503642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8" name="Picture 7" descr="Graphical user interface&#10;&#10;Description automatically generated">
            <a:extLst>
              <a:ext uri="{FF2B5EF4-FFF2-40B4-BE49-F238E27FC236}">
                <a16:creationId xmlns:a16="http://schemas.microsoft.com/office/drawing/2014/main" id="{0749ABB4-15FE-C64D-9EB9-C7F1FF6D1419}"/>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9" name="TextBox 8">
            <a:extLst>
              <a:ext uri="{FF2B5EF4-FFF2-40B4-BE49-F238E27FC236}">
                <a16:creationId xmlns:a16="http://schemas.microsoft.com/office/drawing/2014/main" id="{E1668180-241D-6D40-B27F-535C4C694EDB}"/>
              </a:ext>
            </a:extLst>
          </p:cNvPr>
          <p:cNvSpPr txBox="1"/>
          <p:nvPr/>
        </p:nvSpPr>
        <p:spPr>
          <a:xfrm>
            <a:off x="2261767" y="938243"/>
            <a:ext cx="8822725" cy="5355312"/>
          </a:xfrm>
          <a:prstGeom prst="rect">
            <a:avLst/>
          </a:prstGeom>
          <a:noFill/>
        </p:spPr>
        <p:txBody>
          <a:bodyPr wrap="square" rtlCol="0">
            <a:spAutoFit/>
          </a:bodyPr>
          <a:lstStyle/>
          <a:p>
            <a:r>
              <a:rPr lang="fr-CA" b="1" noProof="0" dirty="0"/>
              <a:t>Question #4</a:t>
            </a:r>
          </a:p>
          <a:p>
            <a:endParaRPr lang="fr-CA" noProof="0" dirty="0"/>
          </a:p>
          <a:p>
            <a:r>
              <a:rPr lang="fr-CA" noProof="0" dirty="0"/>
              <a:t>Même dans un environnement syndiqué, un employeur a le droit d'introduire des politiques en milieu de travail. S'ils le font, quelles sont certaines des conditions que la règle doit satisfaire ? (Sélectionnez tout ce qui s'applique)</a:t>
            </a:r>
          </a:p>
          <a:p>
            <a:endParaRPr lang="fr-CA" noProof="0" dirty="0"/>
          </a:p>
          <a:p>
            <a:r>
              <a:rPr lang="fr-CA" noProof="0" dirty="0"/>
              <a:t>Elle doit être conforme à la convention collective et à toute loi applicable</a:t>
            </a:r>
          </a:p>
          <a:p>
            <a:endParaRPr lang="fr-CA" noProof="0" dirty="0"/>
          </a:p>
          <a:p>
            <a:endParaRPr lang="fr-CA" noProof="0" dirty="0"/>
          </a:p>
          <a:p>
            <a:r>
              <a:rPr lang="fr-CA" noProof="0" dirty="0"/>
              <a:t>Elle doit être raisonnable</a:t>
            </a:r>
          </a:p>
          <a:p>
            <a:endParaRPr lang="fr-CA" noProof="0" dirty="0"/>
          </a:p>
          <a:p>
            <a:endParaRPr lang="fr-CA" noProof="0" dirty="0"/>
          </a:p>
          <a:p>
            <a:r>
              <a:rPr lang="fr-CA" noProof="0" dirty="0"/>
              <a:t>Elle doit être claire et sans équivoque</a:t>
            </a:r>
            <a:endParaRPr lang="fr-CA" b="1" noProof="0" dirty="0"/>
          </a:p>
          <a:p>
            <a:endParaRPr lang="fr-CA" b="1" noProof="0" dirty="0"/>
          </a:p>
          <a:p>
            <a:endParaRPr lang="fr-CA" noProof="0" dirty="0"/>
          </a:p>
          <a:p>
            <a:r>
              <a:rPr lang="fr-CA" noProof="0" dirty="0"/>
              <a:t>Elle doit être acceptée par le syndicat</a:t>
            </a:r>
          </a:p>
          <a:p>
            <a:endParaRPr lang="fr-CA" noProof="0" dirty="0"/>
          </a:p>
          <a:p>
            <a:endParaRPr lang="fr-CA" noProof="0" dirty="0"/>
          </a:p>
          <a:p>
            <a:endParaRPr lang="fr-CA" noProof="0" dirty="0"/>
          </a:p>
        </p:txBody>
      </p:sp>
    </p:spTree>
    <p:extLst>
      <p:ext uri="{BB962C8B-B14F-4D97-AF65-F5344CB8AC3E}">
        <p14:creationId xmlns:p14="http://schemas.microsoft.com/office/powerpoint/2010/main" val="2460191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0CAC269-6826-1B41-9ED5-B51861EC6841}"/>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888519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25DA6-7A70-2F4E-E4EE-129979CD0814}"/>
              </a:ext>
            </a:extLst>
          </p:cNvPr>
          <p:cNvPicPr>
            <a:picLocks noChangeAspect="1"/>
          </p:cNvPicPr>
          <p:nvPr/>
        </p:nvPicPr>
        <p:blipFill>
          <a:blip r:embed="rId3"/>
          <a:srcRect/>
          <a:stretch/>
        </p:blipFill>
        <p:spPr>
          <a:xfrm>
            <a:off x="3446318" y="113176"/>
            <a:ext cx="5299364" cy="6631647"/>
          </a:xfrm>
          <a:prstGeom prst="rect">
            <a:avLst/>
          </a:prstGeom>
        </p:spPr>
      </p:pic>
    </p:spTree>
    <p:extLst>
      <p:ext uri="{BB962C8B-B14F-4D97-AF65-F5344CB8AC3E}">
        <p14:creationId xmlns:p14="http://schemas.microsoft.com/office/powerpoint/2010/main" val="213278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3" name="Rectangle 12">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5A1C55BA-BFBB-3949-A173-86C31B3F9B4A}"/>
              </a:ext>
            </a:extLst>
          </p:cNvPr>
          <p:cNvSpPr>
            <a:spLocks noGrp="1"/>
          </p:cNvSpPr>
          <p:nvPr>
            <p:ph type="ctrTitle"/>
          </p:nvPr>
        </p:nvSpPr>
        <p:spPr>
          <a:xfrm>
            <a:off x="1600200" y="3418891"/>
            <a:ext cx="8991600" cy="1645920"/>
          </a:xfrm>
        </p:spPr>
        <p:txBody>
          <a:bodyPr>
            <a:normAutofit fontScale="90000"/>
          </a:bodyPr>
          <a:lstStyle/>
          <a:p>
            <a:r>
              <a:rPr lang="fr-CA" sz="3200" i="1" cap="none" noProof="0" dirty="0">
                <a:latin typeface="Avenir Book" panose="02000503020000020003" pitchFamily="2" charset="0"/>
              </a:rPr>
              <a:t>« L'éducation ouvre la voie à la connaissance; la connaissance crée les étapes vers le progrès »</a:t>
            </a:r>
            <a:endParaRPr lang="fr-CA" sz="3200" cap="none" noProof="0" dirty="0">
              <a:latin typeface="Avenir Book" panose="02000503020000020003" pitchFamily="2" charset="0"/>
            </a:endParaRPr>
          </a:p>
        </p:txBody>
      </p:sp>
      <p:pic>
        <p:nvPicPr>
          <p:cNvPr id="8" name="Graphic 7" descr="Classroom">
            <a:extLst>
              <a:ext uri="{FF2B5EF4-FFF2-40B4-BE49-F238E27FC236}">
                <a16:creationId xmlns:a16="http://schemas.microsoft.com/office/drawing/2014/main" id="{8F701669-012F-4B7A-A2E2-83EE3035C3B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67820" y="640079"/>
            <a:ext cx="2456360" cy="2456360"/>
          </a:xfrm>
          <a:prstGeom prst="rect">
            <a:avLst/>
          </a:prstGeom>
        </p:spPr>
      </p:pic>
      <p:pic>
        <p:nvPicPr>
          <p:cNvPr id="10" name="Picture 9">
            <a:extLst>
              <a:ext uri="{FF2B5EF4-FFF2-40B4-BE49-F238E27FC236}">
                <a16:creationId xmlns:a16="http://schemas.microsoft.com/office/drawing/2014/main" id="{3D80F9E0-D085-1B44-BA3E-5311A9525615}"/>
              </a:ext>
            </a:extLst>
          </p:cNvPr>
          <p:cNvPicPr>
            <a:picLocks noChangeAspect="1"/>
          </p:cNvPicPr>
          <p:nvPr/>
        </p:nvPicPr>
        <p:blipFill>
          <a:blip r:embed="rId4"/>
          <a:stretch>
            <a:fillRect/>
          </a:stretch>
        </p:blipFill>
        <p:spPr>
          <a:xfrm>
            <a:off x="10117219" y="3811617"/>
            <a:ext cx="1485197" cy="1852386"/>
          </a:xfrm>
          <a:prstGeom prst="rect">
            <a:avLst/>
          </a:prstGeom>
        </p:spPr>
      </p:pic>
    </p:spTree>
    <p:extLst>
      <p:ext uri="{BB962C8B-B14F-4D97-AF65-F5344CB8AC3E}">
        <p14:creationId xmlns:p14="http://schemas.microsoft.com/office/powerpoint/2010/main" val="238702389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C2BDF-150F-3FAD-D590-B05FD2EAD974}"/>
              </a:ext>
            </a:extLst>
          </p:cNvPr>
          <p:cNvPicPr>
            <a:picLocks noChangeAspect="1"/>
          </p:cNvPicPr>
          <p:nvPr/>
        </p:nvPicPr>
        <p:blipFill>
          <a:blip r:embed="rId3"/>
          <a:srcRect/>
          <a:stretch/>
        </p:blipFill>
        <p:spPr>
          <a:xfrm>
            <a:off x="3459431" y="0"/>
            <a:ext cx="5273137" cy="6858000"/>
          </a:xfrm>
          <a:prstGeom prst="rect">
            <a:avLst/>
          </a:prstGeom>
        </p:spPr>
      </p:pic>
    </p:spTree>
    <p:extLst>
      <p:ext uri="{BB962C8B-B14F-4D97-AF65-F5344CB8AC3E}">
        <p14:creationId xmlns:p14="http://schemas.microsoft.com/office/powerpoint/2010/main" val="2737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ectangle 11">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Title 4">
            <a:extLst>
              <a:ext uri="{FF2B5EF4-FFF2-40B4-BE49-F238E27FC236}">
                <a16:creationId xmlns:a16="http://schemas.microsoft.com/office/drawing/2014/main" id="{A45CD797-FC3F-584C-90B8-264361B5729E}"/>
              </a:ext>
            </a:extLst>
          </p:cNvPr>
          <p:cNvSpPr>
            <a:spLocks noGrp="1"/>
          </p:cNvSpPr>
          <p:nvPr>
            <p:ph type="title"/>
          </p:nvPr>
        </p:nvSpPr>
        <p:spPr>
          <a:xfrm>
            <a:off x="1120624" y="1122807"/>
            <a:ext cx="9954443" cy="4297680"/>
          </a:xfrm>
          <a:noFill/>
          <a:ln>
            <a:noFill/>
          </a:ln>
        </p:spPr>
        <p:txBody>
          <a:bodyPr vert="horz" lIns="274320" tIns="182880" rIns="274320" bIns="182880" rtlCol="0" anchorCtr="1">
            <a:noAutofit/>
          </a:bodyPr>
          <a:lstStyle/>
          <a:p>
            <a:r>
              <a:rPr lang="fr-CA" sz="2000" i="1" cap="none" noProof="0" dirty="0">
                <a:solidFill>
                  <a:schemeClr val="bg1"/>
                </a:solidFill>
                <a:latin typeface="Avenir Book" panose="02000503020000020003" pitchFamily="2" charset="0"/>
              </a:rPr>
              <a:t>Dans le passé, une séparation existait entre les représentants législatifs et les aspects protecteurs de nos syndicats. Cette situation affectait la représentation efficace de nos membres.</a:t>
            </a:r>
            <a:br>
              <a:rPr lang="fr-CA" sz="2000" i="1" cap="none" noProof="0" dirty="0">
                <a:solidFill>
                  <a:schemeClr val="bg1"/>
                </a:solidFill>
                <a:latin typeface="Avenir Book" panose="02000503020000020003" pitchFamily="2" charset="0"/>
              </a:rPr>
            </a:br>
            <a:br>
              <a:rPr lang="fr-CA" sz="2000" i="1" cap="none" noProof="0" dirty="0">
                <a:solidFill>
                  <a:schemeClr val="bg1"/>
                </a:solidFill>
                <a:latin typeface="Avenir Book" panose="02000503020000020003" pitchFamily="2" charset="0"/>
              </a:rPr>
            </a:br>
            <a:r>
              <a:rPr lang="fr-CA" sz="2000" i="1" cap="none" noProof="0" dirty="0">
                <a:solidFill>
                  <a:schemeClr val="bg1"/>
                </a:solidFill>
                <a:latin typeface="Avenir Book" panose="02000503020000020003" pitchFamily="2" charset="0"/>
              </a:rPr>
              <a:t>Par conséquent, l'un des objectifs que nous avons est d'éliminer cette séparation en renforçant l'importance que tous les officiers de division travaillent ensemble dans le meilleur intérêt des membres que nous représentons.</a:t>
            </a:r>
            <a:br>
              <a:rPr lang="fr-CA" sz="2000" i="1" cap="none" noProof="0" dirty="0">
                <a:solidFill>
                  <a:schemeClr val="bg1"/>
                </a:solidFill>
                <a:latin typeface="Avenir Book" panose="02000503020000020003" pitchFamily="2" charset="0"/>
              </a:rPr>
            </a:br>
            <a:br>
              <a:rPr lang="fr-CA" sz="2000" i="1" cap="none" noProof="0" dirty="0">
                <a:solidFill>
                  <a:schemeClr val="bg1"/>
                </a:solidFill>
                <a:latin typeface="Avenir Book" panose="02000503020000020003" pitchFamily="2" charset="0"/>
              </a:rPr>
            </a:br>
            <a:r>
              <a:rPr lang="fr-CA" sz="2000" i="1" cap="none" noProof="0" dirty="0">
                <a:solidFill>
                  <a:schemeClr val="bg1"/>
                </a:solidFill>
                <a:latin typeface="Avenir Book" panose="02000503020000020003" pitchFamily="2" charset="0"/>
              </a:rPr>
              <a:t>Une meilleure compréhension de nos rôles et responsabilités est une partie importante de ce processus. Cette section du cours traite des rôles et des responsabilités des présidents locaux, en se rappelant que les mêmes principes s'appliquent à tous les officiers de division.</a:t>
            </a:r>
            <a:br>
              <a:rPr lang="fr-CA" sz="2000" i="1" cap="none" noProof="0" dirty="0">
                <a:solidFill>
                  <a:schemeClr val="bg1"/>
                </a:solidFill>
                <a:latin typeface="Avenir Book" panose="02000503020000020003" pitchFamily="2" charset="0"/>
              </a:rPr>
            </a:br>
            <a:br>
              <a:rPr lang="fr-CA" sz="2000" i="1" cap="none" noProof="0" dirty="0">
                <a:solidFill>
                  <a:schemeClr val="bg1"/>
                </a:solidFill>
                <a:latin typeface="Avenir Book" panose="02000503020000020003" pitchFamily="2" charset="0"/>
              </a:rPr>
            </a:br>
            <a:r>
              <a:rPr lang="fr-CA" sz="2000" i="1" cap="none" noProof="0" dirty="0">
                <a:solidFill>
                  <a:schemeClr val="bg1"/>
                </a:solidFill>
                <a:latin typeface="Avenir Book" panose="02000503020000020003" pitchFamily="2" charset="0"/>
              </a:rPr>
              <a:t>Ainsi, cela garantira que les Présidents locaux auront une meilleure compréhension de la façon de travailler ensemble, avec les officiers de division afin d’aider nos membres à recevoir l'aide dont ils ont besoin.</a:t>
            </a:r>
          </a:p>
        </p:txBody>
      </p:sp>
      <p:pic>
        <p:nvPicPr>
          <p:cNvPr id="6" name="Picture 5">
            <a:extLst>
              <a:ext uri="{FF2B5EF4-FFF2-40B4-BE49-F238E27FC236}">
                <a16:creationId xmlns:a16="http://schemas.microsoft.com/office/drawing/2014/main" id="{67F050EF-F21B-0F4C-997F-70049D2806B7}"/>
              </a:ext>
            </a:extLst>
          </p:cNvPr>
          <p:cNvPicPr>
            <a:picLocks noChangeAspect="1"/>
          </p:cNvPicPr>
          <p:nvPr/>
        </p:nvPicPr>
        <p:blipFill>
          <a:blip r:embed="rId3"/>
          <a:stretch>
            <a:fillRect/>
          </a:stretch>
        </p:blipFill>
        <p:spPr>
          <a:xfrm>
            <a:off x="10644087" y="4923372"/>
            <a:ext cx="1485197" cy="1852386"/>
          </a:xfrm>
          <a:prstGeom prst="rect">
            <a:avLst/>
          </a:prstGeom>
        </p:spPr>
      </p:pic>
    </p:spTree>
    <p:extLst>
      <p:ext uri="{BB962C8B-B14F-4D97-AF65-F5344CB8AC3E}">
        <p14:creationId xmlns:p14="http://schemas.microsoft.com/office/powerpoint/2010/main" val="80946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r>
              <a:rPr lang="fr-CA" sz="3200" cap="none" noProof="0" dirty="0">
                <a:latin typeface="Avenir Book" panose="02000503020000020003" pitchFamily="2" charset="0"/>
              </a:rPr>
              <a:t>1-Vous êtes le nouvel officier de division et souhaitez développer la solidarité entre les membres de votre division. </a:t>
            </a:r>
            <a:br>
              <a:rPr lang="fr-CA" sz="3200" cap="none" noProof="0" dirty="0">
                <a:latin typeface="Avenir Book" panose="02000503020000020003" pitchFamily="2" charset="0"/>
              </a:rPr>
            </a:br>
            <a:br>
              <a:rPr lang="fr-CA" sz="3200" cap="none" noProof="0" dirty="0">
                <a:latin typeface="Avenir Book" panose="02000503020000020003" pitchFamily="2" charset="0"/>
              </a:rPr>
            </a:br>
            <a:r>
              <a:rPr lang="fr-CA" sz="3200" cap="none" noProof="0" dirty="0">
                <a:latin typeface="Avenir Book" panose="02000503020000020003" pitchFamily="2" charset="0"/>
              </a:rPr>
              <a:t>Comment procédez-vous?</a:t>
            </a:r>
            <a:endParaRPr lang="fr-CA" sz="900" noProof="0" dirty="0"/>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2" name="Picture Placeholder 11" descr="A picture containing LEGO, indoor, toy&#10;&#10;Description automatically generated">
            <a:extLst>
              <a:ext uri="{FF2B5EF4-FFF2-40B4-BE49-F238E27FC236}">
                <a16:creationId xmlns:a16="http://schemas.microsoft.com/office/drawing/2014/main" id="{A29504C5-1143-A342-9E18-3953E838C61F}"/>
              </a:ext>
            </a:extLst>
          </p:cNvPr>
          <p:cNvPicPr>
            <a:picLocks noGrp="1"/>
          </p:cNvPicPr>
          <p:nvPr>
            <p:ph type="pic" idx="1"/>
          </p:nvPr>
        </p:nvPicPr>
        <p:blipFill>
          <a:blip r:embed="rId3">
            <a:extLst>
              <a:ext uri="{28A0092B-C50C-407E-A947-70E740481C1C}">
                <a14:useLocalDpi xmlns:a14="http://schemas.microsoft.com/office/drawing/2010/main" val="0"/>
              </a:ext>
            </a:extLst>
          </a:blip>
          <a:srcRect l="29089" r="29089"/>
          <a:stretch>
            <a:fillRect/>
          </a:stretch>
        </p:blipFill>
        <p:spPr bwMode="auto">
          <a:xfrm>
            <a:off x="6994566" y="806357"/>
            <a:ext cx="4286992" cy="4739420"/>
          </a:xfrm>
          <a:prstGeom prst="rect">
            <a:avLst/>
          </a:prstGeom>
          <a:noFill/>
          <a:ln>
            <a:noFill/>
          </a:ln>
        </p:spPr>
      </p:pic>
      <p:pic>
        <p:nvPicPr>
          <p:cNvPr id="4" name="Picture 3">
            <a:extLst>
              <a:ext uri="{FF2B5EF4-FFF2-40B4-BE49-F238E27FC236}">
                <a16:creationId xmlns:a16="http://schemas.microsoft.com/office/drawing/2014/main" id="{4E9778C3-B7AC-E141-9445-F4E72246CBB5}"/>
              </a:ext>
            </a:extLst>
          </p:cNvPr>
          <p:cNvPicPr>
            <a:picLocks noChangeAspect="1"/>
          </p:cNvPicPr>
          <p:nvPr/>
        </p:nvPicPr>
        <p:blipFill>
          <a:blip r:embed="rId4"/>
          <a:stretch>
            <a:fillRect/>
          </a:stretch>
        </p:blipFill>
        <p:spPr>
          <a:xfrm>
            <a:off x="10563093" y="196834"/>
            <a:ext cx="1485197" cy="1852386"/>
          </a:xfrm>
          <a:prstGeom prst="rect">
            <a:avLst/>
          </a:prstGeom>
        </p:spPr>
      </p:pic>
    </p:spTree>
    <p:extLst>
      <p:ext uri="{BB962C8B-B14F-4D97-AF65-F5344CB8AC3E}">
        <p14:creationId xmlns:p14="http://schemas.microsoft.com/office/powerpoint/2010/main" val="2856293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A27690D-AFAE-E944-971D-6CE3EE1B55C3}"/>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243299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sz="2000" cap="none" noProof="0" dirty="0">
                <a:latin typeface="Avenir Book" panose="02000503020000020003" pitchFamily="2" charset="0"/>
              </a:rPr>
              <a:t>2 - Un membre vous présente une plainte. Après avoir fait enquête, en fonction des cas précédents et de la convention collective, vous décidez qu’il ne s’agit pas d’un grief valide. Le membre insiste pour qu’un grief soit déposé. </a:t>
            </a:r>
            <a:br>
              <a:rPr lang="fr-CA" sz="2000" cap="none" noProof="0" dirty="0">
                <a:latin typeface="Avenir Book" panose="02000503020000020003" pitchFamily="2" charset="0"/>
              </a:rPr>
            </a:br>
            <a:br>
              <a:rPr lang="fr-CA" sz="2000" cap="none" noProof="0" dirty="0">
                <a:latin typeface="Avenir Book" panose="02000503020000020003" pitchFamily="2" charset="0"/>
              </a:rPr>
            </a:br>
            <a:r>
              <a:rPr lang="fr-CA" sz="2000" cap="none" noProof="0" dirty="0">
                <a:latin typeface="Avenir Book" panose="02000503020000020003" pitchFamily="2" charset="0"/>
              </a:rPr>
              <a:t>Que faites-vous? </a:t>
            </a:r>
            <a:br>
              <a:rPr lang="fr-CA" sz="2000" noProof="0" dirty="0">
                <a:latin typeface="Avenir Book" panose="02000503020000020003" pitchFamily="2" charset="0"/>
              </a:rPr>
            </a:br>
            <a:endParaRPr lang="fr-CA" cap="none" noProof="0" dirty="0">
              <a:latin typeface="Avenir Book" panose="02000503020000020003" pitchFamily="2" charset="0"/>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2" name="Picture 11">
            <a:extLst>
              <a:ext uri="{FF2B5EF4-FFF2-40B4-BE49-F238E27FC236}">
                <a16:creationId xmlns:a16="http://schemas.microsoft.com/office/drawing/2014/main" id="{3CA282A0-9D90-244E-BEB3-C08B4653485F}"/>
              </a:ext>
            </a:extLst>
          </p:cNvPr>
          <p:cNvPicPr>
            <a:picLocks noChangeAspect="1"/>
          </p:cNvPicPr>
          <p:nvPr/>
        </p:nvPicPr>
        <p:blipFill>
          <a:blip r:embed="rId3"/>
          <a:stretch>
            <a:fillRect/>
          </a:stretch>
        </p:blipFill>
        <p:spPr>
          <a:xfrm>
            <a:off x="10524961" y="196834"/>
            <a:ext cx="1485197" cy="1852386"/>
          </a:xfrm>
          <a:prstGeom prst="rect">
            <a:avLst/>
          </a:prstGeom>
        </p:spPr>
      </p:pic>
      <p:pic>
        <p:nvPicPr>
          <p:cNvPr id="18" name="Picture Placeholder 13" descr="A picture containing dark, microphone&#10;&#10;Description automatically generated">
            <a:extLst>
              <a:ext uri="{FF2B5EF4-FFF2-40B4-BE49-F238E27FC236}">
                <a16:creationId xmlns:a16="http://schemas.microsoft.com/office/drawing/2014/main" id="{28940FB6-12B1-8540-B947-5B3A15E3E6DD}"/>
              </a:ext>
            </a:extLst>
          </p:cNvPr>
          <p:cNvPicPr>
            <a:picLocks/>
          </p:cNvPicPr>
          <p:nvPr/>
        </p:nvPicPr>
        <p:blipFill rotWithShape="1">
          <a:blip r:embed="rId4">
            <a:extLst>
              <a:ext uri="{28A0092B-C50C-407E-A947-70E740481C1C}">
                <a14:useLocalDpi xmlns:a14="http://schemas.microsoft.com/office/drawing/2010/main" val="0"/>
              </a:ext>
            </a:extLst>
          </a:blip>
          <a:stretch/>
        </p:blipFill>
        <p:spPr bwMode="auto">
          <a:xfrm>
            <a:off x="7960179" y="804863"/>
            <a:ext cx="2367642" cy="5248275"/>
          </a:xfrm>
          <a:prstGeom prst="rect">
            <a:avLst/>
          </a:prstGeom>
          <a:noFill/>
          <a:ln>
            <a:noFill/>
          </a:ln>
        </p:spPr>
      </p:pic>
    </p:spTree>
    <p:extLst>
      <p:ext uri="{BB962C8B-B14F-4D97-AF65-F5344CB8AC3E}">
        <p14:creationId xmlns:p14="http://schemas.microsoft.com/office/powerpoint/2010/main" val="283510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cap="none" noProof="0" dirty="0">
                <a:latin typeface="Avenir Book" panose="02000503020000020003" pitchFamily="2" charset="0"/>
              </a:rPr>
              <a:t>3 - Un membre a travaillé en temps supplémentaire, mais est payé au taux régulier. Il peut déposer un grief, mais refuse de le faire. </a:t>
            </a:r>
            <a:br>
              <a:rPr lang="fr-CA" cap="none" noProof="0" dirty="0">
                <a:latin typeface="Avenir Book" panose="02000503020000020003" pitchFamily="2" charset="0"/>
              </a:rPr>
            </a:br>
            <a:br>
              <a:rPr lang="fr-CA" cap="none" noProof="0" dirty="0">
                <a:latin typeface="Avenir Book" panose="02000503020000020003" pitchFamily="2" charset="0"/>
              </a:rPr>
            </a:br>
            <a:r>
              <a:rPr lang="fr-CA" cap="none" noProof="0" dirty="0">
                <a:latin typeface="Avenir Book" panose="02000503020000020003" pitchFamily="2" charset="0"/>
              </a:rPr>
              <a:t>Que faites-vous?</a:t>
            </a: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TextBox 8">
            <a:extLst>
              <a:ext uri="{FF2B5EF4-FFF2-40B4-BE49-F238E27FC236}">
                <a16:creationId xmlns:a16="http://schemas.microsoft.com/office/drawing/2014/main" id="{E3A9BCE9-58AE-0543-86AE-45EC1BE4BF24}"/>
              </a:ext>
            </a:extLst>
          </p:cNvPr>
          <p:cNvSpPr txBox="1"/>
          <p:nvPr/>
        </p:nvSpPr>
        <p:spPr>
          <a:xfrm>
            <a:off x="7767237" y="1460073"/>
            <a:ext cx="3630872" cy="4801314"/>
          </a:xfrm>
          <a:prstGeom prst="rect">
            <a:avLst/>
          </a:prstGeom>
          <a:noFill/>
        </p:spPr>
        <p:txBody>
          <a:bodyPr wrap="square" rtlCol="0">
            <a:spAutoFit/>
          </a:bodyPr>
          <a:lstStyle/>
          <a:p>
            <a:endParaRPr lang="fr-CA" noProof="0" dirty="0"/>
          </a:p>
          <a:p>
            <a:r>
              <a:rPr lang="fr-CA" noProof="0" dirty="0"/>
              <a:t>Passez à autre chose - vous avez </a:t>
            </a:r>
          </a:p>
          <a:p>
            <a:r>
              <a:rPr lang="fr-CA" noProof="0" dirty="0"/>
              <a:t>déjà beaucoup à faire.</a:t>
            </a:r>
          </a:p>
          <a:p>
            <a:endParaRPr lang="fr-CA" noProof="0" dirty="0"/>
          </a:p>
          <a:p>
            <a:endParaRPr lang="fr-CA" noProof="0" dirty="0"/>
          </a:p>
          <a:p>
            <a:r>
              <a:rPr lang="fr-CA" noProof="0" dirty="0"/>
              <a:t>Trouvez un autre membre ayant le même problème et demandez-lui de déposer un grief.</a:t>
            </a:r>
          </a:p>
          <a:p>
            <a:endParaRPr lang="fr-CA" noProof="0" dirty="0"/>
          </a:p>
          <a:p>
            <a:endParaRPr lang="fr-CA" noProof="0" dirty="0"/>
          </a:p>
          <a:p>
            <a:r>
              <a:rPr lang="fr-CA" noProof="0" dirty="0"/>
              <a:t>Déposez le grief vous-même.</a:t>
            </a:r>
          </a:p>
          <a:p>
            <a:endParaRPr lang="fr-CA" noProof="0" dirty="0"/>
          </a:p>
          <a:p>
            <a:endParaRPr lang="fr-CA" noProof="0" dirty="0"/>
          </a:p>
          <a:p>
            <a:r>
              <a:rPr lang="fr-CA" b="1" noProof="0" dirty="0"/>
              <a:t>Des idées supplémentaires ?</a:t>
            </a:r>
          </a:p>
          <a:p>
            <a:endParaRPr lang="fr-CA" b="1" noProof="0" dirty="0"/>
          </a:p>
          <a:p>
            <a:endParaRPr lang="fr-CA" noProof="0" dirty="0"/>
          </a:p>
          <a:p>
            <a:endParaRPr lang="fr-CA" noProof="0" dirty="0"/>
          </a:p>
        </p:txBody>
      </p:sp>
      <p:sp>
        <p:nvSpPr>
          <p:cNvPr id="10" name="Rectangle: Rounded Corners 2">
            <a:extLst>
              <a:ext uri="{FF2B5EF4-FFF2-40B4-BE49-F238E27FC236}">
                <a16:creationId xmlns:a16="http://schemas.microsoft.com/office/drawing/2014/main" id="{3DA3A265-EA13-4B47-9E76-54F401C56980}"/>
              </a:ext>
            </a:extLst>
          </p:cNvPr>
          <p:cNvSpPr/>
          <p:nvPr/>
        </p:nvSpPr>
        <p:spPr>
          <a:xfrm>
            <a:off x="7158124" y="176284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Rectangle: Rounded Corners 5">
            <a:extLst>
              <a:ext uri="{FF2B5EF4-FFF2-40B4-BE49-F238E27FC236}">
                <a16:creationId xmlns:a16="http://schemas.microsoft.com/office/drawing/2014/main" id="{0EC66A64-97FE-9247-A053-C8C67AB1D1D1}"/>
              </a:ext>
            </a:extLst>
          </p:cNvPr>
          <p:cNvSpPr/>
          <p:nvPr/>
        </p:nvSpPr>
        <p:spPr>
          <a:xfrm>
            <a:off x="7158121" y="295326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6" name="Rectangle: Rounded Corners 6">
            <a:extLst>
              <a:ext uri="{FF2B5EF4-FFF2-40B4-BE49-F238E27FC236}">
                <a16:creationId xmlns:a16="http://schemas.microsoft.com/office/drawing/2014/main" id="{A1273357-6B53-8C4C-8995-91CCD69EC839}"/>
              </a:ext>
            </a:extLst>
          </p:cNvPr>
          <p:cNvSpPr/>
          <p:nvPr/>
        </p:nvSpPr>
        <p:spPr>
          <a:xfrm>
            <a:off x="7158121" y="417747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7" name="Picture 16" descr="Graphical user interface&#10;&#10;Description automatically generated">
            <a:extLst>
              <a:ext uri="{FF2B5EF4-FFF2-40B4-BE49-F238E27FC236}">
                <a16:creationId xmlns:a16="http://schemas.microsoft.com/office/drawing/2014/main" id="{3EEAAF81-C07F-2C4D-B5E8-17B8E10A476A}"/>
              </a:ext>
            </a:extLst>
          </p:cNvPr>
          <p:cNvPicPr>
            <a:picLocks noChangeAspect="1"/>
          </p:cNvPicPr>
          <p:nvPr/>
        </p:nvPicPr>
        <p:blipFill>
          <a:blip r:embed="rId3"/>
          <a:stretch>
            <a:fillRect/>
          </a:stretch>
        </p:blipFill>
        <p:spPr>
          <a:xfrm>
            <a:off x="6302643" y="286018"/>
            <a:ext cx="1168400" cy="1066800"/>
          </a:xfrm>
          <a:prstGeom prst="rect">
            <a:avLst/>
          </a:prstGeom>
        </p:spPr>
      </p:pic>
      <p:pic>
        <p:nvPicPr>
          <p:cNvPr id="12" name="Picture 11">
            <a:extLst>
              <a:ext uri="{FF2B5EF4-FFF2-40B4-BE49-F238E27FC236}">
                <a16:creationId xmlns:a16="http://schemas.microsoft.com/office/drawing/2014/main" id="{3CA282A0-9D90-244E-BEB3-C08B4653485F}"/>
              </a:ext>
            </a:extLst>
          </p:cNvPr>
          <p:cNvPicPr>
            <a:picLocks noChangeAspect="1"/>
          </p:cNvPicPr>
          <p:nvPr/>
        </p:nvPicPr>
        <p:blipFill>
          <a:blip r:embed="rId4"/>
          <a:stretch>
            <a:fillRect/>
          </a:stretch>
        </p:blipFill>
        <p:spPr>
          <a:xfrm>
            <a:off x="10497112" y="148330"/>
            <a:ext cx="1485197" cy="1852386"/>
          </a:xfrm>
          <a:prstGeom prst="rect">
            <a:avLst/>
          </a:prstGeom>
        </p:spPr>
      </p:pic>
    </p:spTree>
    <p:extLst>
      <p:ext uri="{BB962C8B-B14F-4D97-AF65-F5344CB8AC3E}">
        <p14:creationId xmlns:p14="http://schemas.microsoft.com/office/powerpoint/2010/main" val="298607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cap="none" noProof="0" dirty="0">
                <a:latin typeface="Avenir Book" panose="02000503020000020003" pitchFamily="2" charset="0"/>
              </a:rPr>
              <a:t>4 - L’employeur met en place une nouvelle politique. Un petit groupe d’employés se plaint auprès de vous. </a:t>
            </a:r>
            <a:br>
              <a:rPr lang="fr-CA" cap="none" noProof="0" dirty="0">
                <a:latin typeface="Avenir Book" panose="02000503020000020003" pitchFamily="2" charset="0"/>
              </a:rPr>
            </a:br>
            <a:br>
              <a:rPr lang="fr-CA" cap="none" noProof="0" dirty="0">
                <a:latin typeface="Avenir Book" panose="02000503020000020003" pitchFamily="2" charset="0"/>
              </a:rPr>
            </a:br>
            <a:r>
              <a:rPr lang="fr-CA" cap="none" noProof="0" dirty="0">
                <a:latin typeface="Avenir Book" panose="02000503020000020003" pitchFamily="2" charset="0"/>
              </a:rPr>
              <a:t>Que faites-vous?</a:t>
            </a: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TextBox 8">
            <a:extLst>
              <a:ext uri="{FF2B5EF4-FFF2-40B4-BE49-F238E27FC236}">
                <a16:creationId xmlns:a16="http://schemas.microsoft.com/office/drawing/2014/main" id="{E3A9BCE9-58AE-0543-86AE-45EC1BE4BF24}"/>
              </a:ext>
            </a:extLst>
          </p:cNvPr>
          <p:cNvSpPr txBox="1"/>
          <p:nvPr/>
        </p:nvSpPr>
        <p:spPr>
          <a:xfrm>
            <a:off x="7767237" y="1460073"/>
            <a:ext cx="3630872" cy="4524315"/>
          </a:xfrm>
          <a:prstGeom prst="rect">
            <a:avLst/>
          </a:prstGeom>
          <a:noFill/>
        </p:spPr>
        <p:txBody>
          <a:bodyPr wrap="square" rtlCol="0">
            <a:spAutoFit/>
          </a:bodyPr>
          <a:lstStyle/>
          <a:p>
            <a:endParaRPr lang="fr-CA" noProof="0" dirty="0"/>
          </a:p>
          <a:p>
            <a:r>
              <a:rPr lang="fr-CA" noProof="0" dirty="0"/>
              <a:t>Dites à l'employeur de modifier la politique immédiatement.</a:t>
            </a:r>
          </a:p>
          <a:p>
            <a:endParaRPr lang="fr-CA" noProof="0" dirty="0"/>
          </a:p>
          <a:p>
            <a:endParaRPr lang="fr-CA" noProof="0" dirty="0"/>
          </a:p>
          <a:p>
            <a:r>
              <a:rPr lang="fr-CA" noProof="0" dirty="0"/>
              <a:t>Déposez un grief.</a:t>
            </a:r>
          </a:p>
          <a:p>
            <a:endParaRPr lang="fr-CA" noProof="0" dirty="0"/>
          </a:p>
          <a:p>
            <a:endParaRPr lang="fr-CA" noProof="0" dirty="0"/>
          </a:p>
          <a:p>
            <a:r>
              <a:rPr lang="fr-CA" noProof="0" dirty="0"/>
              <a:t>Discutez des enjeux avec les membres et avec les représentants de l'employeur.</a:t>
            </a:r>
          </a:p>
          <a:p>
            <a:endParaRPr lang="fr-CA" noProof="0" dirty="0"/>
          </a:p>
          <a:p>
            <a:r>
              <a:rPr lang="fr-CA" b="1" noProof="0" dirty="0"/>
              <a:t>Des idées supplémentaires ?</a:t>
            </a:r>
          </a:p>
          <a:p>
            <a:endParaRPr lang="fr-CA" b="1" noProof="0" dirty="0"/>
          </a:p>
          <a:p>
            <a:endParaRPr lang="fr-CA" noProof="0" dirty="0"/>
          </a:p>
          <a:p>
            <a:endParaRPr lang="fr-CA" noProof="0" dirty="0"/>
          </a:p>
        </p:txBody>
      </p:sp>
      <p:sp>
        <p:nvSpPr>
          <p:cNvPr id="10" name="Rectangle: Rounded Corners 2">
            <a:extLst>
              <a:ext uri="{FF2B5EF4-FFF2-40B4-BE49-F238E27FC236}">
                <a16:creationId xmlns:a16="http://schemas.microsoft.com/office/drawing/2014/main" id="{3DA3A265-EA13-4B47-9E76-54F401C56980}"/>
              </a:ext>
            </a:extLst>
          </p:cNvPr>
          <p:cNvSpPr/>
          <p:nvPr/>
        </p:nvSpPr>
        <p:spPr>
          <a:xfrm>
            <a:off x="7158124" y="176284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Rectangle: Rounded Corners 5">
            <a:extLst>
              <a:ext uri="{FF2B5EF4-FFF2-40B4-BE49-F238E27FC236}">
                <a16:creationId xmlns:a16="http://schemas.microsoft.com/office/drawing/2014/main" id="{0EC66A64-97FE-9247-A053-C8C67AB1D1D1}"/>
              </a:ext>
            </a:extLst>
          </p:cNvPr>
          <p:cNvSpPr/>
          <p:nvPr/>
        </p:nvSpPr>
        <p:spPr>
          <a:xfrm>
            <a:off x="7158121" y="2826749"/>
            <a:ext cx="455305"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6" name="Rectangle: Rounded Corners 6">
            <a:extLst>
              <a:ext uri="{FF2B5EF4-FFF2-40B4-BE49-F238E27FC236}">
                <a16:creationId xmlns:a16="http://schemas.microsoft.com/office/drawing/2014/main" id="{A1273357-6B53-8C4C-8995-91CCD69EC839}"/>
              </a:ext>
            </a:extLst>
          </p:cNvPr>
          <p:cNvSpPr/>
          <p:nvPr/>
        </p:nvSpPr>
        <p:spPr>
          <a:xfrm>
            <a:off x="7158121" y="378306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7" name="Picture 16" descr="Graphical user interface&#10;&#10;Description automatically generated">
            <a:extLst>
              <a:ext uri="{FF2B5EF4-FFF2-40B4-BE49-F238E27FC236}">
                <a16:creationId xmlns:a16="http://schemas.microsoft.com/office/drawing/2014/main" id="{3EEAAF81-C07F-2C4D-B5E8-17B8E10A476A}"/>
              </a:ext>
            </a:extLst>
          </p:cNvPr>
          <p:cNvPicPr>
            <a:picLocks noChangeAspect="1"/>
          </p:cNvPicPr>
          <p:nvPr/>
        </p:nvPicPr>
        <p:blipFill>
          <a:blip r:embed="rId3"/>
          <a:stretch>
            <a:fillRect/>
          </a:stretch>
        </p:blipFill>
        <p:spPr>
          <a:xfrm>
            <a:off x="6302643" y="286018"/>
            <a:ext cx="1168400" cy="1066800"/>
          </a:xfrm>
          <a:prstGeom prst="rect">
            <a:avLst/>
          </a:prstGeom>
        </p:spPr>
      </p:pic>
      <p:pic>
        <p:nvPicPr>
          <p:cNvPr id="12" name="Picture 11">
            <a:extLst>
              <a:ext uri="{FF2B5EF4-FFF2-40B4-BE49-F238E27FC236}">
                <a16:creationId xmlns:a16="http://schemas.microsoft.com/office/drawing/2014/main" id="{A868FEC3-497E-174A-9ADF-C59CA5333859}"/>
              </a:ext>
            </a:extLst>
          </p:cNvPr>
          <p:cNvPicPr>
            <a:picLocks noChangeAspect="1"/>
          </p:cNvPicPr>
          <p:nvPr/>
        </p:nvPicPr>
        <p:blipFill>
          <a:blip r:embed="rId4"/>
          <a:stretch>
            <a:fillRect/>
          </a:stretch>
        </p:blipFill>
        <p:spPr>
          <a:xfrm>
            <a:off x="10644729" y="148330"/>
            <a:ext cx="1485197" cy="1852386"/>
          </a:xfrm>
          <a:prstGeom prst="rect">
            <a:avLst/>
          </a:prstGeom>
        </p:spPr>
      </p:pic>
    </p:spTree>
    <p:extLst>
      <p:ext uri="{BB962C8B-B14F-4D97-AF65-F5344CB8AC3E}">
        <p14:creationId xmlns:p14="http://schemas.microsoft.com/office/powerpoint/2010/main" val="3724824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4620D4B-89F6-5347-B54F-9D8279C85C42}"/>
              </a:ext>
            </a:extLst>
          </p:cNvPr>
          <p:cNvSpPr>
            <a:spLocks noGrp="1"/>
          </p:cNvSpPr>
          <p:nvPr>
            <p:ph type="pic" idx="1"/>
          </p:nvPr>
        </p:nvSpPr>
        <p:spPr/>
        <p:txBody>
          <a:bodyPr/>
          <a:lstStyle/>
          <a:p>
            <a:endParaRPr lang="fr-CA" noProof="0" dirty="0"/>
          </a:p>
        </p:txBody>
      </p:sp>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cap="none" noProof="0" dirty="0">
                <a:latin typeface="Avenir Book" panose="02000503020000020003" pitchFamily="2" charset="0"/>
              </a:rPr>
              <a:t>5 - L’employeur apporte des modifications qui est en violation évidente de la convention collective. Après avoir fait enquête, vous vous rendez compte que la majorité des membres consentent à la violation et ne souhaitent pas déposer un grief. </a:t>
            </a:r>
            <a:br>
              <a:rPr lang="fr-CA" cap="none" noProof="0" dirty="0">
                <a:latin typeface="Avenir Book" panose="02000503020000020003" pitchFamily="2" charset="0"/>
              </a:rPr>
            </a:br>
            <a:br>
              <a:rPr lang="fr-CA" cap="none" noProof="0" dirty="0">
                <a:latin typeface="Avenir Book" panose="02000503020000020003" pitchFamily="2" charset="0"/>
              </a:rPr>
            </a:br>
            <a:r>
              <a:rPr lang="fr-CA" cap="none" noProof="0" dirty="0">
                <a:latin typeface="Avenir Book" panose="02000503020000020003" pitchFamily="2" charset="0"/>
              </a:rPr>
              <a:t>Que faites-vous?</a:t>
            </a: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TextBox 8">
            <a:extLst>
              <a:ext uri="{FF2B5EF4-FFF2-40B4-BE49-F238E27FC236}">
                <a16:creationId xmlns:a16="http://schemas.microsoft.com/office/drawing/2014/main" id="{066E76D9-5B71-A845-9651-CD9F144373CA}"/>
              </a:ext>
            </a:extLst>
          </p:cNvPr>
          <p:cNvSpPr txBox="1"/>
          <p:nvPr/>
        </p:nvSpPr>
        <p:spPr>
          <a:xfrm>
            <a:off x="7767237" y="1460073"/>
            <a:ext cx="3630872" cy="3970318"/>
          </a:xfrm>
          <a:prstGeom prst="rect">
            <a:avLst/>
          </a:prstGeom>
          <a:noFill/>
        </p:spPr>
        <p:txBody>
          <a:bodyPr wrap="square" rtlCol="0">
            <a:spAutoFit/>
          </a:bodyPr>
          <a:lstStyle/>
          <a:p>
            <a:endParaRPr lang="fr-CA" noProof="0" dirty="0"/>
          </a:p>
          <a:p>
            <a:r>
              <a:rPr lang="fr-CA" noProof="0" dirty="0"/>
              <a:t>Laissez tomber.</a:t>
            </a:r>
          </a:p>
          <a:p>
            <a:endParaRPr lang="fr-CA" noProof="0" dirty="0"/>
          </a:p>
          <a:p>
            <a:endParaRPr lang="fr-CA" noProof="0" dirty="0"/>
          </a:p>
          <a:p>
            <a:endParaRPr lang="fr-CA" noProof="0" dirty="0"/>
          </a:p>
          <a:p>
            <a:r>
              <a:rPr lang="fr-CA" noProof="0" dirty="0"/>
              <a:t>Déposez un grief.</a:t>
            </a:r>
          </a:p>
          <a:p>
            <a:endParaRPr lang="fr-CA" noProof="0" dirty="0"/>
          </a:p>
          <a:p>
            <a:endParaRPr lang="fr-CA" noProof="0" dirty="0"/>
          </a:p>
          <a:p>
            <a:r>
              <a:rPr lang="fr-CA" noProof="0" dirty="0"/>
              <a:t>Demander de l'aide/des conseils au président général</a:t>
            </a:r>
          </a:p>
          <a:p>
            <a:endParaRPr lang="fr-CA" noProof="0" dirty="0"/>
          </a:p>
          <a:p>
            <a:endParaRPr lang="fr-CA" b="1" noProof="0" dirty="0"/>
          </a:p>
          <a:p>
            <a:r>
              <a:rPr lang="fr-CA" b="1" noProof="0" dirty="0"/>
              <a:t>Des idées supplémentaires ?</a:t>
            </a:r>
          </a:p>
          <a:p>
            <a:endParaRPr lang="fr-CA" noProof="0" dirty="0"/>
          </a:p>
        </p:txBody>
      </p:sp>
      <p:sp>
        <p:nvSpPr>
          <p:cNvPr id="10" name="Rectangle: Rounded Corners 2">
            <a:extLst>
              <a:ext uri="{FF2B5EF4-FFF2-40B4-BE49-F238E27FC236}">
                <a16:creationId xmlns:a16="http://schemas.microsoft.com/office/drawing/2014/main" id="{40601EDD-76B8-0541-94AB-CA2E89529EC1}"/>
              </a:ext>
            </a:extLst>
          </p:cNvPr>
          <p:cNvSpPr/>
          <p:nvPr/>
        </p:nvSpPr>
        <p:spPr>
          <a:xfrm>
            <a:off x="7143869" y="171577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Rectangle: Rounded Corners 5">
            <a:extLst>
              <a:ext uri="{FF2B5EF4-FFF2-40B4-BE49-F238E27FC236}">
                <a16:creationId xmlns:a16="http://schemas.microsoft.com/office/drawing/2014/main" id="{624E0E5F-6E88-E94F-9974-E47629FE0D1A}"/>
              </a:ext>
            </a:extLst>
          </p:cNvPr>
          <p:cNvSpPr/>
          <p:nvPr/>
        </p:nvSpPr>
        <p:spPr>
          <a:xfrm>
            <a:off x="7158121" y="2749419"/>
            <a:ext cx="455305"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6" name="Rectangle: Rounded Corners 6">
            <a:extLst>
              <a:ext uri="{FF2B5EF4-FFF2-40B4-BE49-F238E27FC236}">
                <a16:creationId xmlns:a16="http://schemas.microsoft.com/office/drawing/2014/main" id="{0D095FA4-ED44-6849-A592-1D5EADD04CEC}"/>
              </a:ext>
            </a:extLst>
          </p:cNvPr>
          <p:cNvSpPr/>
          <p:nvPr/>
        </p:nvSpPr>
        <p:spPr>
          <a:xfrm>
            <a:off x="7158121" y="378306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7" name="Picture 16" descr="Graphical user interface&#10;&#10;Description automatically generated">
            <a:extLst>
              <a:ext uri="{FF2B5EF4-FFF2-40B4-BE49-F238E27FC236}">
                <a16:creationId xmlns:a16="http://schemas.microsoft.com/office/drawing/2014/main" id="{FADE73E7-A3CB-D040-8239-A514E79B1E09}"/>
              </a:ext>
            </a:extLst>
          </p:cNvPr>
          <p:cNvPicPr>
            <a:picLocks noChangeAspect="1"/>
          </p:cNvPicPr>
          <p:nvPr/>
        </p:nvPicPr>
        <p:blipFill>
          <a:blip r:embed="rId3"/>
          <a:stretch>
            <a:fillRect/>
          </a:stretch>
        </p:blipFill>
        <p:spPr>
          <a:xfrm>
            <a:off x="6302643" y="286018"/>
            <a:ext cx="1168400" cy="1066800"/>
          </a:xfrm>
          <a:prstGeom prst="rect">
            <a:avLst/>
          </a:prstGeom>
        </p:spPr>
      </p:pic>
      <p:pic>
        <p:nvPicPr>
          <p:cNvPr id="12" name="Picture 11">
            <a:extLst>
              <a:ext uri="{FF2B5EF4-FFF2-40B4-BE49-F238E27FC236}">
                <a16:creationId xmlns:a16="http://schemas.microsoft.com/office/drawing/2014/main" id="{CAE13956-3E38-D24B-A2B4-2E50698D2E23}"/>
              </a:ext>
            </a:extLst>
          </p:cNvPr>
          <p:cNvPicPr>
            <a:picLocks noChangeAspect="1"/>
          </p:cNvPicPr>
          <p:nvPr/>
        </p:nvPicPr>
        <p:blipFill>
          <a:blip r:embed="rId4"/>
          <a:stretch>
            <a:fillRect/>
          </a:stretch>
        </p:blipFill>
        <p:spPr>
          <a:xfrm>
            <a:off x="10389811" y="286018"/>
            <a:ext cx="1485197" cy="1852386"/>
          </a:xfrm>
          <a:prstGeom prst="rect">
            <a:avLst/>
          </a:prstGeom>
        </p:spPr>
      </p:pic>
    </p:spTree>
    <p:extLst>
      <p:ext uri="{BB962C8B-B14F-4D97-AF65-F5344CB8AC3E}">
        <p14:creationId xmlns:p14="http://schemas.microsoft.com/office/powerpoint/2010/main" val="854525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536448"/>
            <a:ext cx="4486656" cy="5620512"/>
          </a:xfrm>
        </p:spPr>
        <p:txBody>
          <a:bodyPr vert="horz" lIns="274320" tIns="182880" rIns="274320" bIns="182880" rtlCol="0" anchor="ctr" anchorCtr="1">
            <a:noAutofit/>
          </a:bodyPr>
          <a:lstStyle/>
          <a:p>
            <a:pPr lvl="0"/>
            <a:r>
              <a:rPr lang="fr-CA" sz="2000" cap="none" noProof="0" dirty="0">
                <a:latin typeface="Avenir Book" panose="02000503020000020003" pitchFamily="2" charset="0"/>
              </a:rPr>
              <a:t>6 - Un membre vous approche pour vous informer qu’il s’est blessé le dos au travail dix jours plus tôt. Le superviseur local l’a convaincu de ne pas déclarer la blessure à la Commission des accidents du travail. Le membre a consulté un médecin sans toutefois l’informer qu’il avait subi sa blessure au travail. Le membre continue de souffrir de maux de dos et ne sait pas quoi faire. </a:t>
            </a:r>
            <a:br>
              <a:rPr lang="fr-CA" sz="2000" cap="none" noProof="0" dirty="0">
                <a:latin typeface="Avenir Book" panose="02000503020000020003" pitchFamily="2" charset="0"/>
              </a:rPr>
            </a:br>
            <a:br>
              <a:rPr lang="fr-CA" sz="2000" cap="none" noProof="0" dirty="0">
                <a:latin typeface="Avenir Book" panose="02000503020000020003" pitchFamily="2" charset="0"/>
              </a:rPr>
            </a:br>
            <a:r>
              <a:rPr lang="fr-CA" sz="2000" cap="none" noProof="0" dirty="0">
                <a:latin typeface="Avenir Book" panose="02000503020000020003" pitchFamily="2" charset="0"/>
              </a:rPr>
              <a:t>Que faites-vous?</a:t>
            </a:r>
          </a:p>
        </p:txBody>
      </p:sp>
      <p:pic>
        <p:nvPicPr>
          <p:cNvPr id="7" name="Picture 6" descr="A close-up of a keyboard&#10;&#10;Description automatically generated with medium confidence">
            <a:extLst>
              <a:ext uri="{FF2B5EF4-FFF2-40B4-BE49-F238E27FC236}">
                <a16:creationId xmlns:a16="http://schemas.microsoft.com/office/drawing/2014/main" id="{574D8A1D-FDDB-E343-949A-64250082EC40}"/>
              </a:ext>
            </a:extLst>
          </p:cNvPr>
          <p:cNvPicPr/>
          <p:nvPr/>
        </p:nvPicPr>
        <p:blipFill rotWithShape="1">
          <a:blip r:embed="rId3">
            <a:extLst>
              <a:ext uri="{28A0092B-C50C-407E-A947-70E740481C1C}">
                <a14:useLocalDpi xmlns:a14="http://schemas.microsoft.com/office/drawing/2010/main" val="0"/>
              </a:ext>
            </a:extLst>
          </a:blip>
          <a:srcRect l="11111"/>
          <a:stretch/>
        </p:blipFill>
        <p:spPr bwMode="auto">
          <a:xfrm>
            <a:off x="6096000" y="10"/>
            <a:ext cx="6095999" cy="6857990"/>
          </a:xfrm>
          <a:prstGeom prst="rect">
            <a:avLst/>
          </a:prstGeom>
          <a:noFill/>
        </p:spPr>
      </p:pic>
      <p:pic>
        <p:nvPicPr>
          <p:cNvPr id="4" name="Picture 3">
            <a:extLst>
              <a:ext uri="{FF2B5EF4-FFF2-40B4-BE49-F238E27FC236}">
                <a16:creationId xmlns:a16="http://schemas.microsoft.com/office/drawing/2014/main" id="{7E68F9B9-6801-3F4F-977D-091620654ED6}"/>
              </a:ext>
            </a:extLst>
          </p:cNvPr>
          <p:cNvPicPr>
            <a:picLocks noChangeAspect="1"/>
          </p:cNvPicPr>
          <p:nvPr/>
        </p:nvPicPr>
        <p:blipFill>
          <a:blip r:embed="rId4"/>
          <a:stretch>
            <a:fillRect/>
          </a:stretch>
        </p:blipFill>
        <p:spPr>
          <a:xfrm rot="782123">
            <a:off x="10891066" y="1653373"/>
            <a:ext cx="725763" cy="905195"/>
          </a:xfrm>
          <a:prstGeom prst="rect">
            <a:avLst/>
          </a:prstGeom>
        </p:spPr>
      </p:pic>
    </p:spTree>
    <p:extLst>
      <p:ext uri="{BB962C8B-B14F-4D97-AF65-F5344CB8AC3E}">
        <p14:creationId xmlns:p14="http://schemas.microsoft.com/office/powerpoint/2010/main" val="208095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sz="2000" cap="none" noProof="0" dirty="0">
                <a:latin typeface="Avenir Book" panose="02000503020000020003" pitchFamily="2" charset="0"/>
              </a:rPr>
              <a:t>7 - De jeunes employés sont engagés par la compagnie. </a:t>
            </a:r>
            <a:br>
              <a:rPr lang="fr-CA" sz="2000" cap="none" noProof="0" dirty="0">
                <a:latin typeface="Avenir Book" panose="02000503020000020003" pitchFamily="2" charset="0"/>
              </a:rPr>
            </a:br>
            <a:br>
              <a:rPr lang="fr-CA" sz="2000" cap="none" noProof="0" dirty="0">
                <a:latin typeface="Avenir Book" panose="02000503020000020003" pitchFamily="2" charset="0"/>
              </a:rPr>
            </a:br>
            <a:r>
              <a:rPr lang="fr-CA" sz="2000" cap="none" noProof="0" dirty="0">
                <a:latin typeface="Avenir Book" panose="02000503020000020003" pitchFamily="2" charset="0"/>
              </a:rPr>
              <a:t>Que faites-vous?</a:t>
            </a:r>
            <a:br>
              <a:rPr lang="fr-CA" sz="2000" cap="none" noProof="0" dirty="0">
                <a:latin typeface="Avenir Book" panose="02000503020000020003" pitchFamily="2" charset="0"/>
              </a:rPr>
            </a:br>
            <a:endParaRPr lang="fr-CA" sz="2000" cap="none" noProof="0" dirty="0">
              <a:latin typeface="Avenir Book" panose="02000503020000020003" pitchFamily="2" charset="0"/>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Picture Placeholder 3">
            <a:extLst>
              <a:ext uri="{FF2B5EF4-FFF2-40B4-BE49-F238E27FC236}">
                <a16:creationId xmlns:a16="http://schemas.microsoft.com/office/drawing/2014/main" id="{C0461B60-C4E5-C849-A319-5525C9C2A6DB}"/>
              </a:ext>
            </a:extLst>
          </p:cNvPr>
          <p:cNvSpPr>
            <a:spLocks noGrp="1"/>
          </p:cNvSpPr>
          <p:nvPr>
            <p:ph type="pic" idx="1"/>
          </p:nvPr>
        </p:nvSpPr>
        <p:spPr>
          <a:xfrm>
            <a:off x="6119087" y="0"/>
            <a:ext cx="6102097" cy="6858000"/>
          </a:xfrm>
        </p:spPr>
        <p:txBody>
          <a:bodyPr/>
          <a:lstStyle/>
          <a:p>
            <a:endParaRPr lang="fr-CA" noProof="0" dirty="0"/>
          </a:p>
        </p:txBody>
      </p:sp>
      <p:pic>
        <p:nvPicPr>
          <p:cNvPr id="9" name="Picture 8" descr="A picture containing dark, microphone&#10;&#10;Description automatically generated">
            <a:extLst>
              <a:ext uri="{FF2B5EF4-FFF2-40B4-BE49-F238E27FC236}">
                <a16:creationId xmlns:a16="http://schemas.microsoft.com/office/drawing/2014/main" id="{E3CAE884-B99C-E841-8DE2-CCE19D9D957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83664" y="1055773"/>
            <a:ext cx="2194234" cy="4928616"/>
          </a:xfrm>
          <a:prstGeom prst="rect">
            <a:avLst/>
          </a:prstGeom>
          <a:noFill/>
          <a:ln>
            <a:noFill/>
          </a:ln>
        </p:spPr>
      </p:pic>
      <p:pic>
        <p:nvPicPr>
          <p:cNvPr id="12" name="Picture 11">
            <a:extLst>
              <a:ext uri="{FF2B5EF4-FFF2-40B4-BE49-F238E27FC236}">
                <a16:creationId xmlns:a16="http://schemas.microsoft.com/office/drawing/2014/main" id="{076B3784-B861-5347-9349-C644EFDDA1A1}"/>
              </a:ext>
            </a:extLst>
          </p:cNvPr>
          <p:cNvPicPr>
            <a:picLocks noChangeAspect="1"/>
          </p:cNvPicPr>
          <p:nvPr/>
        </p:nvPicPr>
        <p:blipFill>
          <a:blip r:embed="rId4"/>
          <a:stretch>
            <a:fillRect/>
          </a:stretch>
        </p:blipFill>
        <p:spPr>
          <a:xfrm>
            <a:off x="10644729" y="196834"/>
            <a:ext cx="1485197" cy="1852386"/>
          </a:xfrm>
          <a:prstGeom prst="rect">
            <a:avLst/>
          </a:prstGeom>
        </p:spPr>
      </p:pic>
    </p:spTree>
    <p:extLst>
      <p:ext uri="{BB962C8B-B14F-4D97-AF65-F5344CB8AC3E}">
        <p14:creationId xmlns:p14="http://schemas.microsoft.com/office/powerpoint/2010/main" val="3267431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ectangle 11">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49589AF7-07BC-FA4D-9FED-4482469DE4E9}"/>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fr-CA" sz="3200" noProof="0" dirty="0"/>
              <a:t>Conférence ferroviaire de Teamsters Canada</a:t>
            </a:r>
          </a:p>
        </p:txBody>
      </p:sp>
      <p:pic>
        <p:nvPicPr>
          <p:cNvPr id="5" name="Content Placeholder 4">
            <a:extLst>
              <a:ext uri="{FF2B5EF4-FFF2-40B4-BE49-F238E27FC236}">
                <a16:creationId xmlns:a16="http://schemas.microsoft.com/office/drawing/2014/main" id="{0AA0F124-A581-DC49-B775-3D2081F2A3C2}"/>
              </a:ext>
            </a:extLst>
          </p:cNvPr>
          <p:cNvPicPr>
            <a:picLocks noGrp="1" noChangeAspect="1"/>
          </p:cNvPicPr>
          <p:nvPr>
            <p:ph idx="1"/>
          </p:nvPr>
        </p:nvPicPr>
        <p:blipFill>
          <a:blip r:embed="rId3"/>
          <a:stretch>
            <a:fillRect/>
          </a:stretch>
        </p:blipFill>
        <p:spPr>
          <a:xfrm>
            <a:off x="4772662" y="640078"/>
            <a:ext cx="2646676" cy="3301307"/>
          </a:xfrm>
          <a:prstGeom prst="rect">
            <a:avLst/>
          </a:prstGeom>
        </p:spPr>
      </p:pic>
      <p:sp>
        <p:nvSpPr>
          <p:cNvPr id="6" name="TextBox 5">
            <a:extLst>
              <a:ext uri="{FF2B5EF4-FFF2-40B4-BE49-F238E27FC236}">
                <a16:creationId xmlns:a16="http://schemas.microsoft.com/office/drawing/2014/main" id="{F2204505-BD70-B84C-AD2A-4F69CA6409FC}"/>
              </a:ext>
            </a:extLst>
          </p:cNvPr>
          <p:cNvSpPr txBox="1"/>
          <p:nvPr/>
        </p:nvSpPr>
        <p:spPr>
          <a:xfrm>
            <a:off x="4537496" y="5861941"/>
            <a:ext cx="3809504" cy="461665"/>
          </a:xfrm>
          <a:prstGeom prst="rect">
            <a:avLst/>
          </a:prstGeom>
          <a:noFill/>
        </p:spPr>
        <p:txBody>
          <a:bodyPr wrap="none" rtlCol="0">
            <a:spAutoFit/>
          </a:bodyPr>
          <a:lstStyle/>
          <a:p>
            <a:r>
              <a:rPr lang="fr-CA" sz="2400" b="1" noProof="0" dirty="0">
                <a:solidFill>
                  <a:schemeClr val="bg1"/>
                </a:solidFill>
              </a:rPr>
              <a:t>Programmes d'éducation</a:t>
            </a:r>
          </a:p>
        </p:txBody>
      </p:sp>
    </p:spTree>
    <p:extLst>
      <p:ext uri="{BB962C8B-B14F-4D97-AF65-F5344CB8AC3E}">
        <p14:creationId xmlns:p14="http://schemas.microsoft.com/office/powerpoint/2010/main" val="1327998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D70A-5BE1-9645-A98D-EF8A9DC1BF4F}"/>
              </a:ext>
            </a:extLst>
          </p:cNvPr>
          <p:cNvSpPr>
            <a:spLocks noGrp="1"/>
          </p:cNvSpPr>
          <p:nvPr>
            <p:ph type="title"/>
          </p:nvPr>
        </p:nvSpPr>
        <p:spPr/>
        <p:txBody>
          <a:bodyPr/>
          <a:lstStyle/>
          <a:p>
            <a:r>
              <a:rPr lang="fr-CA" noProof="0" dirty="0"/>
              <a:t>Trouvez votre feuille de travail</a:t>
            </a:r>
          </a:p>
        </p:txBody>
      </p:sp>
      <p:sp>
        <p:nvSpPr>
          <p:cNvPr id="4" name="Text Placeholder 3">
            <a:extLst>
              <a:ext uri="{FF2B5EF4-FFF2-40B4-BE49-F238E27FC236}">
                <a16:creationId xmlns:a16="http://schemas.microsoft.com/office/drawing/2014/main" id="{F7EBD691-C974-A143-B99D-069FC7F46084}"/>
              </a:ext>
            </a:extLst>
          </p:cNvPr>
          <p:cNvSpPr>
            <a:spLocks noGrp="1"/>
          </p:cNvSpPr>
          <p:nvPr>
            <p:ph type="body" sz="half" idx="2"/>
          </p:nvPr>
        </p:nvSpPr>
        <p:spPr/>
        <p:txBody>
          <a:bodyPr/>
          <a:lstStyle/>
          <a:p>
            <a:r>
              <a:rPr lang="fr-CA" noProof="0" dirty="0"/>
              <a:t>Complétez la feuille de travail par vous-même et soyez prêt à partager vos réponses avec d'autres dans quelques minutes.</a:t>
            </a:r>
          </a:p>
          <a:p>
            <a:r>
              <a:rPr lang="fr-CA" noProof="0" dirty="0"/>
              <a:t>Éteignez votre caméra maintenant, puis rallumez-la une fois que vous avez terminé votre feuille de travail, afin que je sache que vous êtes prêt à continuer</a:t>
            </a:r>
          </a:p>
        </p:txBody>
      </p:sp>
      <p:pic>
        <p:nvPicPr>
          <p:cNvPr id="7" name="Picture 6" descr="A red and white syringe&#10;&#10;Description automatically generated with low confidence">
            <a:extLst>
              <a:ext uri="{FF2B5EF4-FFF2-40B4-BE49-F238E27FC236}">
                <a16:creationId xmlns:a16="http://schemas.microsoft.com/office/drawing/2014/main" id="{8A56F226-43FC-8F42-BA5B-E8B49E775B60}"/>
              </a:ext>
            </a:extLst>
          </p:cNvPr>
          <p:cNvPicPr/>
          <p:nvPr/>
        </p:nvPicPr>
        <p:blipFill>
          <a:blip r:embed="rId3">
            <a:extLst>
              <a:ext uri="{28A0092B-C50C-407E-A947-70E740481C1C}">
                <a14:useLocalDpi xmlns:a14="http://schemas.microsoft.com/office/drawing/2010/main" val="0"/>
              </a:ext>
            </a:extLst>
          </a:blip>
          <a:stretch>
            <a:fillRect/>
          </a:stretch>
        </p:blipFill>
        <p:spPr>
          <a:xfrm>
            <a:off x="11064241" y="2077775"/>
            <a:ext cx="901382" cy="1042615"/>
          </a:xfrm>
          <a:prstGeom prst="rect">
            <a:avLst/>
          </a:prstGeom>
        </p:spPr>
      </p:pic>
      <p:pic>
        <p:nvPicPr>
          <p:cNvPr id="8" name="Picture 7" descr="A picture containing dark, automaton&#10;&#10;Description automatically generated">
            <a:extLst>
              <a:ext uri="{FF2B5EF4-FFF2-40B4-BE49-F238E27FC236}">
                <a16:creationId xmlns:a16="http://schemas.microsoft.com/office/drawing/2014/main" id="{01960A87-BD83-6248-AEED-C91F30513A1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128884" y="3549918"/>
            <a:ext cx="704215" cy="939165"/>
          </a:xfrm>
          <a:prstGeom prst="rect">
            <a:avLst/>
          </a:prstGeom>
          <a:noFill/>
          <a:ln>
            <a:noFill/>
          </a:ln>
        </p:spPr>
      </p:pic>
      <p:pic>
        <p:nvPicPr>
          <p:cNvPr id="9" name="Content Placeholder 8">
            <a:extLst>
              <a:ext uri="{FF2B5EF4-FFF2-40B4-BE49-F238E27FC236}">
                <a16:creationId xmlns:a16="http://schemas.microsoft.com/office/drawing/2014/main" id="{3DF5641B-A961-5847-B005-D9279C7D0C76}"/>
              </a:ext>
            </a:extLst>
          </p:cNvPr>
          <p:cNvPicPr>
            <a:picLocks noGrp="1" noChangeAspect="1"/>
          </p:cNvPicPr>
          <p:nvPr>
            <p:ph idx="1"/>
          </p:nvPr>
        </p:nvPicPr>
        <p:blipFill>
          <a:blip r:embed="rId5"/>
          <a:srcRect/>
          <a:stretch/>
        </p:blipFill>
        <p:spPr>
          <a:xfrm>
            <a:off x="6489701" y="925780"/>
            <a:ext cx="4142656" cy="5248275"/>
          </a:xfrm>
          <a:ln w="38100">
            <a:solidFill>
              <a:srgbClr val="BBBDBF"/>
            </a:solidFill>
          </a:ln>
        </p:spPr>
      </p:pic>
    </p:spTree>
    <p:extLst>
      <p:ext uri="{BB962C8B-B14F-4D97-AF65-F5344CB8AC3E}">
        <p14:creationId xmlns:p14="http://schemas.microsoft.com/office/powerpoint/2010/main" val="206837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566C11-C644-C141-ADA4-39A96669D3B8}"/>
              </a:ext>
            </a:extLst>
          </p:cNvPr>
          <p:cNvSpPr>
            <a:spLocks noGrp="1"/>
          </p:cNvSpPr>
          <p:nvPr>
            <p:ph type="title"/>
          </p:nvPr>
        </p:nvSpPr>
        <p:spPr>
          <a:xfrm>
            <a:off x="490846" y="356616"/>
            <a:ext cx="11301104" cy="1188720"/>
          </a:xfrm>
        </p:spPr>
        <p:txBody>
          <a:bodyPr>
            <a:normAutofit/>
          </a:bodyPr>
          <a:lstStyle/>
          <a:p>
            <a:r>
              <a:rPr lang="fr-CA" noProof="0" dirty="0"/>
              <a:t>Rôles et responsabilités du président </a:t>
            </a:r>
            <a:br>
              <a:rPr lang="fr-CA" noProof="0" dirty="0"/>
            </a:br>
            <a:r>
              <a:rPr lang="fr-CA" noProof="0" dirty="0"/>
              <a:t>local et du vice-président local</a:t>
            </a:r>
          </a:p>
        </p:txBody>
      </p:sp>
      <p:pic>
        <p:nvPicPr>
          <p:cNvPr id="6" name="Picture 5" descr="A picture containing dark, light&#10;&#10;Description automatically generated">
            <a:extLst>
              <a:ext uri="{FF2B5EF4-FFF2-40B4-BE49-F238E27FC236}">
                <a16:creationId xmlns:a16="http://schemas.microsoft.com/office/drawing/2014/main" id="{C25F78A5-8678-6E4F-A97E-16B7DB11E2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41281" y="5230369"/>
            <a:ext cx="1538478" cy="1188720"/>
          </a:xfrm>
          <a:prstGeom prst="rect">
            <a:avLst/>
          </a:prstGeom>
          <a:noFill/>
          <a:ln>
            <a:noFill/>
          </a:ln>
        </p:spPr>
      </p:pic>
      <p:pic>
        <p:nvPicPr>
          <p:cNvPr id="8" name="Picture 7">
            <a:extLst>
              <a:ext uri="{FF2B5EF4-FFF2-40B4-BE49-F238E27FC236}">
                <a16:creationId xmlns:a16="http://schemas.microsoft.com/office/drawing/2014/main" id="{878CD490-0DC7-E147-815B-6359D81C5A5F}"/>
              </a:ext>
            </a:extLst>
          </p:cNvPr>
          <p:cNvPicPr>
            <a:picLocks noChangeAspect="1"/>
          </p:cNvPicPr>
          <p:nvPr/>
        </p:nvPicPr>
        <p:blipFill>
          <a:blip r:embed="rId4"/>
          <a:stretch>
            <a:fillRect/>
          </a:stretch>
        </p:blipFill>
        <p:spPr>
          <a:xfrm>
            <a:off x="10306753" y="24783"/>
            <a:ext cx="1485197" cy="1852386"/>
          </a:xfrm>
          <a:prstGeom prst="rect">
            <a:avLst/>
          </a:prstGeom>
        </p:spPr>
      </p:pic>
    </p:spTree>
    <p:extLst>
      <p:ext uri="{BB962C8B-B14F-4D97-AF65-F5344CB8AC3E}">
        <p14:creationId xmlns:p14="http://schemas.microsoft.com/office/powerpoint/2010/main" val="1710502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522515" y="548703"/>
            <a:ext cx="3865009" cy="3380631"/>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771897" y="4132613"/>
            <a:ext cx="6457217" cy="830997"/>
          </a:xfrm>
          <a:prstGeom prst="rect">
            <a:avLst/>
          </a:prstGeom>
          <a:noFill/>
        </p:spPr>
        <p:txBody>
          <a:bodyPr wrap="none" rtlCol="0">
            <a:spAutoFit/>
          </a:bodyPr>
          <a:lstStyle/>
          <a:p>
            <a:r>
              <a:rPr lang="fr-CA" sz="4800" b="1" noProof="0" dirty="0"/>
              <a:t>Vidéo – À déterminer</a:t>
            </a:r>
          </a:p>
        </p:txBody>
      </p:sp>
    </p:spTree>
    <p:extLst>
      <p:ext uri="{BB962C8B-B14F-4D97-AF65-F5344CB8AC3E}">
        <p14:creationId xmlns:p14="http://schemas.microsoft.com/office/powerpoint/2010/main" val="3025731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290041" y="287446"/>
            <a:ext cx="1771234" cy="1760544"/>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895731" y="5263989"/>
            <a:ext cx="9714839" cy="830997"/>
          </a:xfrm>
          <a:prstGeom prst="rect">
            <a:avLst/>
          </a:prstGeom>
          <a:noFill/>
        </p:spPr>
        <p:txBody>
          <a:bodyPr wrap="none" rtlCol="0">
            <a:spAutoFit/>
          </a:bodyPr>
          <a:lstStyle/>
          <a:p>
            <a:r>
              <a:rPr lang="fr-CA" sz="4800" b="1" noProof="0" dirty="0"/>
              <a:t>Le devoir de représentation juste</a:t>
            </a:r>
          </a:p>
        </p:txBody>
      </p:sp>
      <p:pic>
        <p:nvPicPr>
          <p:cNvPr id="5" name="Picture 4" descr="A qr code with a logo&#10;&#10;AI-generated content may be incorrect.">
            <a:extLst>
              <a:ext uri="{FF2B5EF4-FFF2-40B4-BE49-F238E27FC236}">
                <a16:creationId xmlns:a16="http://schemas.microsoft.com/office/drawing/2014/main" id="{35BA0617-AA64-B1A7-7CA4-E6235461644D}"/>
              </a:ext>
            </a:extLst>
          </p:cNvPr>
          <p:cNvPicPr>
            <a:picLocks noChangeAspect="1"/>
          </p:cNvPicPr>
          <p:nvPr/>
        </p:nvPicPr>
        <p:blipFill>
          <a:blip r:embed="rId5"/>
          <a:stretch>
            <a:fillRect/>
          </a:stretch>
        </p:blipFill>
        <p:spPr>
          <a:xfrm>
            <a:off x="2705877" y="38877"/>
            <a:ext cx="5269039" cy="5269039"/>
          </a:xfrm>
          <a:prstGeom prst="rect">
            <a:avLst/>
          </a:prstGeom>
        </p:spPr>
      </p:pic>
    </p:spTree>
    <p:extLst>
      <p:ext uri="{BB962C8B-B14F-4D97-AF65-F5344CB8AC3E}">
        <p14:creationId xmlns:p14="http://schemas.microsoft.com/office/powerpoint/2010/main" val="2562967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p:txBody>
          <a:bodyPr/>
          <a:lstStyle/>
          <a:p>
            <a:r>
              <a:rPr lang="fr-CA" noProof="0" dirty="0"/>
              <a:t>Section 37</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r>
              <a:rPr lang="fr-CA" sz="2400" noProof="0" dirty="0"/>
              <a:t>Un syndicat ne peut agir de manière :</a:t>
            </a:r>
          </a:p>
          <a:p>
            <a:pPr marL="0" indent="0">
              <a:buNone/>
            </a:pPr>
            <a:endParaRPr lang="fr-CA" sz="2400" noProof="0" dirty="0"/>
          </a:p>
          <a:p>
            <a:pPr marL="0" indent="0">
              <a:buNone/>
            </a:pPr>
            <a:r>
              <a:rPr lang="fr-CA" sz="2400" noProof="0" dirty="0"/>
              <a:t>• arbitraire;</a:t>
            </a:r>
          </a:p>
          <a:p>
            <a:pPr marL="0" indent="0">
              <a:buNone/>
            </a:pPr>
            <a:r>
              <a:rPr lang="fr-CA" sz="2400" noProof="0" dirty="0"/>
              <a:t>• discriminatoire;</a:t>
            </a:r>
          </a:p>
          <a:p>
            <a:pPr marL="0" indent="0">
              <a:buNone/>
            </a:pPr>
            <a:r>
              <a:rPr lang="fr-CA" sz="2400" noProof="0" dirty="0"/>
              <a:t>• de mauvaise foi;</a:t>
            </a:r>
          </a:p>
        </p:txBody>
      </p:sp>
    </p:spTree>
    <p:extLst>
      <p:ext uri="{BB962C8B-B14F-4D97-AF65-F5344CB8AC3E}">
        <p14:creationId xmlns:p14="http://schemas.microsoft.com/office/powerpoint/2010/main" val="3086849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fr-CA" noProof="0" dirty="0"/>
              <a:t>ne s’applique pas à l’extérieur du cadre de la convention collective</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fr-CA" sz="2400" noProof="0" dirty="0"/>
          </a:p>
          <a:p>
            <a:r>
              <a:rPr lang="fr-CA" sz="2400" noProof="0" dirty="0"/>
              <a:t>demandes de prestations de la CNESST;</a:t>
            </a:r>
          </a:p>
          <a:p>
            <a:r>
              <a:rPr lang="fr-CA" sz="2400" noProof="0" dirty="0"/>
              <a:t>ententes conclues en vertu d’une loi spéciale;</a:t>
            </a:r>
          </a:p>
          <a:p>
            <a:r>
              <a:rPr lang="fr-CA" sz="2400" noProof="0" dirty="0"/>
              <a:t>politiques syndicales internes</a:t>
            </a:r>
          </a:p>
          <a:p>
            <a:r>
              <a:rPr lang="fr-CA" sz="2400" noProof="0" dirty="0"/>
              <a:t>griefs faisant l’objet d’une révision judiciaire;</a:t>
            </a:r>
          </a:p>
          <a:p>
            <a:r>
              <a:rPr lang="fr-CA" sz="2400" noProof="0" dirty="0"/>
              <a:t>négociation d’un protocole de retour au travail.</a:t>
            </a:r>
          </a:p>
        </p:txBody>
      </p:sp>
    </p:spTree>
    <p:extLst>
      <p:ext uri="{BB962C8B-B14F-4D97-AF65-F5344CB8AC3E}">
        <p14:creationId xmlns:p14="http://schemas.microsoft.com/office/powerpoint/2010/main" val="3040312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fr-CA" noProof="0" dirty="0"/>
              <a:t>Une décision arbitraire est…</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fr-CA" sz="2400" noProof="0" dirty="0"/>
          </a:p>
          <a:p>
            <a:r>
              <a:rPr lang="fr-CA" sz="2400" noProof="0" dirty="0"/>
              <a:t>une décision aléatoire;</a:t>
            </a:r>
          </a:p>
          <a:p>
            <a:r>
              <a:rPr lang="fr-CA" sz="2400" noProof="0" dirty="0"/>
              <a:t>une décision non fondée sur une règle générale;</a:t>
            </a:r>
          </a:p>
          <a:p>
            <a:r>
              <a:rPr lang="fr-CA" sz="2400" noProof="0" dirty="0"/>
              <a:t>une décision prise sans considération des faits en cause.</a:t>
            </a:r>
          </a:p>
        </p:txBody>
      </p:sp>
    </p:spTree>
    <p:extLst>
      <p:ext uri="{BB962C8B-B14F-4D97-AF65-F5344CB8AC3E}">
        <p14:creationId xmlns:p14="http://schemas.microsoft.com/office/powerpoint/2010/main" val="768139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fr-CA" noProof="0" dirty="0"/>
              <a:t>Une PROCÉDURE discriminatoire est…</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fr-CA" sz="2400" noProof="0" dirty="0"/>
          </a:p>
          <a:p>
            <a:r>
              <a:rPr lang="fr-CA" sz="2400" noProof="0" dirty="0"/>
              <a:t>une décision qui isole une personne et la traite d'une manière inéquitable en se basant sur des critères inappropriés;</a:t>
            </a:r>
          </a:p>
          <a:p>
            <a:r>
              <a:rPr lang="fr-CA" sz="2400" noProof="0" dirty="0">
                <a:solidFill>
                  <a:srgbClr val="002060"/>
                </a:solidFill>
              </a:rPr>
              <a:t>une décision basée sur une distinction malveillante non fondée sur une logique de relations de travail.</a:t>
            </a:r>
          </a:p>
        </p:txBody>
      </p:sp>
    </p:spTree>
    <p:extLst>
      <p:ext uri="{BB962C8B-B14F-4D97-AF65-F5344CB8AC3E}">
        <p14:creationId xmlns:p14="http://schemas.microsoft.com/office/powerpoint/2010/main" val="1074958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fr-CA" noProof="0" dirty="0"/>
              <a:t>La mauvaise foi est…</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799" y="1413164"/>
            <a:ext cx="5270269" cy="4640164"/>
          </a:xfrm>
        </p:spPr>
        <p:txBody>
          <a:bodyPr>
            <a:normAutofit/>
          </a:bodyPr>
          <a:lstStyle/>
          <a:p>
            <a:pPr marL="0" indent="0">
              <a:buNone/>
            </a:pPr>
            <a:endParaRPr lang="fr-CA" sz="2400" noProof="0" dirty="0"/>
          </a:p>
          <a:p>
            <a:r>
              <a:rPr lang="fr-CA" sz="2400" noProof="0" dirty="0"/>
              <a:t>similaire à un acte fait avec méchanceté, rancune ou malhonnêteté;</a:t>
            </a:r>
          </a:p>
          <a:p>
            <a:r>
              <a:rPr lang="fr-CA" sz="2400" noProof="0" dirty="0">
                <a:solidFill>
                  <a:srgbClr val="002060"/>
                </a:solidFill>
              </a:rPr>
              <a:t>une sérieuse négligence;</a:t>
            </a:r>
          </a:p>
          <a:p>
            <a:r>
              <a:rPr lang="fr-CA" sz="2400" noProof="0" dirty="0"/>
              <a:t>une absence totale de représentation.</a:t>
            </a:r>
          </a:p>
        </p:txBody>
      </p:sp>
    </p:spTree>
    <p:extLst>
      <p:ext uri="{BB962C8B-B14F-4D97-AF65-F5344CB8AC3E}">
        <p14:creationId xmlns:p14="http://schemas.microsoft.com/office/powerpoint/2010/main" val="2286162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82B91-C7ED-AE4B-BC1F-DAC2961AE8F6}"/>
              </a:ext>
            </a:extLst>
          </p:cNvPr>
          <p:cNvSpPr txBox="1"/>
          <p:nvPr/>
        </p:nvSpPr>
        <p:spPr>
          <a:xfrm>
            <a:off x="1391219" y="1413165"/>
            <a:ext cx="9523524" cy="4401205"/>
          </a:xfrm>
          <a:prstGeom prst="rect">
            <a:avLst/>
          </a:prstGeom>
          <a:noFill/>
        </p:spPr>
        <p:txBody>
          <a:bodyPr wrap="square" rtlCol="0">
            <a:spAutoFit/>
          </a:bodyPr>
          <a:lstStyle/>
          <a:p>
            <a:pPr algn="just"/>
            <a:r>
              <a:rPr lang="fr-CA" sz="2000" noProof="0" dirty="0"/>
              <a:t>Je marchais sur la voie numéro 11 et à la rampe de ferroutage, il y avait deux coordonnateurs de train, Jim et Geoff. Jim conduisait la locomotive et Geoff donnait des indications pour diriger le wagon spécial. </a:t>
            </a:r>
          </a:p>
          <a:p>
            <a:pPr algn="just"/>
            <a:endParaRPr lang="fr-CA" sz="2000" noProof="0" dirty="0"/>
          </a:p>
          <a:p>
            <a:pPr algn="just"/>
            <a:r>
              <a:rPr lang="fr-CA" sz="2000" noProof="0" dirty="0"/>
              <a:t>J’ai crié à Geoff qu'il n'était pas censé faire le travail de l'unité de négociation. Il a répondu : « l'équipe de triage est occupée à faire autre chose et le wagon doit être déchargé avant 15 heures, alors occupez-vous de vos affaires ».  Je lui ai crié qu’'il causait toujours ce genre de problèmes et que l'équipe de triage serait de retour à 14h30. Je lui ai dit que le wagon en question était resté immobile depuis quatre jours et j'ai pointé du doigt, par-dessus la tête de Geoff, la locomotive de triage qui venait dans notre direction.</a:t>
            </a:r>
          </a:p>
          <a:p>
            <a:pPr algn="just"/>
            <a:endParaRPr lang="fr-CA" sz="2000" noProof="0" dirty="0"/>
          </a:p>
          <a:p>
            <a:pPr algn="just"/>
            <a:r>
              <a:rPr lang="fr-CA" sz="2000" noProof="0" dirty="0"/>
              <a:t>Jim, qui était descendu de la locomotive, m'a poussé et m'a dit "N'essaie pas de le frapper!". Je n'ai rien dit et ils sont allés voir le surintendant. Maintenant, je fais face à une enquête formelle pour avoir essayé de donner un coup à un superviseur.</a:t>
            </a:r>
          </a:p>
        </p:txBody>
      </p:sp>
      <p:sp>
        <p:nvSpPr>
          <p:cNvPr id="3" name="Title 2">
            <a:extLst>
              <a:ext uri="{FF2B5EF4-FFF2-40B4-BE49-F238E27FC236}">
                <a16:creationId xmlns:a16="http://schemas.microsoft.com/office/drawing/2014/main" id="{4E49C705-881C-A243-B6E7-B0E66BD071AA}"/>
              </a:ext>
            </a:extLst>
          </p:cNvPr>
          <p:cNvSpPr>
            <a:spLocks noGrp="1"/>
          </p:cNvSpPr>
          <p:nvPr>
            <p:ph type="title"/>
          </p:nvPr>
        </p:nvSpPr>
        <p:spPr>
          <a:xfrm>
            <a:off x="2231136" y="418495"/>
            <a:ext cx="7729728" cy="745287"/>
          </a:xfrm>
        </p:spPr>
        <p:txBody>
          <a:bodyPr>
            <a:normAutofit fontScale="90000"/>
          </a:bodyPr>
          <a:lstStyle/>
          <a:p>
            <a:r>
              <a:rPr lang="fr-CA" b="1" noProof="0" dirty="0"/>
              <a:t>histoire D’UN PLAIGNANT</a:t>
            </a:r>
            <a:endParaRPr lang="fr-CA" noProof="0" dirty="0"/>
          </a:p>
        </p:txBody>
      </p:sp>
      <p:pic>
        <p:nvPicPr>
          <p:cNvPr id="4" name="Picture 3">
            <a:extLst>
              <a:ext uri="{FF2B5EF4-FFF2-40B4-BE49-F238E27FC236}">
                <a16:creationId xmlns:a16="http://schemas.microsoft.com/office/drawing/2014/main" id="{28956B7D-1AC6-2940-92AD-B4C4C029CD98}"/>
              </a:ext>
            </a:extLst>
          </p:cNvPr>
          <p:cNvPicPr>
            <a:picLocks noChangeAspect="1"/>
          </p:cNvPicPr>
          <p:nvPr/>
        </p:nvPicPr>
        <p:blipFill>
          <a:blip r:embed="rId3"/>
          <a:stretch>
            <a:fillRect/>
          </a:stretch>
        </p:blipFill>
        <p:spPr>
          <a:xfrm>
            <a:off x="9679551" y="91921"/>
            <a:ext cx="1121229" cy="1398433"/>
          </a:xfrm>
          <a:prstGeom prst="rect">
            <a:avLst/>
          </a:prstGeom>
        </p:spPr>
      </p:pic>
    </p:spTree>
    <p:extLst>
      <p:ext uri="{BB962C8B-B14F-4D97-AF65-F5344CB8AC3E}">
        <p14:creationId xmlns:p14="http://schemas.microsoft.com/office/powerpoint/2010/main" val="259449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8AD504-6606-EF50-B881-FBC67AFBB7A5}"/>
              </a:ext>
            </a:extLst>
          </p:cNvPr>
          <p:cNvSpPr txBox="1"/>
          <p:nvPr/>
        </p:nvSpPr>
        <p:spPr>
          <a:xfrm>
            <a:off x="1047402" y="5852161"/>
            <a:ext cx="590203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000000"/>
                </a:solidFill>
                <a:effectLst/>
                <a:uLnTx/>
                <a:uFillTx/>
                <a:latin typeface="Gill Sans MT" panose="020B0502020104020203"/>
                <a:ea typeface="+mn-ea"/>
                <a:cs typeface="+mn-cs"/>
              </a:rPr>
              <a:t>www.teamstersrail.ca</a:t>
            </a:r>
          </a:p>
        </p:txBody>
      </p:sp>
      <p:pic>
        <p:nvPicPr>
          <p:cNvPr id="2" name="Picture 1">
            <a:extLst>
              <a:ext uri="{FF2B5EF4-FFF2-40B4-BE49-F238E27FC236}">
                <a16:creationId xmlns:a16="http://schemas.microsoft.com/office/drawing/2014/main" id="{7F2CE5C9-D2D5-A507-B491-CEA57FDAFCC2}"/>
              </a:ext>
            </a:extLst>
          </p:cNvPr>
          <p:cNvPicPr>
            <a:picLocks noChangeAspect="1"/>
          </p:cNvPicPr>
          <p:nvPr/>
        </p:nvPicPr>
        <p:blipFill>
          <a:blip r:embed="rId3"/>
          <a:srcRect/>
          <a:stretch/>
        </p:blipFill>
        <p:spPr>
          <a:xfrm>
            <a:off x="178279" y="298212"/>
            <a:ext cx="11835442" cy="5657509"/>
          </a:xfrm>
          <a:prstGeom prst="rect">
            <a:avLst/>
          </a:prstGeom>
        </p:spPr>
      </p:pic>
    </p:spTree>
    <p:extLst>
      <p:ext uri="{BB962C8B-B14F-4D97-AF65-F5344CB8AC3E}">
        <p14:creationId xmlns:p14="http://schemas.microsoft.com/office/powerpoint/2010/main" val="1293730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5" name="Picture 14" descr="Close-up of train wheels">
            <a:extLst>
              <a:ext uri="{FF2B5EF4-FFF2-40B4-BE49-F238E27FC236}">
                <a16:creationId xmlns:a16="http://schemas.microsoft.com/office/drawing/2014/main" id="{47106919-421F-144B-B122-B0A36A8E1CB9}"/>
              </a:ext>
            </a:extLst>
          </p:cNvPr>
          <p:cNvPicPr>
            <a:picLocks noChangeAspect="1"/>
          </p:cNvPicPr>
          <p:nvPr/>
        </p:nvPicPr>
        <p:blipFill rotWithShape="1">
          <a:blip r:embed="rId3">
            <a:duotone>
              <a:schemeClr val="accent2">
                <a:shade val="45000"/>
                <a:satMod val="135000"/>
              </a:schemeClr>
              <a:prstClr val="white"/>
            </a:duotone>
            <a:alphaModFix amt="50000"/>
          </a:blip>
          <a:srcRect t="11910" b="3820"/>
          <a:stretch/>
        </p:blipFill>
        <p:spPr>
          <a:xfrm>
            <a:off x="20" y="10"/>
            <a:ext cx="12191980" cy="6857990"/>
          </a:xfrm>
          <a:prstGeom prst="rect">
            <a:avLst/>
          </a:prstGeom>
        </p:spPr>
      </p:pic>
      <p:sp>
        <p:nvSpPr>
          <p:cNvPr id="2" name="Title 1">
            <a:extLst>
              <a:ext uri="{FF2B5EF4-FFF2-40B4-BE49-F238E27FC236}">
                <a16:creationId xmlns:a16="http://schemas.microsoft.com/office/drawing/2014/main" id="{A9BB1EA7-5256-CD4E-A5E2-1563198F3340}"/>
              </a:ext>
            </a:extLst>
          </p:cNvPr>
          <p:cNvSpPr>
            <a:spLocks noGrp="1"/>
          </p:cNvSpPr>
          <p:nvPr>
            <p:ph type="title"/>
          </p:nvPr>
        </p:nvSpPr>
        <p:spPr>
          <a:xfrm>
            <a:off x="1600200" y="2386744"/>
            <a:ext cx="8991600" cy="1645920"/>
          </a:xfrm>
        </p:spPr>
        <p:txBody>
          <a:bodyPr vert="horz" lIns="274320" tIns="182880" rIns="274320" bIns="182880" rtlCol="0" anchor="ctr" anchorCtr="1">
            <a:normAutofit/>
          </a:bodyPr>
          <a:lstStyle/>
          <a:p>
            <a:r>
              <a:rPr lang="fr-CA" sz="3800" noProof="0" dirty="0"/>
              <a:t>écouter</a:t>
            </a:r>
          </a:p>
        </p:txBody>
      </p:sp>
    </p:spTree>
    <p:extLst>
      <p:ext uri="{BB962C8B-B14F-4D97-AF65-F5344CB8AC3E}">
        <p14:creationId xmlns:p14="http://schemas.microsoft.com/office/powerpoint/2010/main" val="13308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259044" y="287446"/>
            <a:ext cx="2143193" cy="2117005"/>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506704" y="5121941"/>
            <a:ext cx="11486734" cy="769441"/>
          </a:xfrm>
          <a:prstGeom prst="rect">
            <a:avLst/>
          </a:prstGeom>
          <a:noFill/>
        </p:spPr>
        <p:txBody>
          <a:bodyPr wrap="none" rtlCol="0">
            <a:spAutoFit/>
          </a:bodyPr>
          <a:lstStyle/>
          <a:p>
            <a:r>
              <a:rPr lang="fr-CA" sz="4400" b="1" noProof="0" dirty="0"/>
              <a:t>10 règles pour une communication efficace</a:t>
            </a:r>
          </a:p>
        </p:txBody>
      </p:sp>
      <p:pic>
        <p:nvPicPr>
          <p:cNvPr id="6" name="Picture 5" descr="Qr code&#10;&#10;Description automatically generated">
            <a:extLst>
              <a:ext uri="{FF2B5EF4-FFF2-40B4-BE49-F238E27FC236}">
                <a16:creationId xmlns:a16="http://schemas.microsoft.com/office/drawing/2014/main" id="{94AC1A82-FD15-5C4B-9C4D-8A27B7F1542E}"/>
              </a:ext>
            </a:extLst>
          </p:cNvPr>
          <p:cNvPicPr>
            <a:picLocks noChangeAspect="1"/>
          </p:cNvPicPr>
          <p:nvPr/>
        </p:nvPicPr>
        <p:blipFill>
          <a:blip r:embed="rId5"/>
          <a:stretch>
            <a:fillRect/>
          </a:stretch>
        </p:blipFill>
        <p:spPr>
          <a:xfrm>
            <a:off x="2867186" y="879256"/>
            <a:ext cx="4045509" cy="4045509"/>
          </a:xfrm>
          <a:prstGeom prst="rect">
            <a:avLst/>
          </a:prstGeom>
        </p:spPr>
      </p:pic>
    </p:spTree>
    <p:extLst>
      <p:ext uri="{BB962C8B-B14F-4D97-AF65-F5344CB8AC3E}">
        <p14:creationId xmlns:p14="http://schemas.microsoft.com/office/powerpoint/2010/main" val="2451531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4464BC1E-72A7-6A4B-9043-C37082FD4B20}"/>
              </a:ext>
            </a:extLst>
          </p:cNvPr>
          <p:cNvSpPr>
            <a:spLocks noGrp="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r>
              <a:rPr lang="fr-CA" sz="2800" noProof="0" dirty="0">
                <a:solidFill>
                  <a:schemeClr val="bg1"/>
                </a:solidFill>
              </a:rPr>
              <a:t>Écoute active</a:t>
            </a:r>
          </a:p>
        </p:txBody>
      </p:sp>
      <p:graphicFrame>
        <p:nvGraphicFramePr>
          <p:cNvPr id="5" name="Content Placeholder 2">
            <a:extLst>
              <a:ext uri="{FF2B5EF4-FFF2-40B4-BE49-F238E27FC236}">
                <a16:creationId xmlns:a16="http://schemas.microsoft.com/office/drawing/2014/main" id="{8D40EA8E-D641-4F89-A8F4-C7B55C70EB6E}"/>
              </a:ext>
            </a:extLst>
          </p:cNvPr>
          <p:cNvGraphicFramePr>
            <a:graphicFrameLocks noGrp="1"/>
          </p:cNvGraphicFramePr>
          <p:nvPr>
            <p:ph idx="1"/>
            <p:extLst>
              <p:ext uri="{D42A27DB-BD31-4B8C-83A1-F6EECF244321}">
                <p14:modId xmlns:p14="http://schemas.microsoft.com/office/powerpoint/2010/main" val="3537070496"/>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FCE0E06-1834-EE4A-A251-B90F8DEC8053}"/>
              </a:ext>
            </a:extLst>
          </p:cNvPr>
          <p:cNvPicPr>
            <a:picLocks noChangeAspect="1"/>
          </p:cNvPicPr>
          <p:nvPr/>
        </p:nvPicPr>
        <p:blipFill>
          <a:blip r:embed="rId8"/>
          <a:stretch>
            <a:fillRect/>
          </a:stretch>
        </p:blipFill>
        <p:spPr>
          <a:xfrm>
            <a:off x="1582855" y="414359"/>
            <a:ext cx="1485197" cy="1852386"/>
          </a:xfrm>
          <a:prstGeom prst="rect">
            <a:avLst/>
          </a:prstGeom>
        </p:spPr>
      </p:pic>
    </p:spTree>
    <p:extLst>
      <p:ext uri="{BB962C8B-B14F-4D97-AF65-F5344CB8AC3E}">
        <p14:creationId xmlns:p14="http://schemas.microsoft.com/office/powerpoint/2010/main" val="3225000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4464BC1E-72A7-6A4B-9043-C37082FD4B20}"/>
              </a:ext>
            </a:extLst>
          </p:cNvPr>
          <p:cNvSpPr>
            <a:spLocks noGrp="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r>
              <a:rPr lang="fr-CA" sz="2800" noProof="0" dirty="0">
                <a:solidFill>
                  <a:schemeClr val="bg1"/>
                </a:solidFill>
              </a:rPr>
              <a:t>Parler avec les membres</a:t>
            </a:r>
          </a:p>
        </p:txBody>
      </p:sp>
      <p:graphicFrame>
        <p:nvGraphicFramePr>
          <p:cNvPr id="5" name="Content Placeholder 2">
            <a:extLst>
              <a:ext uri="{FF2B5EF4-FFF2-40B4-BE49-F238E27FC236}">
                <a16:creationId xmlns:a16="http://schemas.microsoft.com/office/drawing/2014/main" id="{8D40EA8E-D641-4F89-A8F4-C7B55C70EB6E}"/>
              </a:ext>
            </a:extLst>
          </p:cNvPr>
          <p:cNvGraphicFramePr>
            <a:graphicFrameLocks noGrp="1"/>
          </p:cNvGraphicFramePr>
          <p:nvPr>
            <p:ph idx="1"/>
            <p:extLst>
              <p:ext uri="{D42A27DB-BD31-4B8C-83A1-F6EECF244321}">
                <p14:modId xmlns:p14="http://schemas.microsoft.com/office/powerpoint/2010/main" val="2496692430"/>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8F12F24-64D1-7947-B6CF-6DDB41EBD321}"/>
              </a:ext>
            </a:extLst>
          </p:cNvPr>
          <p:cNvPicPr>
            <a:picLocks noChangeAspect="1"/>
          </p:cNvPicPr>
          <p:nvPr/>
        </p:nvPicPr>
        <p:blipFill>
          <a:blip r:embed="rId8"/>
          <a:stretch>
            <a:fillRect/>
          </a:stretch>
        </p:blipFill>
        <p:spPr>
          <a:xfrm>
            <a:off x="1582855" y="414359"/>
            <a:ext cx="1485197" cy="1852386"/>
          </a:xfrm>
          <a:prstGeom prst="rect">
            <a:avLst/>
          </a:prstGeom>
        </p:spPr>
      </p:pic>
    </p:spTree>
    <p:extLst>
      <p:ext uri="{BB962C8B-B14F-4D97-AF65-F5344CB8AC3E}">
        <p14:creationId xmlns:p14="http://schemas.microsoft.com/office/powerpoint/2010/main" val="2814225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3E945F16-D368-7C4C-BAF6-5A6AAA6ED903}"/>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2130290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ectangle 11">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Title 4">
            <a:extLst>
              <a:ext uri="{FF2B5EF4-FFF2-40B4-BE49-F238E27FC236}">
                <a16:creationId xmlns:a16="http://schemas.microsoft.com/office/drawing/2014/main" id="{A45CD797-FC3F-584C-90B8-264361B5729E}"/>
              </a:ext>
            </a:extLst>
          </p:cNvPr>
          <p:cNvSpPr>
            <a:spLocks noGrp="1"/>
          </p:cNvSpPr>
          <p:nvPr>
            <p:ph type="title"/>
          </p:nvPr>
        </p:nvSpPr>
        <p:spPr>
          <a:xfrm>
            <a:off x="1120624" y="1122807"/>
            <a:ext cx="9954443" cy="4297680"/>
          </a:xfrm>
          <a:noFill/>
          <a:ln>
            <a:noFill/>
          </a:ln>
        </p:spPr>
        <p:txBody>
          <a:bodyPr vert="horz" lIns="274320" tIns="182880" rIns="274320" bIns="182880" rtlCol="0" anchorCtr="1">
            <a:noAutofit/>
          </a:bodyPr>
          <a:lstStyle/>
          <a:p>
            <a:r>
              <a:rPr lang="fr-CA" sz="3200" i="1" cap="none" noProof="0" dirty="0">
                <a:solidFill>
                  <a:schemeClr val="bg1"/>
                </a:solidFill>
                <a:latin typeface="Avenir Book" panose="02000503020000020003" pitchFamily="2" charset="0"/>
              </a:rPr>
              <a:t>À titre de dirigeant de division, il est important de bien comprendre comment régler un litige en milieu de travail, qu’il s’agisse d’une plainte ou d’un grief. </a:t>
            </a:r>
            <a:endParaRPr lang="fr-CA" sz="3200" cap="none" noProof="0" dirty="0">
              <a:solidFill>
                <a:schemeClr val="bg1"/>
              </a:solidFill>
              <a:latin typeface="Avenir Book" panose="02000503020000020003" pitchFamily="2" charset="0"/>
            </a:endParaRPr>
          </a:p>
        </p:txBody>
      </p:sp>
      <p:pic>
        <p:nvPicPr>
          <p:cNvPr id="6" name="Picture 5">
            <a:extLst>
              <a:ext uri="{FF2B5EF4-FFF2-40B4-BE49-F238E27FC236}">
                <a16:creationId xmlns:a16="http://schemas.microsoft.com/office/drawing/2014/main" id="{E31B2391-419E-D144-94EB-071A06ECD254}"/>
              </a:ext>
            </a:extLst>
          </p:cNvPr>
          <p:cNvPicPr>
            <a:picLocks noChangeAspect="1"/>
          </p:cNvPicPr>
          <p:nvPr/>
        </p:nvPicPr>
        <p:blipFill>
          <a:blip r:embed="rId3"/>
          <a:stretch>
            <a:fillRect/>
          </a:stretch>
        </p:blipFill>
        <p:spPr>
          <a:xfrm>
            <a:off x="10328777" y="4654314"/>
            <a:ext cx="1485197" cy="1852386"/>
          </a:xfrm>
          <a:prstGeom prst="rect">
            <a:avLst/>
          </a:prstGeom>
        </p:spPr>
      </p:pic>
    </p:spTree>
    <p:extLst>
      <p:ext uri="{BB962C8B-B14F-4D97-AF65-F5344CB8AC3E}">
        <p14:creationId xmlns:p14="http://schemas.microsoft.com/office/powerpoint/2010/main" val="196618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0DF5EF-9E5D-AB4F-A356-4E602C41C6D4}"/>
              </a:ext>
            </a:extLst>
          </p:cNvPr>
          <p:cNvPicPr>
            <a:picLocks noChangeAspect="1"/>
          </p:cNvPicPr>
          <p:nvPr/>
        </p:nvPicPr>
        <p:blipFill>
          <a:blip r:embed="rId3"/>
          <a:srcRect/>
          <a:stretch/>
        </p:blipFill>
        <p:spPr>
          <a:xfrm>
            <a:off x="6204561" y="657569"/>
            <a:ext cx="4671081" cy="5310772"/>
          </a:xfrm>
          <a:prstGeom prst="rect">
            <a:avLst/>
          </a:prstGeom>
        </p:spPr>
      </p:pic>
      <p:sp>
        <p:nvSpPr>
          <p:cNvPr id="2" name="Title 1">
            <a:extLst>
              <a:ext uri="{FF2B5EF4-FFF2-40B4-BE49-F238E27FC236}">
                <a16:creationId xmlns:a16="http://schemas.microsoft.com/office/drawing/2014/main" id="{8776D70A-5BE1-9645-A98D-EF8A9DC1BF4F}"/>
              </a:ext>
            </a:extLst>
          </p:cNvPr>
          <p:cNvSpPr>
            <a:spLocks noGrp="1"/>
          </p:cNvSpPr>
          <p:nvPr>
            <p:ph type="title"/>
          </p:nvPr>
        </p:nvSpPr>
        <p:spPr/>
        <p:txBody>
          <a:bodyPr/>
          <a:lstStyle/>
          <a:p>
            <a:r>
              <a:rPr lang="fr-CA" noProof="0" dirty="0"/>
              <a:t>Trouvez votre feuille de travail</a:t>
            </a:r>
          </a:p>
        </p:txBody>
      </p:sp>
      <p:sp>
        <p:nvSpPr>
          <p:cNvPr id="4" name="Text Placeholder 3">
            <a:extLst>
              <a:ext uri="{FF2B5EF4-FFF2-40B4-BE49-F238E27FC236}">
                <a16:creationId xmlns:a16="http://schemas.microsoft.com/office/drawing/2014/main" id="{F7EBD691-C974-A143-B99D-069FC7F46084}"/>
              </a:ext>
            </a:extLst>
          </p:cNvPr>
          <p:cNvSpPr>
            <a:spLocks noGrp="1"/>
          </p:cNvSpPr>
          <p:nvPr>
            <p:ph type="body" sz="half" idx="2"/>
          </p:nvPr>
        </p:nvSpPr>
        <p:spPr/>
        <p:txBody>
          <a:bodyPr/>
          <a:lstStyle/>
          <a:p>
            <a:r>
              <a:rPr lang="fr-CA" noProof="0" dirty="0"/>
              <a:t>Complétez la feuille de travail par vous-même et soyez prêt à partager vos réponses avec d'autres dans quelques minutes.</a:t>
            </a:r>
          </a:p>
          <a:p>
            <a:r>
              <a:rPr lang="fr-CA" noProof="0" dirty="0"/>
              <a:t>Éteignez votre caméra maintenant, puis rallumez-la une fois que vous avez terminé votre feuille de travail, afin que je sache que vous êtes prêt à continuer</a:t>
            </a:r>
          </a:p>
        </p:txBody>
      </p:sp>
      <p:pic>
        <p:nvPicPr>
          <p:cNvPr id="7" name="Picture 6" descr="A red and white syringe&#10;&#10;Description automatically generated with low confidence">
            <a:extLst>
              <a:ext uri="{FF2B5EF4-FFF2-40B4-BE49-F238E27FC236}">
                <a16:creationId xmlns:a16="http://schemas.microsoft.com/office/drawing/2014/main" id="{8A56F226-43FC-8F42-BA5B-E8B49E775B60}"/>
              </a:ext>
            </a:extLst>
          </p:cNvPr>
          <p:cNvPicPr/>
          <p:nvPr/>
        </p:nvPicPr>
        <p:blipFill>
          <a:blip r:embed="rId4">
            <a:extLst>
              <a:ext uri="{28A0092B-C50C-407E-A947-70E740481C1C}">
                <a14:useLocalDpi xmlns:a14="http://schemas.microsoft.com/office/drawing/2010/main" val="0"/>
              </a:ext>
            </a:extLst>
          </a:blip>
          <a:stretch>
            <a:fillRect/>
          </a:stretch>
        </p:blipFill>
        <p:spPr>
          <a:xfrm>
            <a:off x="11064241" y="2077775"/>
            <a:ext cx="901382" cy="1042615"/>
          </a:xfrm>
          <a:prstGeom prst="rect">
            <a:avLst/>
          </a:prstGeom>
        </p:spPr>
      </p:pic>
      <p:pic>
        <p:nvPicPr>
          <p:cNvPr id="8" name="Picture 7" descr="A picture containing dark, automaton&#10;&#10;Description automatically generated">
            <a:extLst>
              <a:ext uri="{FF2B5EF4-FFF2-40B4-BE49-F238E27FC236}">
                <a16:creationId xmlns:a16="http://schemas.microsoft.com/office/drawing/2014/main" id="{01960A87-BD83-6248-AEED-C91F30513A1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128884" y="3549918"/>
            <a:ext cx="704215" cy="939165"/>
          </a:xfrm>
          <a:prstGeom prst="rect">
            <a:avLst/>
          </a:prstGeom>
          <a:noFill/>
          <a:ln>
            <a:noFill/>
          </a:ln>
        </p:spPr>
      </p:pic>
    </p:spTree>
    <p:extLst>
      <p:ext uri="{BB962C8B-B14F-4D97-AF65-F5344CB8AC3E}">
        <p14:creationId xmlns:p14="http://schemas.microsoft.com/office/powerpoint/2010/main" val="1649735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1AD2593-F8B1-0543-8790-F33B1C865C92}"/>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01298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3" name="Rectangle 14">
            <a:extLst>
              <a:ext uri="{FF2B5EF4-FFF2-40B4-BE49-F238E27FC236}">
                <a16:creationId xmlns:a16="http://schemas.microsoft.com/office/drawing/2014/main" id="{0FD3DFA7-E77F-42CA-899F-22282996C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4" name="Rectangle 16">
            <a:extLst>
              <a:ext uri="{FF2B5EF4-FFF2-40B4-BE49-F238E27FC236}">
                <a16:creationId xmlns:a16="http://schemas.microsoft.com/office/drawing/2014/main" id="{30E5FFF7-47E2-41AF-9D24-9148B69DB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041" y="806357"/>
            <a:ext cx="624535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5" name="Rectangle 18">
            <a:extLst>
              <a:ext uri="{FF2B5EF4-FFF2-40B4-BE49-F238E27FC236}">
                <a16:creationId xmlns:a16="http://schemas.microsoft.com/office/drawing/2014/main" id="{53F5787A-EFE7-404C-AB16-BF4E5B48E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0080"/>
            <a:ext cx="6572503"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3" name="Picture Placeholder 17">
            <a:extLst>
              <a:ext uri="{FF2B5EF4-FFF2-40B4-BE49-F238E27FC236}">
                <a16:creationId xmlns:a16="http://schemas.microsoft.com/office/drawing/2014/main" id="{5C1160AD-10CB-5D43-A87F-D03620541DA9}"/>
              </a:ext>
            </a:extLst>
          </p:cNvPr>
          <p:cNvPicPr>
            <a:picLocks noChangeAspect="1"/>
          </p:cNvPicPr>
          <p:nvPr/>
        </p:nvPicPr>
        <p:blipFill>
          <a:blip r:embed="rId3"/>
          <a:srcRect t="180" b="180"/>
          <a:stretch/>
        </p:blipFill>
        <p:spPr>
          <a:xfrm>
            <a:off x="2028075" y="1131815"/>
            <a:ext cx="3804974" cy="4271435"/>
          </a:xfrm>
          <a:prstGeom prst="rect">
            <a:avLst/>
          </a:prstGeom>
        </p:spPr>
      </p:pic>
      <p:sp>
        <p:nvSpPr>
          <p:cNvPr id="26" name="Rectangle 20">
            <a:extLst>
              <a:ext uri="{FF2B5EF4-FFF2-40B4-BE49-F238E27FC236}">
                <a16:creationId xmlns:a16="http://schemas.microsoft.com/office/drawing/2014/main" id="{CE2C7D98-2A95-4C59-A473-ABDE4B2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9436" y="640080"/>
            <a:ext cx="3702888" cy="5261170"/>
          </a:xfrm>
          <a:prstGeom prst="rect">
            <a:avLst/>
          </a:prstGeom>
          <a:solidFill>
            <a:srgbClr val="FFFFFF"/>
          </a:solid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4"/>
          <a:stretch>
            <a:fillRect/>
          </a:stretch>
        </p:blipFill>
        <p:spPr>
          <a:xfrm>
            <a:off x="8181169" y="1377800"/>
            <a:ext cx="3050494" cy="3804002"/>
          </a:xfrm>
          <a:prstGeom prst="rect">
            <a:avLst/>
          </a:prstGeom>
        </p:spPr>
      </p:pic>
    </p:spTree>
    <p:extLst>
      <p:ext uri="{BB962C8B-B14F-4D97-AF65-F5344CB8AC3E}">
        <p14:creationId xmlns:p14="http://schemas.microsoft.com/office/powerpoint/2010/main" val="1544350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9954C4D-0441-904D-A617-88EA669D5E39}"/>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4383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FBD2B8-1B7D-CCC9-C054-D0B40A2CDC1B}"/>
              </a:ext>
            </a:extLst>
          </p:cNvPr>
          <p:cNvPicPr>
            <a:picLocks noChangeAspect="1"/>
          </p:cNvPicPr>
          <p:nvPr/>
        </p:nvPicPr>
        <p:blipFill>
          <a:blip r:embed="rId3"/>
          <a:srcRect/>
          <a:stretch/>
        </p:blipFill>
        <p:spPr>
          <a:xfrm>
            <a:off x="1126236" y="1705049"/>
            <a:ext cx="9939528" cy="3447902"/>
          </a:xfrm>
          <a:prstGeom prst="rect">
            <a:avLst/>
          </a:prstGeom>
        </p:spPr>
      </p:pic>
    </p:spTree>
    <p:extLst>
      <p:ext uri="{BB962C8B-B14F-4D97-AF65-F5344CB8AC3E}">
        <p14:creationId xmlns:p14="http://schemas.microsoft.com/office/powerpoint/2010/main" val="164910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82B91-C7ED-AE4B-BC1F-DAC2961AE8F6}"/>
              </a:ext>
            </a:extLst>
          </p:cNvPr>
          <p:cNvSpPr txBox="1"/>
          <p:nvPr/>
        </p:nvSpPr>
        <p:spPr>
          <a:xfrm>
            <a:off x="356261" y="1163782"/>
            <a:ext cx="11471562" cy="5632311"/>
          </a:xfrm>
          <a:prstGeom prst="rect">
            <a:avLst/>
          </a:prstGeom>
          <a:noFill/>
        </p:spPr>
        <p:txBody>
          <a:bodyPr wrap="square" rtlCol="0">
            <a:spAutoFit/>
          </a:bodyPr>
          <a:lstStyle/>
          <a:p>
            <a:pPr algn="just"/>
            <a:r>
              <a:rPr lang="fr-CA" noProof="0" dirty="0"/>
              <a:t>Que ce soit une plainte ou un grief, l’enquête menée par le syndicat est primordiale et se déroulera de la même façon. Nous avons appris qu’il est important d’écouter les membres, de comprendre leurs préoccupations et d’essayer de régler leurs problèmes dans le but d’établir notre crédibilité auprès de l’employeur et des membres et de bâtir un syndicat fort.</a:t>
            </a:r>
          </a:p>
          <a:p>
            <a:pPr algn="just"/>
            <a:r>
              <a:rPr lang="fr-CA" noProof="0" dirty="0"/>
              <a:t> </a:t>
            </a:r>
          </a:p>
          <a:p>
            <a:pPr algn="just"/>
            <a:r>
              <a:rPr lang="fr-CA" noProof="0" dirty="0">
                <a:solidFill>
                  <a:srgbClr val="002E56"/>
                </a:solidFill>
              </a:rPr>
              <a:t>Un membre peut communiquer avec vous de diverses façons dans le but de discuter d’un problème. Vous pourriez aussi avoir connaissance d’une situation par l’intermédiaire d’un autre membre ou vous pourriez vous-même être témoin du motif d’un grief. Peu importe, vous devez écouter le membre (ou les membres) et il est préférable de le(s) rencontrer en personne. </a:t>
            </a:r>
          </a:p>
          <a:p>
            <a:pPr algn="just"/>
            <a:r>
              <a:rPr lang="fr-CA" noProof="0" dirty="0"/>
              <a:t> </a:t>
            </a:r>
          </a:p>
          <a:p>
            <a:pPr algn="just"/>
            <a:r>
              <a:rPr lang="fr-CA" noProof="0" dirty="0"/>
              <a:t>La recherche des faits par le représentant syndical se nomme une enquête. Cette enquête doit être menée avec sérieux, car une enquête mal menée peut entraîner la perte d’un dossier légitime. Par exemple, un manque d’informations ou des informations incorrectes sur un dossier disciplinaire antérieurs ferait en sorte que le président local ou général se présente sans la préparation nécessaire pour discuter d’un grief avec l’employeur. Cela pourrait être la principale raison pour laquelle un grief disciplinaire échoue.</a:t>
            </a:r>
          </a:p>
          <a:p>
            <a:pPr algn="just"/>
            <a:r>
              <a:rPr lang="fr-CA" noProof="0" dirty="0"/>
              <a:t> </a:t>
            </a:r>
          </a:p>
          <a:p>
            <a:pPr algn="just"/>
            <a:r>
              <a:rPr lang="fr-CA" noProof="0" dirty="0">
                <a:solidFill>
                  <a:srgbClr val="002E56"/>
                </a:solidFill>
              </a:rPr>
              <a:t>Établissez les faits par écrit. Prenez des notes sur l’ensemble des conversations ou observations. Considérez l’utilisation d’un rapport d’enquête et d’une déposition de témoin. Montez-vous un dossier.</a:t>
            </a:r>
          </a:p>
          <a:p>
            <a:pPr algn="just"/>
            <a:r>
              <a:rPr lang="fr-CA" noProof="0" dirty="0"/>
              <a:t> </a:t>
            </a:r>
          </a:p>
          <a:p>
            <a:pPr algn="just"/>
            <a:r>
              <a:rPr lang="fr-CA" noProof="0" dirty="0"/>
              <a:t>Si la situation est très grave, consultez immédiatement le président général et travaillez en étroite collaboration avec lui pour la régler. Selon la gravité de la situation, le président général pourra décider de consulter des avocats. </a:t>
            </a:r>
          </a:p>
        </p:txBody>
      </p:sp>
      <p:sp>
        <p:nvSpPr>
          <p:cNvPr id="3" name="Title 2">
            <a:extLst>
              <a:ext uri="{FF2B5EF4-FFF2-40B4-BE49-F238E27FC236}">
                <a16:creationId xmlns:a16="http://schemas.microsoft.com/office/drawing/2014/main" id="{4E49C705-881C-A243-B6E7-B0E66BD071AA}"/>
              </a:ext>
            </a:extLst>
          </p:cNvPr>
          <p:cNvSpPr>
            <a:spLocks noGrp="1"/>
          </p:cNvSpPr>
          <p:nvPr>
            <p:ph type="title"/>
          </p:nvPr>
        </p:nvSpPr>
        <p:spPr>
          <a:xfrm>
            <a:off x="624114" y="418495"/>
            <a:ext cx="10943771" cy="745287"/>
          </a:xfrm>
        </p:spPr>
        <p:txBody>
          <a:bodyPr>
            <a:normAutofit fontScale="90000"/>
          </a:bodyPr>
          <a:lstStyle/>
          <a:p>
            <a:r>
              <a:rPr lang="fr-CA" b="1" noProof="0" dirty="0"/>
              <a:t>L’enquête du syndicat : à la recherche des faits</a:t>
            </a:r>
            <a:endParaRPr lang="fr-CA" noProof="0" dirty="0"/>
          </a:p>
        </p:txBody>
      </p:sp>
    </p:spTree>
    <p:extLst>
      <p:ext uri="{BB962C8B-B14F-4D97-AF65-F5344CB8AC3E}">
        <p14:creationId xmlns:p14="http://schemas.microsoft.com/office/powerpoint/2010/main" val="251673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610E-3AB2-A44D-83A2-F1713F372417}"/>
              </a:ext>
            </a:extLst>
          </p:cNvPr>
          <p:cNvSpPr>
            <a:spLocks noGrp="1"/>
          </p:cNvSpPr>
          <p:nvPr>
            <p:ph type="title"/>
          </p:nvPr>
        </p:nvSpPr>
        <p:spPr/>
        <p:txBody>
          <a:bodyPr/>
          <a:lstStyle/>
          <a:p>
            <a:r>
              <a:rPr lang="fr-CA" noProof="0" dirty="0"/>
              <a:t>1 - QUI</a:t>
            </a:r>
          </a:p>
        </p:txBody>
      </p:sp>
      <p:graphicFrame>
        <p:nvGraphicFramePr>
          <p:cNvPr id="6" name="Content Placeholder 2">
            <a:extLst>
              <a:ext uri="{FF2B5EF4-FFF2-40B4-BE49-F238E27FC236}">
                <a16:creationId xmlns:a16="http://schemas.microsoft.com/office/drawing/2014/main" id="{9BDF0048-FD1E-4EFA-A458-952BA143F0C0}"/>
              </a:ext>
            </a:extLst>
          </p:cNvPr>
          <p:cNvGraphicFramePr>
            <a:graphicFrameLocks noGrp="1"/>
          </p:cNvGraphicFramePr>
          <p:nvPr>
            <p:ph idx="1"/>
            <p:extLst>
              <p:ext uri="{D42A27DB-BD31-4B8C-83A1-F6EECF244321}">
                <p14:modId xmlns:p14="http://schemas.microsoft.com/office/powerpoint/2010/main" val="8117847"/>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7EE08D-0077-D449-ADCC-6246DF2598D0}"/>
              </a:ext>
            </a:extLst>
          </p:cNvPr>
          <p:cNvSpPr>
            <a:spLocks noGrp="1"/>
          </p:cNvSpPr>
          <p:nvPr>
            <p:ph type="body" sz="half" idx="2"/>
          </p:nvPr>
        </p:nvSpPr>
        <p:spPr/>
        <p:txBody>
          <a:bodyPr/>
          <a:lstStyle/>
          <a:p>
            <a:endParaRPr lang="fr-CA" noProof="0" dirty="0"/>
          </a:p>
        </p:txBody>
      </p:sp>
    </p:spTree>
    <p:extLst>
      <p:ext uri="{BB962C8B-B14F-4D97-AF65-F5344CB8AC3E}">
        <p14:creationId xmlns:p14="http://schemas.microsoft.com/office/powerpoint/2010/main" val="1177970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610E-3AB2-A44D-83A2-F1713F372417}"/>
              </a:ext>
            </a:extLst>
          </p:cNvPr>
          <p:cNvSpPr>
            <a:spLocks noGrp="1"/>
          </p:cNvSpPr>
          <p:nvPr>
            <p:ph type="title"/>
          </p:nvPr>
        </p:nvSpPr>
        <p:spPr/>
        <p:txBody>
          <a:bodyPr/>
          <a:lstStyle/>
          <a:p>
            <a:r>
              <a:rPr lang="fr-CA" noProof="0" dirty="0"/>
              <a:t>2 - QUOI</a:t>
            </a:r>
          </a:p>
        </p:txBody>
      </p:sp>
      <p:graphicFrame>
        <p:nvGraphicFramePr>
          <p:cNvPr id="6" name="Content Placeholder 2">
            <a:extLst>
              <a:ext uri="{FF2B5EF4-FFF2-40B4-BE49-F238E27FC236}">
                <a16:creationId xmlns:a16="http://schemas.microsoft.com/office/drawing/2014/main" id="{9BDF0048-FD1E-4EFA-A458-952BA143F0C0}"/>
              </a:ext>
            </a:extLst>
          </p:cNvPr>
          <p:cNvGraphicFramePr>
            <a:graphicFrameLocks noGrp="1"/>
          </p:cNvGraphicFramePr>
          <p:nvPr>
            <p:ph idx="1"/>
            <p:extLst>
              <p:ext uri="{D42A27DB-BD31-4B8C-83A1-F6EECF244321}">
                <p14:modId xmlns:p14="http://schemas.microsoft.com/office/powerpoint/2010/main" val="1214965674"/>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7EE08D-0077-D449-ADCC-6246DF2598D0}"/>
              </a:ext>
            </a:extLst>
          </p:cNvPr>
          <p:cNvSpPr>
            <a:spLocks noGrp="1"/>
          </p:cNvSpPr>
          <p:nvPr>
            <p:ph type="body" sz="half" idx="2"/>
          </p:nvPr>
        </p:nvSpPr>
        <p:spPr/>
        <p:txBody>
          <a:bodyPr/>
          <a:lstStyle/>
          <a:p>
            <a:endParaRPr lang="fr-CA" noProof="0" dirty="0"/>
          </a:p>
        </p:txBody>
      </p:sp>
    </p:spTree>
    <p:extLst>
      <p:ext uri="{BB962C8B-B14F-4D97-AF65-F5344CB8AC3E}">
        <p14:creationId xmlns:p14="http://schemas.microsoft.com/office/powerpoint/2010/main" val="907931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610E-3AB2-A44D-83A2-F1713F372417}"/>
              </a:ext>
            </a:extLst>
          </p:cNvPr>
          <p:cNvSpPr>
            <a:spLocks noGrp="1"/>
          </p:cNvSpPr>
          <p:nvPr>
            <p:ph type="title"/>
          </p:nvPr>
        </p:nvSpPr>
        <p:spPr/>
        <p:txBody>
          <a:bodyPr/>
          <a:lstStyle/>
          <a:p>
            <a:r>
              <a:rPr lang="fr-CA" noProof="0" dirty="0"/>
              <a:t>3 - QUAND</a:t>
            </a:r>
          </a:p>
        </p:txBody>
      </p:sp>
      <p:graphicFrame>
        <p:nvGraphicFramePr>
          <p:cNvPr id="6" name="Content Placeholder 2">
            <a:extLst>
              <a:ext uri="{FF2B5EF4-FFF2-40B4-BE49-F238E27FC236}">
                <a16:creationId xmlns:a16="http://schemas.microsoft.com/office/drawing/2014/main" id="{9BDF0048-FD1E-4EFA-A458-952BA143F0C0}"/>
              </a:ext>
            </a:extLst>
          </p:cNvPr>
          <p:cNvGraphicFramePr>
            <a:graphicFrameLocks noGrp="1"/>
          </p:cNvGraphicFramePr>
          <p:nvPr>
            <p:ph idx="1"/>
            <p:extLst>
              <p:ext uri="{D42A27DB-BD31-4B8C-83A1-F6EECF244321}">
                <p14:modId xmlns:p14="http://schemas.microsoft.com/office/powerpoint/2010/main" val="1404628451"/>
              </p:ext>
            </p:extLst>
          </p:nvPr>
        </p:nvGraphicFramePr>
        <p:xfrm>
          <a:off x="6736080" y="804672"/>
          <a:ext cx="4651248"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7EE08D-0077-D449-ADCC-6246DF2598D0}"/>
              </a:ext>
            </a:extLst>
          </p:cNvPr>
          <p:cNvSpPr>
            <a:spLocks noGrp="1"/>
          </p:cNvSpPr>
          <p:nvPr>
            <p:ph type="body" sz="half" idx="2"/>
          </p:nvPr>
        </p:nvSpPr>
        <p:spPr/>
        <p:txBody>
          <a:bodyPr/>
          <a:lstStyle/>
          <a:p>
            <a:endParaRPr lang="fr-CA" noProof="0" dirty="0"/>
          </a:p>
        </p:txBody>
      </p:sp>
    </p:spTree>
    <p:extLst>
      <p:ext uri="{BB962C8B-B14F-4D97-AF65-F5344CB8AC3E}">
        <p14:creationId xmlns:p14="http://schemas.microsoft.com/office/powerpoint/2010/main" val="3847598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fr-CA" noProof="0" dirty="0"/>
              <a:t>4 - OÙ</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2280031330"/>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fr-CA" noProof="0" dirty="0"/>
          </a:p>
        </p:txBody>
      </p:sp>
    </p:spTree>
    <p:extLst>
      <p:ext uri="{BB962C8B-B14F-4D97-AF65-F5344CB8AC3E}">
        <p14:creationId xmlns:p14="http://schemas.microsoft.com/office/powerpoint/2010/main" val="3589680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fr-CA" noProof="0" dirty="0"/>
              <a:t>5 - POURQUOI</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3717362257"/>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fr-CA" noProof="0" dirty="0"/>
          </a:p>
        </p:txBody>
      </p:sp>
    </p:spTree>
    <p:extLst>
      <p:ext uri="{BB962C8B-B14F-4D97-AF65-F5344CB8AC3E}">
        <p14:creationId xmlns:p14="http://schemas.microsoft.com/office/powerpoint/2010/main" val="3277649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fr-CA" noProof="0" dirty="0"/>
              <a:t>6 - BUT</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1567406118"/>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fr-CA" noProof="0" dirty="0"/>
          </a:p>
        </p:txBody>
      </p:sp>
    </p:spTree>
    <p:extLst>
      <p:ext uri="{BB962C8B-B14F-4D97-AF65-F5344CB8AC3E}">
        <p14:creationId xmlns:p14="http://schemas.microsoft.com/office/powerpoint/2010/main" val="3669259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fr-CA" noProof="0" dirty="0"/>
              <a:t>7 - DOCUMENTATION</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3792884696"/>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fr-CA" noProof="0" dirty="0"/>
          </a:p>
        </p:txBody>
      </p:sp>
    </p:spTree>
    <p:extLst>
      <p:ext uri="{BB962C8B-B14F-4D97-AF65-F5344CB8AC3E}">
        <p14:creationId xmlns:p14="http://schemas.microsoft.com/office/powerpoint/2010/main" val="351319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D7ADFB4-F940-4647-8163-D018E3C40176}"/>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2498982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522515" y="548703"/>
            <a:ext cx="3865009" cy="3380631"/>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771897" y="4132613"/>
            <a:ext cx="6457217" cy="830997"/>
          </a:xfrm>
          <a:prstGeom prst="rect">
            <a:avLst/>
          </a:prstGeom>
          <a:noFill/>
        </p:spPr>
        <p:txBody>
          <a:bodyPr wrap="none" rtlCol="0">
            <a:spAutoFit/>
          </a:bodyPr>
          <a:lstStyle/>
          <a:p>
            <a:r>
              <a:rPr lang="fr-CA" sz="4800" b="1" noProof="0" dirty="0"/>
              <a:t>Vidéo – À déterminer</a:t>
            </a:r>
          </a:p>
        </p:txBody>
      </p:sp>
    </p:spTree>
    <p:extLst>
      <p:ext uri="{BB962C8B-B14F-4D97-AF65-F5344CB8AC3E}">
        <p14:creationId xmlns:p14="http://schemas.microsoft.com/office/powerpoint/2010/main" val="316850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CBFC-BD0F-D344-85CE-F72721CF280A}"/>
              </a:ext>
            </a:extLst>
          </p:cNvPr>
          <p:cNvSpPr>
            <a:spLocks noGrp="1"/>
          </p:cNvSpPr>
          <p:nvPr>
            <p:ph type="title"/>
          </p:nvPr>
        </p:nvSpPr>
        <p:spPr>
          <a:xfrm>
            <a:off x="6438122" y="964692"/>
            <a:ext cx="4793758" cy="1188720"/>
          </a:xfrm>
        </p:spPr>
        <p:txBody>
          <a:bodyPr>
            <a:normAutofit fontScale="90000"/>
          </a:bodyPr>
          <a:lstStyle/>
          <a:p>
            <a:r>
              <a:rPr lang="fr-CA" noProof="0" dirty="0"/>
              <a:t>Médias sociaux – Conférence ferroviaire</a:t>
            </a:r>
          </a:p>
        </p:txBody>
      </p:sp>
      <p:pic>
        <p:nvPicPr>
          <p:cNvPr id="6" name="Picture 5" descr="A yellow circle with two horses and a white circle with a black and white logo&#10;&#10;Description automatically generated">
            <a:extLst>
              <a:ext uri="{FF2B5EF4-FFF2-40B4-BE49-F238E27FC236}">
                <a16:creationId xmlns:a16="http://schemas.microsoft.com/office/drawing/2014/main" id="{4CC8A8F3-3023-11B6-4222-ABE5A1975CB5}"/>
              </a:ext>
            </a:extLst>
          </p:cNvPr>
          <p:cNvPicPr>
            <a:picLocks noChangeAspect="1"/>
          </p:cNvPicPr>
          <p:nvPr/>
        </p:nvPicPr>
        <p:blipFill>
          <a:blip r:embed="rId3"/>
          <a:stretch>
            <a:fillRect/>
          </a:stretch>
        </p:blipFill>
        <p:spPr>
          <a:xfrm>
            <a:off x="441840" y="465207"/>
            <a:ext cx="2880360" cy="2513114"/>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CAC96E1B-FEEB-EF68-7C6D-61ED8F90A093}"/>
              </a:ext>
            </a:extLst>
          </p:cNvPr>
          <p:cNvPicPr>
            <a:picLocks noChangeAspect="1"/>
          </p:cNvPicPr>
          <p:nvPr/>
        </p:nvPicPr>
        <p:blipFill>
          <a:blip r:embed="rId4"/>
          <a:stretch>
            <a:fillRect/>
          </a:stretch>
        </p:blipFill>
        <p:spPr>
          <a:xfrm>
            <a:off x="3828150" y="850987"/>
            <a:ext cx="1783661" cy="1672182"/>
          </a:xfrm>
          <a:prstGeom prst="rect">
            <a:avLst/>
          </a:prstGeom>
        </p:spPr>
      </p:pic>
      <p:pic>
        <p:nvPicPr>
          <p:cNvPr id="15" name="Picture 14" descr="A black and white image of a horse and a logo&#10;&#10;Description automatically generated">
            <a:extLst>
              <a:ext uri="{FF2B5EF4-FFF2-40B4-BE49-F238E27FC236}">
                <a16:creationId xmlns:a16="http://schemas.microsoft.com/office/drawing/2014/main" id="{C352781A-189B-5B65-E400-2A408250EB0F}"/>
              </a:ext>
            </a:extLst>
          </p:cNvPr>
          <p:cNvPicPr>
            <a:picLocks noChangeAspect="1"/>
          </p:cNvPicPr>
          <p:nvPr/>
        </p:nvPicPr>
        <p:blipFill>
          <a:blip r:embed="rId5"/>
          <a:stretch>
            <a:fillRect/>
          </a:stretch>
        </p:blipFill>
        <p:spPr>
          <a:xfrm>
            <a:off x="722183" y="4318311"/>
            <a:ext cx="2370337" cy="2056268"/>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672B4859-43CD-07E4-70B3-00BDE66B6AF9}"/>
              </a:ext>
            </a:extLst>
          </p:cNvPr>
          <p:cNvPicPr>
            <a:picLocks noChangeAspect="1"/>
          </p:cNvPicPr>
          <p:nvPr/>
        </p:nvPicPr>
        <p:blipFill>
          <a:blip r:embed="rId6"/>
          <a:stretch>
            <a:fillRect/>
          </a:stretch>
        </p:blipFill>
        <p:spPr>
          <a:xfrm>
            <a:off x="3828150" y="3758028"/>
            <a:ext cx="1783661" cy="1810823"/>
          </a:xfrm>
          <a:prstGeom prst="rect">
            <a:avLst/>
          </a:prstGeom>
        </p:spPr>
      </p:pic>
      <p:sp>
        <p:nvSpPr>
          <p:cNvPr id="3" name="Content Placeholder 2">
            <a:extLst>
              <a:ext uri="{FF2B5EF4-FFF2-40B4-BE49-F238E27FC236}">
                <a16:creationId xmlns:a16="http://schemas.microsoft.com/office/drawing/2014/main" id="{E220DFD1-EF42-6D45-99BB-8884E6BEDEAC}"/>
              </a:ext>
            </a:extLst>
          </p:cNvPr>
          <p:cNvSpPr>
            <a:spLocks noGrp="1"/>
          </p:cNvSpPr>
          <p:nvPr>
            <p:ph idx="1"/>
          </p:nvPr>
        </p:nvSpPr>
        <p:spPr>
          <a:xfrm>
            <a:off x="6438122" y="2475145"/>
            <a:ext cx="4793757" cy="3409259"/>
          </a:xfrm>
        </p:spPr>
        <p:txBody>
          <a:bodyPr>
            <a:normAutofit fontScale="85000" lnSpcReduction="20000"/>
          </a:bodyP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noProof="0" dirty="0">
                <a:effectLst/>
                <a:latin typeface="Avenir Book" panose="02000503020000020003" pitchFamily="2" charset="0"/>
                <a:ea typeface="Calibri" panose="020F0502020204030204" pitchFamily="34" charset="0"/>
                <a:cs typeface="Helvetica Neue" panose="02000503000000020004" pitchFamily="2" charset="0"/>
              </a:rPr>
              <a:t>Facebook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7"/>
              </a:rPr>
              <a:t>https://www.facebook.com/TeamstersRail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noProof="0" dirty="0">
                <a:effectLst/>
                <a:latin typeface="Avenir Book" panose="02000503020000020003" pitchFamily="2" charset="0"/>
                <a:ea typeface="Calibri" panose="020F0502020204030204" pitchFamily="34" charset="0"/>
                <a:cs typeface="Helvetica Neue" panose="02000503000000020004" pitchFamily="2" charset="0"/>
              </a:rPr>
              <a:t>Twitter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8"/>
              </a:rPr>
              <a:t>https://twitter.com/TeamstersRail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noProof="0" dirty="0">
                <a:effectLst/>
                <a:latin typeface="Avenir Book" panose="02000503020000020003" pitchFamily="2" charset="0"/>
                <a:ea typeface="Calibri" panose="020F0502020204030204" pitchFamily="34" charset="0"/>
                <a:cs typeface="Helvetica Neue" panose="02000503000000020004" pitchFamily="2" charset="0"/>
              </a:rPr>
              <a:t>Instagram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9"/>
              </a:rPr>
              <a:t>https://www.instagram.com/teamstersrail/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fr-CA" noProof="0" dirty="0">
                <a:effectLst/>
                <a:latin typeface="Avenir Book" panose="02000503020000020003" pitchFamily="2" charset="0"/>
                <a:ea typeface="Calibri" panose="020F0502020204030204" pitchFamily="34" charset="0"/>
                <a:cs typeface="Helvetica Neue" panose="02000503000000020004" pitchFamily="2" charset="0"/>
              </a:rPr>
              <a:t>YouTube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10"/>
              </a:rPr>
              <a:t>https://www.youtube.com/@TeamstersRail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a:lnSpc>
                <a:spcPct val="90000"/>
              </a:lnSpc>
            </a:pPr>
            <a:endParaRPr lang="fr-CA" noProof="0" dirty="0">
              <a:effectLst/>
              <a:latin typeface="Avenir Book" panose="02000503020000020003" pitchFamily="2" charset="0"/>
              <a:ea typeface="Calibri" panose="020F0502020204030204" pitchFamily="34" charset="0"/>
              <a:cs typeface="Helvetica Neue" panose="02000503000000020004" pitchFamily="2" charset="0"/>
            </a:endParaRPr>
          </a:p>
          <a:p>
            <a:pPr>
              <a:lnSpc>
                <a:spcPct val="90000"/>
              </a:lnSpc>
            </a:pPr>
            <a:r>
              <a:rPr lang="fr-CA" noProof="0" dirty="0">
                <a:latin typeface="Avenir Book" panose="02000503020000020003" pitchFamily="2" charset="0"/>
                <a:ea typeface="Calibri" panose="020F0502020204030204" pitchFamily="34" charset="0"/>
                <a:cs typeface="Helvetica Neue" panose="02000503000000020004" pitchFamily="2" charset="0"/>
              </a:rPr>
              <a:t>Sujets</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 YouTube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10"/>
              </a:rPr>
              <a:t>https://www.youtube.com/@TeamstersRail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a:lnSpc>
                <a:spcPct val="90000"/>
              </a:lnSpc>
            </a:pPr>
            <a:endParaRPr lang="fr-CA" noProof="0" dirty="0">
              <a:effectLst/>
              <a:latin typeface="Avenir Book" panose="02000503020000020003" pitchFamily="2" charset="0"/>
              <a:ea typeface="Calibri" panose="020F0502020204030204" pitchFamily="34" charset="0"/>
              <a:cs typeface="Helvetica Neue" panose="02000503000000020004" pitchFamily="2" charset="0"/>
            </a:endParaRPr>
          </a:p>
        </p:txBody>
      </p:sp>
      <p:pic>
        <p:nvPicPr>
          <p:cNvPr id="19" name="Picture 18" descr="A screenshot of a white background&#10;&#10;Description automatically generated">
            <a:extLst>
              <a:ext uri="{FF2B5EF4-FFF2-40B4-BE49-F238E27FC236}">
                <a16:creationId xmlns:a16="http://schemas.microsoft.com/office/drawing/2014/main" id="{FBF5C34D-E541-EA46-901B-F223388D3864}"/>
              </a:ext>
            </a:extLst>
          </p:cNvPr>
          <p:cNvPicPr>
            <a:picLocks noChangeAspect="1"/>
          </p:cNvPicPr>
          <p:nvPr/>
        </p:nvPicPr>
        <p:blipFill>
          <a:blip r:embed="rId11"/>
          <a:stretch>
            <a:fillRect/>
          </a:stretch>
        </p:blipFill>
        <p:spPr>
          <a:xfrm>
            <a:off x="534678" y="2946245"/>
            <a:ext cx="2976714" cy="1039643"/>
          </a:xfrm>
          <a:prstGeom prst="rect">
            <a:avLst/>
          </a:prstGeom>
        </p:spPr>
      </p:pic>
    </p:spTree>
    <p:extLst>
      <p:ext uri="{BB962C8B-B14F-4D97-AF65-F5344CB8AC3E}">
        <p14:creationId xmlns:p14="http://schemas.microsoft.com/office/powerpoint/2010/main" val="1053489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D2D14B74-9B24-EC42-9B5C-DC058244A243}"/>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CA" sz="3000" noProof="0" dirty="0">
                <a:solidFill>
                  <a:srgbClr val="FFFFFF"/>
                </a:solidFill>
              </a:rPr>
              <a:t>Conduite d’un OFFICIER de division</a:t>
            </a:r>
          </a:p>
        </p:txBody>
      </p:sp>
      <p:sp>
        <p:nvSpPr>
          <p:cNvPr id="11" name="Rectangle 10">
            <a:extLst>
              <a:ext uri="{FF2B5EF4-FFF2-40B4-BE49-F238E27FC236}">
                <a16:creationId xmlns:a16="http://schemas.microsoft.com/office/drawing/2014/main" id="{08D97915-3382-5447-BC83-F0D816384E49}"/>
              </a:ext>
            </a:extLst>
          </p:cNvPr>
          <p:cNvSpPr/>
          <p:nvPr/>
        </p:nvSpPr>
        <p:spPr>
          <a:xfrm>
            <a:off x="5544231" y="777110"/>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1</a:t>
            </a:r>
          </a:p>
        </p:txBody>
      </p:sp>
      <p:sp>
        <p:nvSpPr>
          <p:cNvPr id="14" name="Rectangle 13">
            <a:extLst>
              <a:ext uri="{FF2B5EF4-FFF2-40B4-BE49-F238E27FC236}">
                <a16:creationId xmlns:a16="http://schemas.microsoft.com/office/drawing/2014/main" id="{D3E134E7-A37F-F140-85C4-19FA471641DF}"/>
              </a:ext>
            </a:extLst>
          </p:cNvPr>
          <p:cNvSpPr/>
          <p:nvPr/>
        </p:nvSpPr>
        <p:spPr>
          <a:xfrm>
            <a:off x="5544232" y="1880743"/>
            <a:ext cx="572593"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2</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16" name="Rectangle 15">
            <a:extLst>
              <a:ext uri="{FF2B5EF4-FFF2-40B4-BE49-F238E27FC236}">
                <a16:creationId xmlns:a16="http://schemas.microsoft.com/office/drawing/2014/main" id="{9B21EC89-716C-EF4D-ACBF-7FDA172FC709}"/>
              </a:ext>
            </a:extLst>
          </p:cNvPr>
          <p:cNvSpPr/>
          <p:nvPr/>
        </p:nvSpPr>
        <p:spPr>
          <a:xfrm>
            <a:off x="5523407" y="4053927"/>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4</a:t>
            </a:r>
          </a:p>
        </p:txBody>
      </p:sp>
      <p:sp>
        <p:nvSpPr>
          <p:cNvPr id="17" name="Rectangle 16">
            <a:extLst>
              <a:ext uri="{FF2B5EF4-FFF2-40B4-BE49-F238E27FC236}">
                <a16:creationId xmlns:a16="http://schemas.microsoft.com/office/drawing/2014/main" id="{0222948B-D027-984C-BD1A-FB394A777F48}"/>
              </a:ext>
            </a:extLst>
          </p:cNvPr>
          <p:cNvSpPr/>
          <p:nvPr/>
        </p:nvSpPr>
        <p:spPr>
          <a:xfrm>
            <a:off x="5544232" y="2967335"/>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3</a:t>
            </a:r>
          </a:p>
        </p:txBody>
      </p:sp>
      <p:sp>
        <p:nvSpPr>
          <p:cNvPr id="19" name="Rectangle 18">
            <a:extLst>
              <a:ext uri="{FF2B5EF4-FFF2-40B4-BE49-F238E27FC236}">
                <a16:creationId xmlns:a16="http://schemas.microsoft.com/office/drawing/2014/main" id="{FD8B787E-68A3-0E4E-91BB-3B2692E7AFFC}"/>
              </a:ext>
            </a:extLst>
          </p:cNvPr>
          <p:cNvSpPr/>
          <p:nvPr/>
        </p:nvSpPr>
        <p:spPr>
          <a:xfrm>
            <a:off x="5544231" y="5130140"/>
            <a:ext cx="572593"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5</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21" name="Rectangle 20">
            <a:extLst>
              <a:ext uri="{FF2B5EF4-FFF2-40B4-BE49-F238E27FC236}">
                <a16:creationId xmlns:a16="http://schemas.microsoft.com/office/drawing/2014/main" id="{D284ECD8-C58C-934D-B86E-29EF632F62B5}"/>
              </a:ext>
            </a:extLst>
          </p:cNvPr>
          <p:cNvSpPr/>
          <p:nvPr/>
        </p:nvSpPr>
        <p:spPr>
          <a:xfrm>
            <a:off x="7957820" y="777110"/>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6</a:t>
            </a:r>
          </a:p>
        </p:txBody>
      </p:sp>
      <p:sp>
        <p:nvSpPr>
          <p:cNvPr id="22" name="Rectangle 21">
            <a:extLst>
              <a:ext uri="{FF2B5EF4-FFF2-40B4-BE49-F238E27FC236}">
                <a16:creationId xmlns:a16="http://schemas.microsoft.com/office/drawing/2014/main" id="{B77E4164-EA80-D942-B788-684F688B8B80}"/>
              </a:ext>
            </a:extLst>
          </p:cNvPr>
          <p:cNvSpPr/>
          <p:nvPr/>
        </p:nvSpPr>
        <p:spPr>
          <a:xfrm>
            <a:off x="7957821" y="1880743"/>
            <a:ext cx="572593"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7</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23" name="Rectangle 22">
            <a:extLst>
              <a:ext uri="{FF2B5EF4-FFF2-40B4-BE49-F238E27FC236}">
                <a16:creationId xmlns:a16="http://schemas.microsoft.com/office/drawing/2014/main" id="{DF9DEC8A-58F4-5D4C-9170-7183BC7334A7}"/>
              </a:ext>
            </a:extLst>
          </p:cNvPr>
          <p:cNvSpPr/>
          <p:nvPr/>
        </p:nvSpPr>
        <p:spPr>
          <a:xfrm>
            <a:off x="7936996" y="4053927"/>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9</a:t>
            </a:r>
          </a:p>
        </p:txBody>
      </p:sp>
      <p:sp>
        <p:nvSpPr>
          <p:cNvPr id="24" name="Rectangle 23">
            <a:extLst>
              <a:ext uri="{FF2B5EF4-FFF2-40B4-BE49-F238E27FC236}">
                <a16:creationId xmlns:a16="http://schemas.microsoft.com/office/drawing/2014/main" id="{B1B4DABA-B57C-A747-9BC0-0A5302C0B4BE}"/>
              </a:ext>
            </a:extLst>
          </p:cNvPr>
          <p:cNvSpPr/>
          <p:nvPr/>
        </p:nvSpPr>
        <p:spPr>
          <a:xfrm>
            <a:off x="7957821" y="2967335"/>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8</a:t>
            </a:r>
          </a:p>
        </p:txBody>
      </p:sp>
      <p:sp>
        <p:nvSpPr>
          <p:cNvPr id="25" name="Rectangle 24">
            <a:extLst>
              <a:ext uri="{FF2B5EF4-FFF2-40B4-BE49-F238E27FC236}">
                <a16:creationId xmlns:a16="http://schemas.microsoft.com/office/drawing/2014/main" id="{F2661C56-2677-2747-B328-C9307C653933}"/>
              </a:ext>
            </a:extLst>
          </p:cNvPr>
          <p:cNvSpPr/>
          <p:nvPr/>
        </p:nvSpPr>
        <p:spPr>
          <a:xfrm>
            <a:off x="7763857" y="5130140"/>
            <a:ext cx="960520"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10</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26" name="Rectangle 25">
            <a:extLst>
              <a:ext uri="{FF2B5EF4-FFF2-40B4-BE49-F238E27FC236}">
                <a16:creationId xmlns:a16="http://schemas.microsoft.com/office/drawing/2014/main" id="{DEF5179B-2324-7645-BCD5-2F6FC8A3C989}"/>
              </a:ext>
            </a:extLst>
          </p:cNvPr>
          <p:cNvSpPr/>
          <p:nvPr/>
        </p:nvSpPr>
        <p:spPr>
          <a:xfrm>
            <a:off x="10145027" y="777110"/>
            <a:ext cx="960520"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11</a:t>
            </a:r>
          </a:p>
        </p:txBody>
      </p:sp>
      <p:sp>
        <p:nvSpPr>
          <p:cNvPr id="27" name="Rectangle 26">
            <a:extLst>
              <a:ext uri="{FF2B5EF4-FFF2-40B4-BE49-F238E27FC236}">
                <a16:creationId xmlns:a16="http://schemas.microsoft.com/office/drawing/2014/main" id="{9E5536AF-5637-6F4B-A205-FF76D0507487}"/>
              </a:ext>
            </a:extLst>
          </p:cNvPr>
          <p:cNvSpPr/>
          <p:nvPr/>
        </p:nvSpPr>
        <p:spPr>
          <a:xfrm>
            <a:off x="10145028" y="1880743"/>
            <a:ext cx="960520"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12</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28" name="Rectangle 27">
            <a:extLst>
              <a:ext uri="{FF2B5EF4-FFF2-40B4-BE49-F238E27FC236}">
                <a16:creationId xmlns:a16="http://schemas.microsoft.com/office/drawing/2014/main" id="{61953FD5-DF9E-C94D-B76C-2F0894187B57}"/>
              </a:ext>
            </a:extLst>
          </p:cNvPr>
          <p:cNvSpPr/>
          <p:nvPr/>
        </p:nvSpPr>
        <p:spPr>
          <a:xfrm>
            <a:off x="10124203" y="4053927"/>
            <a:ext cx="960520"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14</a:t>
            </a:r>
          </a:p>
        </p:txBody>
      </p:sp>
      <p:sp>
        <p:nvSpPr>
          <p:cNvPr id="29" name="Rectangle 28">
            <a:extLst>
              <a:ext uri="{FF2B5EF4-FFF2-40B4-BE49-F238E27FC236}">
                <a16:creationId xmlns:a16="http://schemas.microsoft.com/office/drawing/2014/main" id="{2867509B-5703-A54F-AC0B-18C2DA6EA849}"/>
              </a:ext>
            </a:extLst>
          </p:cNvPr>
          <p:cNvSpPr/>
          <p:nvPr/>
        </p:nvSpPr>
        <p:spPr>
          <a:xfrm>
            <a:off x="10145028" y="2967335"/>
            <a:ext cx="960520"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13</a:t>
            </a:r>
          </a:p>
        </p:txBody>
      </p:sp>
      <p:sp>
        <p:nvSpPr>
          <p:cNvPr id="30" name="Rectangle 29">
            <a:extLst>
              <a:ext uri="{FF2B5EF4-FFF2-40B4-BE49-F238E27FC236}">
                <a16:creationId xmlns:a16="http://schemas.microsoft.com/office/drawing/2014/main" id="{20875D99-9ABF-574B-A81F-595AE4C6F5F5}"/>
              </a:ext>
            </a:extLst>
          </p:cNvPr>
          <p:cNvSpPr/>
          <p:nvPr/>
        </p:nvSpPr>
        <p:spPr>
          <a:xfrm>
            <a:off x="10145027" y="5130140"/>
            <a:ext cx="960520"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15</a:t>
            </a:r>
            <a:endParaRPr lang="fr-CA" sz="5400" b="1" cap="none" spc="50" noProof="0" dirty="0">
              <a:ln w="0"/>
              <a:solidFill>
                <a:schemeClr val="bg2"/>
              </a:solidFill>
              <a:effectLst>
                <a:innerShdw blurRad="63500" dist="50800" dir="13500000">
                  <a:srgbClr val="000000">
                    <a:alpha val="50000"/>
                  </a:srgbClr>
                </a:innerShdw>
              </a:effectLst>
            </a:endParaRPr>
          </a:p>
        </p:txBody>
      </p:sp>
      <p:pic>
        <p:nvPicPr>
          <p:cNvPr id="31" name="Picture 30" descr="Graphical user interface, text&#10;&#10;Description automatically generated">
            <a:extLst>
              <a:ext uri="{FF2B5EF4-FFF2-40B4-BE49-F238E27FC236}">
                <a16:creationId xmlns:a16="http://schemas.microsoft.com/office/drawing/2014/main" id="{111B00AA-0A56-E742-B32E-510164710F0B}"/>
              </a:ext>
            </a:extLst>
          </p:cNvPr>
          <p:cNvPicPr>
            <a:picLocks noChangeAspect="1"/>
          </p:cNvPicPr>
          <p:nvPr/>
        </p:nvPicPr>
        <p:blipFill>
          <a:blip r:embed="rId3"/>
          <a:stretch>
            <a:fillRect/>
          </a:stretch>
        </p:blipFill>
        <p:spPr>
          <a:xfrm>
            <a:off x="125349" y="5986955"/>
            <a:ext cx="5847939" cy="789472"/>
          </a:xfrm>
          <a:prstGeom prst="rect">
            <a:avLst/>
          </a:prstGeom>
        </p:spPr>
      </p:pic>
      <p:sp>
        <p:nvSpPr>
          <p:cNvPr id="32" name="Down Arrow 31">
            <a:extLst>
              <a:ext uri="{FF2B5EF4-FFF2-40B4-BE49-F238E27FC236}">
                <a16:creationId xmlns:a16="http://schemas.microsoft.com/office/drawing/2014/main" id="{CDA55C98-C274-7540-8A45-48E3B3D6552A}"/>
              </a:ext>
            </a:extLst>
          </p:cNvPr>
          <p:cNvSpPr/>
          <p:nvPr/>
        </p:nvSpPr>
        <p:spPr>
          <a:xfrm rot="19485377">
            <a:off x="763200" y="4412383"/>
            <a:ext cx="1059366" cy="16103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3" name="Frame 32">
            <a:extLst>
              <a:ext uri="{FF2B5EF4-FFF2-40B4-BE49-F238E27FC236}">
                <a16:creationId xmlns:a16="http://schemas.microsoft.com/office/drawing/2014/main" id="{0FD0851D-C068-ED43-85E6-4BBCDA2BA79B}"/>
              </a:ext>
            </a:extLst>
          </p:cNvPr>
          <p:cNvSpPr/>
          <p:nvPr/>
        </p:nvSpPr>
        <p:spPr>
          <a:xfrm>
            <a:off x="1649521" y="5986954"/>
            <a:ext cx="540575" cy="666165"/>
          </a:xfrm>
          <a:prstGeom prst="frame">
            <a:avLst>
              <a:gd name="adj1" fmla="val 16755"/>
            </a:avLst>
          </a:prstGeom>
          <a:solidFill>
            <a:srgbClr val="A42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solidFill>
                <a:schemeClr val="tx1"/>
              </a:solidFill>
            </a:endParaRPr>
          </a:p>
        </p:txBody>
      </p:sp>
      <p:pic>
        <p:nvPicPr>
          <p:cNvPr id="34" name="Picture 33">
            <a:extLst>
              <a:ext uri="{FF2B5EF4-FFF2-40B4-BE49-F238E27FC236}">
                <a16:creationId xmlns:a16="http://schemas.microsoft.com/office/drawing/2014/main" id="{3FF49F7D-F426-8C40-9382-334544F98CC6}"/>
              </a:ext>
            </a:extLst>
          </p:cNvPr>
          <p:cNvPicPr>
            <a:picLocks noChangeAspect="1"/>
          </p:cNvPicPr>
          <p:nvPr/>
        </p:nvPicPr>
        <p:blipFill>
          <a:blip r:embed="rId4"/>
          <a:stretch>
            <a:fillRect/>
          </a:stretch>
        </p:blipFill>
        <p:spPr>
          <a:xfrm>
            <a:off x="308391" y="204881"/>
            <a:ext cx="1485197" cy="1852386"/>
          </a:xfrm>
          <a:prstGeom prst="rect">
            <a:avLst/>
          </a:prstGeom>
        </p:spPr>
      </p:pic>
    </p:spTree>
    <p:extLst>
      <p:ext uri="{BB962C8B-B14F-4D97-AF65-F5344CB8AC3E}">
        <p14:creationId xmlns:p14="http://schemas.microsoft.com/office/powerpoint/2010/main" val="3259281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3CDF986-B635-2B4D-B652-C21B634EEEE0}"/>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477367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2" name="Picture Placeholder 11" descr="A picture containing LEGO, indoor, toy&#10;&#10;Description automatically generated">
            <a:extLst>
              <a:ext uri="{FF2B5EF4-FFF2-40B4-BE49-F238E27FC236}">
                <a16:creationId xmlns:a16="http://schemas.microsoft.com/office/drawing/2014/main" id="{A29504C5-1143-A342-9E18-3953E838C61F}"/>
              </a:ext>
            </a:extLst>
          </p:cNvPr>
          <p:cNvPicPr>
            <a:picLocks noGrp="1"/>
          </p:cNvPicPr>
          <p:nvPr>
            <p:ph type="pic" idx="1"/>
          </p:nvPr>
        </p:nvPicPr>
        <p:blipFill>
          <a:blip r:embed="rId3">
            <a:extLst>
              <a:ext uri="{28A0092B-C50C-407E-A947-70E740481C1C}">
                <a14:useLocalDpi xmlns:a14="http://schemas.microsoft.com/office/drawing/2010/main" val="0"/>
              </a:ext>
            </a:extLst>
          </a:blip>
          <a:srcRect l="29089" r="29089"/>
          <a:stretch>
            <a:fillRect/>
          </a:stretch>
        </p:blipFill>
        <p:spPr bwMode="auto">
          <a:xfrm>
            <a:off x="6994566" y="806357"/>
            <a:ext cx="4286992" cy="4739420"/>
          </a:xfrm>
          <a:prstGeom prst="rect">
            <a:avLst/>
          </a:prstGeom>
          <a:noFill/>
          <a:ln>
            <a:noFill/>
          </a:ln>
        </p:spPr>
      </p:pic>
      <p:pic>
        <p:nvPicPr>
          <p:cNvPr id="4" name="Picture 3">
            <a:extLst>
              <a:ext uri="{FF2B5EF4-FFF2-40B4-BE49-F238E27FC236}">
                <a16:creationId xmlns:a16="http://schemas.microsoft.com/office/drawing/2014/main" id="{84A665FC-02C6-9240-A5EA-473B50A27A38}"/>
              </a:ext>
            </a:extLst>
          </p:cNvPr>
          <p:cNvPicPr>
            <a:picLocks noChangeAspect="1"/>
          </p:cNvPicPr>
          <p:nvPr/>
        </p:nvPicPr>
        <p:blipFill>
          <a:blip r:embed="rId4"/>
          <a:srcRect/>
          <a:stretch/>
        </p:blipFill>
        <p:spPr>
          <a:xfrm>
            <a:off x="640079" y="728293"/>
            <a:ext cx="4822569" cy="5286277"/>
          </a:xfrm>
          <a:prstGeom prst="rect">
            <a:avLst/>
          </a:prstGeom>
        </p:spPr>
      </p:pic>
      <p:pic>
        <p:nvPicPr>
          <p:cNvPr id="7" name="Picture 6">
            <a:extLst>
              <a:ext uri="{FF2B5EF4-FFF2-40B4-BE49-F238E27FC236}">
                <a16:creationId xmlns:a16="http://schemas.microsoft.com/office/drawing/2014/main" id="{1829C497-7271-DC48-9B8B-7014E0602FDD}"/>
              </a:ext>
            </a:extLst>
          </p:cNvPr>
          <p:cNvPicPr>
            <a:picLocks noChangeAspect="1"/>
          </p:cNvPicPr>
          <p:nvPr/>
        </p:nvPicPr>
        <p:blipFill>
          <a:blip r:embed="rId5"/>
          <a:stretch>
            <a:fillRect/>
          </a:stretch>
        </p:blipFill>
        <p:spPr>
          <a:xfrm>
            <a:off x="10538959" y="196834"/>
            <a:ext cx="1485197" cy="1852386"/>
          </a:xfrm>
          <a:prstGeom prst="rect">
            <a:avLst/>
          </a:prstGeom>
        </p:spPr>
      </p:pic>
    </p:spTree>
    <p:extLst>
      <p:ext uri="{BB962C8B-B14F-4D97-AF65-F5344CB8AC3E}">
        <p14:creationId xmlns:p14="http://schemas.microsoft.com/office/powerpoint/2010/main" val="4179141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5D07877-9BF0-9D40-AEC8-1A6978E49030}"/>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750045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Train track junctions">
            <a:extLst>
              <a:ext uri="{FF2B5EF4-FFF2-40B4-BE49-F238E27FC236}">
                <a16:creationId xmlns:a16="http://schemas.microsoft.com/office/drawing/2014/main" id="{C45A7147-2ACC-B641-9898-7EB287733E1D}"/>
              </a:ext>
            </a:extLst>
          </p:cNvPr>
          <p:cNvPicPr>
            <a:picLocks noChangeAspect="1"/>
          </p:cNvPicPr>
          <p:nvPr/>
        </p:nvPicPr>
        <p:blipFill rotWithShape="1">
          <a:blip r:embed="rId3">
            <a:duotone>
              <a:schemeClr val="accent2">
                <a:shade val="45000"/>
                <a:satMod val="135000"/>
              </a:schemeClr>
              <a:prstClr val="white"/>
            </a:duotone>
            <a:alphaModFix amt="50000"/>
          </a:blip>
          <a:srcRect t="10175" b="5870"/>
          <a:stretch/>
        </p:blipFill>
        <p:spPr>
          <a:xfrm>
            <a:off x="20" y="10"/>
            <a:ext cx="12191980" cy="6857990"/>
          </a:xfrm>
          <a:prstGeom prst="rect">
            <a:avLst/>
          </a:prstGeom>
        </p:spPr>
      </p:pic>
      <p:sp>
        <p:nvSpPr>
          <p:cNvPr id="2" name="Title 1">
            <a:extLst>
              <a:ext uri="{FF2B5EF4-FFF2-40B4-BE49-F238E27FC236}">
                <a16:creationId xmlns:a16="http://schemas.microsoft.com/office/drawing/2014/main" id="{F0651C05-35CB-8047-BD09-9BF4263D6303}"/>
              </a:ext>
            </a:extLst>
          </p:cNvPr>
          <p:cNvSpPr>
            <a:spLocks noGrp="1"/>
          </p:cNvSpPr>
          <p:nvPr>
            <p:ph type="title"/>
          </p:nvPr>
        </p:nvSpPr>
        <p:spPr>
          <a:xfrm>
            <a:off x="1600200" y="1508167"/>
            <a:ext cx="8991600" cy="4203864"/>
          </a:xfrm>
        </p:spPr>
        <p:txBody>
          <a:bodyPr vert="horz" lIns="274320" tIns="182880" rIns="274320" bIns="182880" rtlCol="0" anchor="ctr" anchorCtr="1">
            <a:noAutofit/>
          </a:bodyPr>
          <a:lstStyle/>
          <a:p>
            <a:r>
              <a:rPr lang="fr-CA" sz="2000" cap="none" noProof="0" dirty="0">
                <a:latin typeface="Avenir Book" panose="02000503020000020003" pitchFamily="2" charset="0"/>
              </a:rPr>
              <a:t>Presque toutes les conventions collectives de la CFTC mentionnent qu’aucun employé ne doit faire l’objet de sanctions disciplinaires ou d’un congédiement avant qu’une enquête juste et impartiale n’ait été menée et que la responsabilité n’ait été établie.</a:t>
            </a:r>
            <a:br>
              <a:rPr lang="fr-CA" sz="2000" cap="none" noProof="0" dirty="0">
                <a:latin typeface="Avenir Book" panose="02000503020000020003" pitchFamily="2" charset="0"/>
              </a:rPr>
            </a:br>
            <a:br>
              <a:rPr lang="fr-CA" sz="2000" cap="none" noProof="0" dirty="0">
                <a:latin typeface="Avenir Book" panose="02000503020000020003" pitchFamily="2" charset="0"/>
              </a:rPr>
            </a:br>
            <a:r>
              <a:rPr lang="fr-CA" sz="2000" cap="none" noProof="0" dirty="0">
                <a:latin typeface="Avenir Book" panose="02000503020000020003" pitchFamily="2" charset="0"/>
              </a:rPr>
              <a:t>Les enquêtes formelles représentent la première étape du processus d’enquête et de discipline. Elles tiennent compte de la forme de preuve à laquelle l’entreprise se fie le plus au moment d’évaluer les sanctions disciplinaires à imposer et de défendre ses gestes durant la procédure de griefs ou d’arbitrage.</a:t>
            </a:r>
          </a:p>
        </p:txBody>
      </p:sp>
      <p:pic>
        <p:nvPicPr>
          <p:cNvPr id="4" name="Picture 3">
            <a:extLst>
              <a:ext uri="{FF2B5EF4-FFF2-40B4-BE49-F238E27FC236}">
                <a16:creationId xmlns:a16="http://schemas.microsoft.com/office/drawing/2014/main" id="{AF6A91CC-E975-2344-ACC8-64AAB9E6D551}"/>
              </a:ext>
            </a:extLst>
          </p:cNvPr>
          <p:cNvPicPr>
            <a:picLocks noChangeAspect="1"/>
          </p:cNvPicPr>
          <p:nvPr/>
        </p:nvPicPr>
        <p:blipFill>
          <a:blip r:embed="rId4"/>
          <a:stretch>
            <a:fillRect/>
          </a:stretch>
        </p:blipFill>
        <p:spPr>
          <a:xfrm>
            <a:off x="9661774" y="4652406"/>
            <a:ext cx="1485197" cy="1852386"/>
          </a:xfrm>
          <a:prstGeom prst="rect">
            <a:avLst/>
          </a:prstGeom>
        </p:spPr>
      </p:pic>
    </p:spTree>
    <p:extLst>
      <p:ext uri="{BB962C8B-B14F-4D97-AF65-F5344CB8AC3E}">
        <p14:creationId xmlns:p14="http://schemas.microsoft.com/office/powerpoint/2010/main" val="670907700"/>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E5206B81-D519-0D4A-AC5D-BDC1CE0CE017}"/>
              </a:ext>
            </a:extLst>
          </p:cNvPr>
          <p:cNvSpPr/>
          <p:nvPr/>
        </p:nvSpPr>
        <p:spPr>
          <a:xfrm>
            <a:off x="1816924" y="688769"/>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6" name="Right Arrow 5">
            <a:extLst>
              <a:ext uri="{FF2B5EF4-FFF2-40B4-BE49-F238E27FC236}">
                <a16:creationId xmlns:a16="http://schemas.microsoft.com/office/drawing/2014/main" id="{FB11F85C-3D59-284B-AC40-D7E05D6A45C4}"/>
              </a:ext>
            </a:extLst>
          </p:cNvPr>
          <p:cNvSpPr/>
          <p:nvPr/>
        </p:nvSpPr>
        <p:spPr>
          <a:xfrm>
            <a:off x="1775355" y="1839507"/>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7" name="Right Arrow 6">
            <a:extLst>
              <a:ext uri="{FF2B5EF4-FFF2-40B4-BE49-F238E27FC236}">
                <a16:creationId xmlns:a16="http://schemas.microsoft.com/office/drawing/2014/main" id="{E0B0C046-37C1-064C-8044-0FB56B04B349}"/>
              </a:ext>
            </a:extLst>
          </p:cNvPr>
          <p:cNvSpPr/>
          <p:nvPr/>
        </p:nvSpPr>
        <p:spPr>
          <a:xfrm>
            <a:off x="1777335" y="2407252"/>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8" name="Right Arrow 7">
            <a:extLst>
              <a:ext uri="{FF2B5EF4-FFF2-40B4-BE49-F238E27FC236}">
                <a16:creationId xmlns:a16="http://schemas.microsoft.com/office/drawing/2014/main" id="{6E54CDC8-3309-7E41-9BD7-105AD10C6212}"/>
              </a:ext>
            </a:extLst>
          </p:cNvPr>
          <p:cNvSpPr/>
          <p:nvPr/>
        </p:nvSpPr>
        <p:spPr>
          <a:xfrm>
            <a:off x="1777336" y="3611169"/>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Right Arrow 8">
            <a:extLst>
              <a:ext uri="{FF2B5EF4-FFF2-40B4-BE49-F238E27FC236}">
                <a16:creationId xmlns:a16="http://schemas.microsoft.com/office/drawing/2014/main" id="{4C950CB0-0156-C444-A285-8E6562799A59}"/>
              </a:ext>
            </a:extLst>
          </p:cNvPr>
          <p:cNvSpPr/>
          <p:nvPr/>
        </p:nvSpPr>
        <p:spPr>
          <a:xfrm>
            <a:off x="1777337" y="4181736"/>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0" name="Right Arrow 9">
            <a:extLst>
              <a:ext uri="{FF2B5EF4-FFF2-40B4-BE49-F238E27FC236}">
                <a16:creationId xmlns:a16="http://schemas.microsoft.com/office/drawing/2014/main" id="{AD2E98A5-610D-1346-B885-9C4B60CC0B4D}"/>
              </a:ext>
            </a:extLst>
          </p:cNvPr>
          <p:cNvSpPr/>
          <p:nvPr/>
        </p:nvSpPr>
        <p:spPr>
          <a:xfrm>
            <a:off x="1777338" y="4815086"/>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ight Arrow 10">
            <a:extLst>
              <a:ext uri="{FF2B5EF4-FFF2-40B4-BE49-F238E27FC236}">
                <a16:creationId xmlns:a16="http://schemas.microsoft.com/office/drawing/2014/main" id="{3FEA1529-768A-F246-9997-553AB654F11A}"/>
              </a:ext>
            </a:extLst>
          </p:cNvPr>
          <p:cNvSpPr/>
          <p:nvPr/>
        </p:nvSpPr>
        <p:spPr>
          <a:xfrm>
            <a:off x="1797131" y="5365310"/>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ight Arrow 11">
            <a:extLst>
              <a:ext uri="{FF2B5EF4-FFF2-40B4-BE49-F238E27FC236}">
                <a16:creationId xmlns:a16="http://schemas.microsoft.com/office/drawing/2014/main" id="{0FACCD5D-9BD6-9741-B12E-C8A369D02097}"/>
              </a:ext>
            </a:extLst>
          </p:cNvPr>
          <p:cNvSpPr/>
          <p:nvPr/>
        </p:nvSpPr>
        <p:spPr>
          <a:xfrm>
            <a:off x="1800101" y="5990744"/>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3" name="Picture 12">
            <a:extLst>
              <a:ext uri="{FF2B5EF4-FFF2-40B4-BE49-F238E27FC236}">
                <a16:creationId xmlns:a16="http://schemas.microsoft.com/office/drawing/2014/main" id="{6138A67B-01DE-644F-AAB9-AE71A4C639F9}"/>
              </a:ext>
            </a:extLst>
          </p:cNvPr>
          <p:cNvPicPr>
            <a:picLocks noChangeAspect="1"/>
          </p:cNvPicPr>
          <p:nvPr/>
        </p:nvPicPr>
        <p:blipFill>
          <a:blip r:embed="rId3"/>
          <a:srcRect/>
          <a:stretch/>
        </p:blipFill>
        <p:spPr>
          <a:xfrm>
            <a:off x="3075709" y="197776"/>
            <a:ext cx="6309361" cy="6462447"/>
          </a:xfrm>
          <a:prstGeom prst="rect">
            <a:avLst/>
          </a:prstGeom>
        </p:spPr>
      </p:pic>
      <p:pic>
        <p:nvPicPr>
          <p:cNvPr id="15" name="Picture 14">
            <a:extLst>
              <a:ext uri="{FF2B5EF4-FFF2-40B4-BE49-F238E27FC236}">
                <a16:creationId xmlns:a16="http://schemas.microsoft.com/office/drawing/2014/main" id="{24A63594-0818-B049-A0E4-24B36BBD81DA}"/>
              </a:ext>
            </a:extLst>
          </p:cNvPr>
          <p:cNvPicPr>
            <a:picLocks noChangeAspect="1"/>
          </p:cNvPicPr>
          <p:nvPr/>
        </p:nvPicPr>
        <p:blipFill>
          <a:blip r:embed="rId4"/>
          <a:stretch>
            <a:fillRect/>
          </a:stretch>
        </p:blipFill>
        <p:spPr>
          <a:xfrm>
            <a:off x="10416645" y="320717"/>
            <a:ext cx="1485197" cy="1852386"/>
          </a:xfrm>
          <a:prstGeom prst="rect">
            <a:avLst/>
          </a:prstGeom>
        </p:spPr>
      </p:pic>
    </p:spTree>
    <p:extLst>
      <p:ext uri="{BB962C8B-B14F-4D97-AF65-F5344CB8AC3E}">
        <p14:creationId xmlns:p14="http://schemas.microsoft.com/office/powerpoint/2010/main" val="78450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DE34FF-1107-B041-899A-4EC6D2D9000B}"/>
              </a:ext>
            </a:extLst>
          </p:cNvPr>
          <p:cNvSpPr>
            <a:spLocks noGrp="1"/>
          </p:cNvSpPr>
          <p:nvPr>
            <p:ph type="title"/>
          </p:nvPr>
        </p:nvSpPr>
        <p:spPr>
          <a:xfrm>
            <a:off x="7790213" y="484631"/>
            <a:ext cx="4156364" cy="5429848"/>
          </a:xfrm>
          <a:noFill/>
          <a:ln>
            <a:noFill/>
          </a:ln>
        </p:spPr>
        <p:txBody>
          <a:bodyPr vert="horz" lIns="274320" tIns="182880" rIns="274320" bIns="182880" rtlCol="0" anchor="ctr" anchorCtr="1">
            <a:noAutofit/>
          </a:bodyPr>
          <a:lstStyle/>
          <a:p>
            <a:pPr algn="l"/>
            <a:r>
              <a:rPr lang="fr-CA" sz="2400" cap="none" noProof="0" dirty="0">
                <a:solidFill>
                  <a:schemeClr val="tx1"/>
                </a:solidFill>
                <a:latin typeface="Avenir Book" panose="02000503020000020003" pitchFamily="2" charset="0"/>
              </a:rPr>
              <a:t>La convention collective définit les règles auxquelles la compagnie doit se conformer afin de respecter le droit d’un membre à une enquête juste et impartiale.</a:t>
            </a:r>
            <a:br>
              <a:rPr lang="fr-CA" sz="2400" cap="none" noProof="0" dirty="0">
                <a:solidFill>
                  <a:schemeClr val="tx1"/>
                </a:solidFill>
                <a:latin typeface="Avenir Book" panose="02000503020000020003" pitchFamily="2" charset="0"/>
              </a:rPr>
            </a:br>
            <a:br>
              <a:rPr lang="fr-CA" sz="2400" cap="none" noProof="0" dirty="0">
                <a:solidFill>
                  <a:schemeClr val="tx1"/>
                </a:solidFill>
                <a:latin typeface="Avenir Book" panose="02000503020000020003" pitchFamily="2" charset="0"/>
              </a:rPr>
            </a:br>
            <a:r>
              <a:rPr lang="fr-CA" sz="2400" u="sng" cap="none" noProof="0" dirty="0">
                <a:solidFill>
                  <a:schemeClr val="tx1"/>
                </a:solidFill>
                <a:latin typeface="Avenir Book" panose="02000503020000020003" pitchFamily="2" charset="0"/>
              </a:rPr>
              <a:t>Tous les employés ont ces droits fondamentaux lorsqu’ils font l’objet d’une enquête disciplinaire.</a:t>
            </a:r>
            <a:endParaRPr lang="fr-CA" sz="2400" cap="none" noProof="0" dirty="0">
              <a:solidFill>
                <a:schemeClr val="tx1"/>
              </a:solidFill>
              <a:latin typeface="Avenir Book" panose="02000503020000020003" pitchFamily="2" charset="0"/>
            </a:endParaRPr>
          </a:p>
        </p:txBody>
      </p:sp>
      <p:pic>
        <p:nvPicPr>
          <p:cNvPr id="3" name="Picture 2" descr="Close-up of intersecting railway tracks">
            <a:extLst>
              <a:ext uri="{FF2B5EF4-FFF2-40B4-BE49-F238E27FC236}">
                <a16:creationId xmlns:a16="http://schemas.microsoft.com/office/drawing/2014/main" id="{43FA08F1-CBCA-B347-8B14-5F36A667200F}"/>
              </a:ext>
            </a:extLst>
          </p:cNvPr>
          <p:cNvPicPr>
            <a:picLocks noChangeAspect="1"/>
          </p:cNvPicPr>
          <p:nvPr/>
        </p:nvPicPr>
        <p:blipFill rotWithShape="1">
          <a:blip r:embed="rId3"/>
          <a:srcRect l="19439" r="7195" b="-2"/>
          <a:stretch/>
        </p:blipFill>
        <p:spPr>
          <a:xfrm>
            <a:off x="-1" y="-1"/>
            <a:ext cx="7537704" cy="6858000"/>
          </a:xfrm>
          <a:prstGeom prst="rect">
            <a:avLst/>
          </a:prstGeom>
        </p:spPr>
      </p:pic>
      <p:sp>
        <p:nvSpPr>
          <p:cNvPr id="6" name="Text Placeholder 5">
            <a:extLst>
              <a:ext uri="{FF2B5EF4-FFF2-40B4-BE49-F238E27FC236}">
                <a16:creationId xmlns:a16="http://schemas.microsoft.com/office/drawing/2014/main" id="{2CF32DBD-79EE-A943-B2A1-E36085482A97}"/>
              </a:ext>
            </a:extLst>
          </p:cNvPr>
          <p:cNvSpPr>
            <a:spLocks noGrp="1"/>
          </p:cNvSpPr>
          <p:nvPr>
            <p:ph type="body" idx="1"/>
          </p:nvPr>
        </p:nvSpPr>
        <p:spPr>
          <a:xfrm>
            <a:off x="1490768" y="5452814"/>
            <a:ext cx="3701142" cy="461665"/>
          </a:xfrm>
          <a:solidFill>
            <a:schemeClr val="bg1">
              <a:alpha val="75000"/>
            </a:schemeClr>
          </a:solidFill>
          <a:ln w="25400" cap="sq">
            <a:solidFill>
              <a:schemeClr val="tx1"/>
            </a:solidFill>
            <a:miter lim="800000"/>
          </a:ln>
        </p:spPr>
        <p:txBody>
          <a:bodyPr vert="horz" lIns="91440" tIns="45720" rIns="91440" bIns="45720" rtlCol="0" anchor="ctr">
            <a:normAutofit/>
          </a:bodyPr>
          <a:lstStyle/>
          <a:p>
            <a:pPr algn="ctr"/>
            <a:r>
              <a:rPr lang="fr-CA" sz="1800" noProof="0" dirty="0"/>
              <a:t>ENQUÊTE DISCIPLINAIRE</a:t>
            </a:r>
          </a:p>
        </p:txBody>
      </p:sp>
      <p:pic>
        <p:nvPicPr>
          <p:cNvPr id="7" name="Picture 6">
            <a:extLst>
              <a:ext uri="{FF2B5EF4-FFF2-40B4-BE49-F238E27FC236}">
                <a16:creationId xmlns:a16="http://schemas.microsoft.com/office/drawing/2014/main" id="{3430F6EC-66EC-0F40-8BE4-C2C85BB1B2D3}"/>
              </a:ext>
            </a:extLst>
          </p:cNvPr>
          <p:cNvPicPr>
            <a:picLocks noChangeAspect="1"/>
          </p:cNvPicPr>
          <p:nvPr/>
        </p:nvPicPr>
        <p:blipFill>
          <a:blip r:embed="rId4"/>
          <a:stretch>
            <a:fillRect/>
          </a:stretch>
        </p:blipFill>
        <p:spPr>
          <a:xfrm>
            <a:off x="245423" y="152796"/>
            <a:ext cx="1485197" cy="1852386"/>
          </a:xfrm>
          <a:prstGeom prst="rect">
            <a:avLst/>
          </a:prstGeom>
        </p:spPr>
      </p:pic>
    </p:spTree>
    <p:extLst>
      <p:ext uri="{BB962C8B-B14F-4D97-AF65-F5344CB8AC3E}">
        <p14:creationId xmlns:p14="http://schemas.microsoft.com/office/powerpoint/2010/main" val="2218817454"/>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F0F51B07-6C41-794A-BCFC-8F93C6B0406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CA" sz="3000" noProof="0" dirty="0">
                <a:solidFill>
                  <a:srgbClr val="FFFFFF"/>
                </a:solidFill>
              </a:rPr>
              <a:t>Chaque employé a le droit de…</a:t>
            </a:r>
          </a:p>
        </p:txBody>
      </p:sp>
      <p:sp>
        <p:nvSpPr>
          <p:cNvPr id="5" name="Content Placeholder 4">
            <a:extLst>
              <a:ext uri="{FF2B5EF4-FFF2-40B4-BE49-F238E27FC236}">
                <a16:creationId xmlns:a16="http://schemas.microsoft.com/office/drawing/2014/main" id="{797D204B-A3C9-1342-8739-803E871B900B}"/>
              </a:ext>
            </a:extLst>
          </p:cNvPr>
          <p:cNvSpPr>
            <a:spLocks noGrp="1"/>
          </p:cNvSpPr>
          <p:nvPr>
            <p:ph idx="1"/>
          </p:nvPr>
        </p:nvSpPr>
        <p:spPr>
          <a:xfrm>
            <a:off x="5591695" y="1402080"/>
            <a:ext cx="5320696" cy="4053840"/>
          </a:xfrm>
        </p:spPr>
        <p:txBody>
          <a:bodyPr anchor="ctr">
            <a:normAutofit/>
          </a:bodyPr>
          <a:lstStyle/>
          <a:p>
            <a:pPr lvl="0"/>
            <a:r>
              <a:rPr lang="fr-CA" noProof="0" dirty="0"/>
              <a:t>recevoir un avis adéquat des détails des accusations portées contre lui (Ad hoc 521, BAMCFC 3322)</a:t>
            </a:r>
          </a:p>
          <a:p>
            <a:pPr lvl="0"/>
            <a:r>
              <a:rPr lang="fr-CA" noProof="0" dirty="0"/>
              <a:t>disposer de suffisamment de temps pour se préparer à l’audience d’enquête</a:t>
            </a:r>
          </a:p>
          <a:p>
            <a:pPr lvl="0"/>
            <a:r>
              <a:rPr lang="fr-CA" noProof="0" dirty="0"/>
              <a:t>réfuter les déclarations de témoins faites contre lui</a:t>
            </a:r>
          </a:p>
          <a:p>
            <a:r>
              <a:rPr lang="fr-CA" noProof="0" dirty="0"/>
              <a:t>avoir accès aux preuves, déclarations et documents concernant l’issue de l’enquête (BAMCFC 1734) au début de l'enquête</a:t>
            </a:r>
          </a:p>
        </p:txBody>
      </p:sp>
      <p:pic>
        <p:nvPicPr>
          <p:cNvPr id="7" name="Picture 6">
            <a:extLst>
              <a:ext uri="{FF2B5EF4-FFF2-40B4-BE49-F238E27FC236}">
                <a16:creationId xmlns:a16="http://schemas.microsoft.com/office/drawing/2014/main" id="{36E897CD-A3DB-E149-B919-EF6373566736}"/>
              </a:ext>
            </a:extLst>
          </p:cNvPr>
          <p:cNvPicPr>
            <a:picLocks noChangeAspect="1"/>
          </p:cNvPicPr>
          <p:nvPr/>
        </p:nvPicPr>
        <p:blipFill>
          <a:blip r:embed="rId3"/>
          <a:stretch>
            <a:fillRect/>
          </a:stretch>
        </p:blipFill>
        <p:spPr>
          <a:xfrm>
            <a:off x="10459405" y="196614"/>
            <a:ext cx="1485197" cy="1852386"/>
          </a:xfrm>
          <a:prstGeom prst="rect">
            <a:avLst/>
          </a:prstGeom>
        </p:spPr>
      </p:pic>
    </p:spTree>
    <p:extLst>
      <p:ext uri="{BB962C8B-B14F-4D97-AF65-F5344CB8AC3E}">
        <p14:creationId xmlns:p14="http://schemas.microsoft.com/office/powerpoint/2010/main" val="8811670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F0F51B07-6C41-794A-BCFC-8F93C6B0406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CA" sz="3000" noProof="0" dirty="0">
                <a:solidFill>
                  <a:srgbClr val="FFFFFF"/>
                </a:solidFill>
              </a:rPr>
              <a:t>Chaque employé a le droit de…</a:t>
            </a:r>
          </a:p>
        </p:txBody>
      </p:sp>
      <p:sp>
        <p:nvSpPr>
          <p:cNvPr id="5" name="Content Placeholder 4">
            <a:extLst>
              <a:ext uri="{FF2B5EF4-FFF2-40B4-BE49-F238E27FC236}">
                <a16:creationId xmlns:a16="http://schemas.microsoft.com/office/drawing/2014/main" id="{797D204B-A3C9-1342-8739-803E871B900B}"/>
              </a:ext>
            </a:extLst>
          </p:cNvPr>
          <p:cNvSpPr>
            <a:spLocks noGrp="1"/>
          </p:cNvSpPr>
          <p:nvPr>
            <p:ph idx="1"/>
          </p:nvPr>
        </p:nvSpPr>
        <p:spPr>
          <a:xfrm>
            <a:off x="5591695" y="1402080"/>
            <a:ext cx="5320696" cy="4053840"/>
          </a:xfrm>
        </p:spPr>
        <p:txBody>
          <a:bodyPr anchor="ctr">
            <a:normAutofit/>
          </a:bodyPr>
          <a:lstStyle/>
          <a:p>
            <a:pPr lvl="0"/>
            <a:r>
              <a:rPr lang="fr-CA" noProof="0" dirty="0"/>
              <a:t>demander un témoin (BAMCFC 2920, 2934)</a:t>
            </a:r>
          </a:p>
          <a:p>
            <a:pPr lvl="0"/>
            <a:r>
              <a:rPr lang="fr-CA" noProof="0" dirty="0"/>
              <a:t>être représenté par le syndicat durant l’interrogatoire d’un témoin</a:t>
            </a:r>
          </a:p>
          <a:p>
            <a:pPr lvl="0"/>
            <a:r>
              <a:rPr lang="fr-CA" noProof="0" dirty="0"/>
              <a:t>plaider leur cause lors de l'enquête</a:t>
            </a:r>
          </a:p>
          <a:p>
            <a:pPr lvl="0"/>
            <a:r>
              <a:rPr lang="fr-CA" noProof="0" dirty="0"/>
              <a:t>bénéficier d’un officier enquêteur impartial/exempt de parti pris (Ad hoc 548, BAMCFC 3061, 3167)</a:t>
            </a:r>
          </a:p>
        </p:txBody>
      </p:sp>
      <p:pic>
        <p:nvPicPr>
          <p:cNvPr id="7" name="Picture 6">
            <a:extLst>
              <a:ext uri="{FF2B5EF4-FFF2-40B4-BE49-F238E27FC236}">
                <a16:creationId xmlns:a16="http://schemas.microsoft.com/office/drawing/2014/main" id="{0CAC27F4-05FC-B44C-938F-69883F8F48C8}"/>
              </a:ext>
            </a:extLst>
          </p:cNvPr>
          <p:cNvPicPr>
            <a:picLocks noChangeAspect="1"/>
          </p:cNvPicPr>
          <p:nvPr/>
        </p:nvPicPr>
        <p:blipFill>
          <a:blip r:embed="rId3"/>
          <a:stretch>
            <a:fillRect/>
          </a:stretch>
        </p:blipFill>
        <p:spPr>
          <a:xfrm>
            <a:off x="10331978" y="229272"/>
            <a:ext cx="1485197" cy="1852386"/>
          </a:xfrm>
          <a:prstGeom prst="rect">
            <a:avLst/>
          </a:prstGeom>
        </p:spPr>
      </p:pic>
    </p:spTree>
    <p:extLst>
      <p:ext uri="{BB962C8B-B14F-4D97-AF65-F5344CB8AC3E}">
        <p14:creationId xmlns:p14="http://schemas.microsoft.com/office/powerpoint/2010/main" val="2411377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F0F51B07-6C41-794A-BCFC-8F93C6B0406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CA" sz="3000" noProof="0" dirty="0">
                <a:solidFill>
                  <a:srgbClr val="FFFFFF"/>
                </a:solidFill>
              </a:rPr>
              <a:t>Chaque employé a le droit de…</a:t>
            </a:r>
          </a:p>
        </p:txBody>
      </p:sp>
      <p:sp>
        <p:nvSpPr>
          <p:cNvPr id="5" name="Content Placeholder 4">
            <a:extLst>
              <a:ext uri="{FF2B5EF4-FFF2-40B4-BE49-F238E27FC236}">
                <a16:creationId xmlns:a16="http://schemas.microsoft.com/office/drawing/2014/main" id="{797D204B-A3C9-1342-8739-803E871B900B}"/>
              </a:ext>
            </a:extLst>
          </p:cNvPr>
          <p:cNvSpPr>
            <a:spLocks noGrp="1"/>
          </p:cNvSpPr>
          <p:nvPr>
            <p:ph idx="1"/>
          </p:nvPr>
        </p:nvSpPr>
        <p:spPr>
          <a:xfrm>
            <a:off x="5591695" y="1402080"/>
            <a:ext cx="5320696" cy="4053840"/>
          </a:xfrm>
        </p:spPr>
        <p:txBody>
          <a:bodyPr anchor="ctr">
            <a:normAutofit fontScale="92500" lnSpcReduction="10000"/>
          </a:bodyPr>
          <a:lstStyle/>
          <a:p>
            <a:pPr lvl="0"/>
            <a:r>
              <a:rPr lang="fr-CA" noProof="0" dirty="0"/>
              <a:t>s’opposer à toute question illégale posée, telles que:</a:t>
            </a:r>
          </a:p>
          <a:p>
            <a:pPr lvl="1"/>
            <a:r>
              <a:rPr lang="fr-CA" noProof="0" dirty="0"/>
              <a:t>questions tendancieuses</a:t>
            </a:r>
          </a:p>
          <a:p>
            <a:pPr lvl="1"/>
            <a:r>
              <a:rPr lang="fr-CA" noProof="0" dirty="0"/>
              <a:t>questions déloyales ou incriminantes; (BAMCFC 2934, 1420)</a:t>
            </a:r>
          </a:p>
          <a:p>
            <a:pPr lvl="1"/>
            <a:r>
              <a:rPr lang="fr-CA" noProof="0" dirty="0"/>
              <a:t>l’enquêteur retarde et fait pression</a:t>
            </a:r>
          </a:p>
          <a:p>
            <a:pPr lvl="1"/>
            <a:r>
              <a:rPr lang="fr-CA" noProof="0" dirty="0"/>
              <a:t>l’enquêteur s’éloigne du sujet</a:t>
            </a:r>
          </a:p>
          <a:p>
            <a:pPr lvl="1"/>
            <a:r>
              <a:rPr lang="fr-CA" noProof="0" dirty="0"/>
              <a:t>répétition de questions</a:t>
            </a:r>
          </a:p>
          <a:p>
            <a:pPr lvl="1"/>
            <a:r>
              <a:rPr lang="fr-CA" noProof="0" dirty="0"/>
              <a:t>l'enquêteur néglige ou évite une série de questions </a:t>
            </a:r>
          </a:p>
          <a:p>
            <a:pPr lvl="0"/>
            <a:r>
              <a:rPr lang="fr-CA" noProof="0" dirty="0"/>
              <a:t>demander une pause, si nécessaire, pendant l'enquête</a:t>
            </a:r>
          </a:p>
          <a:p>
            <a:pPr lvl="0"/>
            <a:r>
              <a:rPr lang="fr-CA" noProof="0" dirty="0"/>
              <a:t>bénéficier d’une audience en temps opportun, sans retard injustifié;</a:t>
            </a:r>
          </a:p>
          <a:p>
            <a:pPr lvl="0"/>
            <a:r>
              <a:rPr lang="fr-CA" noProof="0" dirty="0"/>
              <a:t>obtenir une copie de la déclaration écrite à la fin de l'enquête.</a:t>
            </a:r>
          </a:p>
        </p:txBody>
      </p:sp>
      <p:pic>
        <p:nvPicPr>
          <p:cNvPr id="7" name="Picture 6">
            <a:extLst>
              <a:ext uri="{FF2B5EF4-FFF2-40B4-BE49-F238E27FC236}">
                <a16:creationId xmlns:a16="http://schemas.microsoft.com/office/drawing/2014/main" id="{19BAB665-7FD0-DC40-AE43-3BB41210889D}"/>
              </a:ext>
            </a:extLst>
          </p:cNvPr>
          <p:cNvPicPr>
            <a:picLocks noChangeAspect="1"/>
          </p:cNvPicPr>
          <p:nvPr/>
        </p:nvPicPr>
        <p:blipFill>
          <a:blip r:embed="rId3"/>
          <a:stretch>
            <a:fillRect/>
          </a:stretch>
        </p:blipFill>
        <p:spPr>
          <a:xfrm>
            <a:off x="10604009" y="278257"/>
            <a:ext cx="1485197" cy="1852386"/>
          </a:xfrm>
          <a:prstGeom prst="rect">
            <a:avLst/>
          </a:prstGeom>
        </p:spPr>
      </p:pic>
    </p:spTree>
    <p:extLst>
      <p:ext uri="{BB962C8B-B14F-4D97-AF65-F5344CB8AC3E}">
        <p14:creationId xmlns:p14="http://schemas.microsoft.com/office/powerpoint/2010/main" val="2433937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CBFC-BD0F-D344-85CE-F72721CF280A}"/>
              </a:ext>
            </a:extLst>
          </p:cNvPr>
          <p:cNvSpPr>
            <a:spLocks noGrp="1"/>
          </p:cNvSpPr>
          <p:nvPr>
            <p:ph type="title"/>
          </p:nvPr>
        </p:nvSpPr>
        <p:spPr>
          <a:xfrm>
            <a:off x="6550664" y="493921"/>
            <a:ext cx="4793758" cy="1188720"/>
          </a:xfrm>
        </p:spPr>
        <p:txBody>
          <a:bodyPr>
            <a:normAutofit/>
          </a:bodyPr>
          <a:lstStyle/>
          <a:p>
            <a:r>
              <a:rPr lang="fr-CA" noProof="0" dirty="0"/>
              <a:t>Médias sociaux - TEAMSTERS CANADA</a:t>
            </a:r>
          </a:p>
        </p:txBody>
      </p:sp>
      <p:pic>
        <p:nvPicPr>
          <p:cNvPr id="9" name="Picture 8" descr="A screenshot of a social media post&#10;&#10;Description automatically generated">
            <a:extLst>
              <a:ext uri="{FF2B5EF4-FFF2-40B4-BE49-F238E27FC236}">
                <a16:creationId xmlns:a16="http://schemas.microsoft.com/office/drawing/2014/main" id="{89AA49F2-4701-A317-21D4-4AB0E209EC49}"/>
              </a:ext>
            </a:extLst>
          </p:cNvPr>
          <p:cNvPicPr>
            <a:picLocks noChangeAspect="1"/>
          </p:cNvPicPr>
          <p:nvPr/>
        </p:nvPicPr>
        <p:blipFill>
          <a:blip r:embed="rId3"/>
          <a:stretch>
            <a:fillRect/>
          </a:stretch>
        </p:blipFill>
        <p:spPr>
          <a:xfrm>
            <a:off x="467172" y="906198"/>
            <a:ext cx="2880360" cy="2505913"/>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DD07058A-B9DF-D8F2-BC6A-F003E9A92ED0}"/>
              </a:ext>
            </a:extLst>
          </p:cNvPr>
          <p:cNvPicPr>
            <a:picLocks noChangeAspect="1"/>
          </p:cNvPicPr>
          <p:nvPr/>
        </p:nvPicPr>
        <p:blipFill>
          <a:blip r:embed="rId4"/>
          <a:stretch>
            <a:fillRect/>
          </a:stretch>
        </p:blipFill>
        <p:spPr>
          <a:xfrm>
            <a:off x="3828150" y="906727"/>
            <a:ext cx="1783661" cy="1560703"/>
          </a:xfrm>
          <a:prstGeom prst="rect">
            <a:avLst/>
          </a:prstGeom>
        </p:spPr>
      </p:pic>
      <p:pic>
        <p:nvPicPr>
          <p:cNvPr id="5" name="Picture 4" descr="A group of people in a circle&#10;&#10;Description automatically generated">
            <a:extLst>
              <a:ext uri="{FF2B5EF4-FFF2-40B4-BE49-F238E27FC236}">
                <a16:creationId xmlns:a16="http://schemas.microsoft.com/office/drawing/2014/main" id="{E0CF9A7C-5555-BFDB-C641-54D360D2535B}"/>
              </a:ext>
            </a:extLst>
          </p:cNvPr>
          <p:cNvPicPr>
            <a:picLocks noChangeAspect="1"/>
          </p:cNvPicPr>
          <p:nvPr/>
        </p:nvPicPr>
        <p:blipFill>
          <a:blip r:embed="rId5"/>
          <a:stretch>
            <a:fillRect/>
          </a:stretch>
        </p:blipFill>
        <p:spPr>
          <a:xfrm>
            <a:off x="725589" y="4318311"/>
            <a:ext cx="2363526" cy="2056268"/>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B04555E2-8A06-9359-4C01-8373132C27C0}"/>
              </a:ext>
            </a:extLst>
          </p:cNvPr>
          <p:cNvPicPr>
            <a:picLocks noChangeAspect="1"/>
          </p:cNvPicPr>
          <p:nvPr/>
        </p:nvPicPr>
        <p:blipFill>
          <a:blip r:embed="rId6"/>
          <a:stretch>
            <a:fillRect/>
          </a:stretch>
        </p:blipFill>
        <p:spPr>
          <a:xfrm>
            <a:off x="3828150" y="3760321"/>
            <a:ext cx="1783661" cy="1806238"/>
          </a:xfrm>
          <a:prstGeom prst="rect">
            <a:avLst/>
          </a:prstGeom>
        </p:spPr>
      </p:pic>
      <p:sp>
        <p:nvSpPr>
          <p:cNvPr id="3" name="Content Placeholder 2">
            <a:extLst>
              <a:ext uri="{FF2B5EF4-FFF2-40B4-BE49-F238E27FC236}">
                <a16:creationId xmlns:a16="http://schemas.microsoft.com/office/drawing/2014/main" id="{E220DFD1-EF42-6D45-99BB-8884E6BEDEAC}"/>
              </a:ext>
            </a:extLst>
          </p:cNvPr>
          <p:cNvSpPr>
            <a:spLocks noGrp="1"/>
          </p:cNvSpPr>
          <p:nvPr>
            <p:ph idx="1"/>
          </p:nvPr>
        </p:nvSpPr>
        <p:spPr>
          <a:xfrm>
            <a:off x="6550665" y="2110154"/>
            <a:ext cx="4793757" cy="4426113"/>
          </a:xfrm>
        </p:spPr>
        <p:txBody>
          <a:bodyPr>
            <a:normAutofit/>
          </a:bodyP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sz="1400" noProof="0" dirty="0">
                <a:effectLst/>
                <a:latin typeface="Avenir Book" panose="02000503020000020003" pitchFamily="2" charset="0"/>
                <a:ea typeface="Calibri" panose="020F0502020204030204" pitchFamily="34" charset="0"/>
                <a:cs typeface="Helvetica Neue" panose="02000503000000020004" pitchFamily="2" charset="0"/>
              </a:rPr>
              <a:t>Facebook : </a:t>
            </a:r>
            <a:r>
              <a:rPr lang="fr-CA" sz="1400" noProof="0" dirty="0">
                <a:effectLst/>
                <a:latin typeface="Avenir Book" panose="02000503020000020003" pitchFamily="2" charset="0"/>
                <a:ea typeface="Calibri" panose="020F0502020204030204" pitchFamily="34" charset="0"/>
                <a:cs typeface="Helvetica Neue" panose="02000503000000020004" pitchFamily="2" charset="0"/>
                <a:hlinkClick r:id="rId7"/>
              </a:rPr>
              <a:t>https://www.facebook.com/Teamsterscanada/</a:t>
            </a:r>
            <a:endParaRPr lang="fr-CA" sz="14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sz="14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sz="1400" noProof="0" dirty="0">
                <a:effectLst/>
                <a:latin typeface="Avenir Book" panose="02000503020000020003" pitchFamily="2" charset="0"/>
                <a:ea typeface="Calibri" panose="020F0502020204030204" pitchFamily="34" charset="0"/>
                <a:cs typeface="Helvetica Neue" panose="02000503000000020004" pitchFamily="2" charset="0"/>
              </a:rPr>
              <a:t>Twitter : </a:t>
            </a:r>
            <a:r>
              <a:rPr lang="fr-CA" sz="1400" noProof="0" dirty="0">
                <a:effectLst/>
                <a:latin typeface="Avenir Book" panose="02000503020000020003" pitchFamily="2" charset="0"/>
                <a:ea typeface="Calibri" panose="020F0502020204030204" pitchFamily="34" charset="0"/>
                <a:cs typeface="Helvetica Neue" panose="02000503000000020004" pitchFamily="2" charset="0"/>
                <a:hlinkClick r:id="rId8"/>
              </a:rPr>
              <a:t>https://twitter.com/TeamstersCanada</a:t>
            </a:r>
            <a:endParaRPr lang="fr-CA" sz="1400" noProof="0" dirty="0">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sz="1200" noProof="0" dirty="0" err="1">
                <a:latin typeface="Avenir Book" panose="02000503020000020003" pitchFamily="2" charset="0"/>
                <a:ea typeface="Calibri" panose="020F0502020204030204" pitchFamily="34" charset="0"/>
                <a:cs typeface="Helvetica Neue" panose="02000503000000020004" pitchFamily="2" charset="0"/>
              </a:rPr>
              <a:t>Mots-clics</a:t>
            </a:r>
            <a:r>
              <a:rPr lang="fr-CA" sz="1200" noProof="0" dirty="0">
                <a:effectLst/>
                <a:latin typeface="Avenir Book" panose="02000503020000020003" pitchFamily="2" charset="0"/>
                <a:ea typeface="Calibri" panose="020F0502020204030204" pitchFamily="34" charset="0"/>
                <a:cs typeface="Helvetica Neue" panose="02000503000000020004" pitchFamily="2" charset="0"/>
              </a:rPr>
              <a:t> sur Twitter : #canlab #Syndcan #polcan #Cdnpoli</a:t>
            </a:r>
            <a:endParaRPr lang="fr-CA"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sz="14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sz="1400" noProof="0" dirty="0">
                <a:effectLst/>
                <a:latin typeface="Avenir Book" panose="02000503020000020003" pitchFamily="2" charset="0"/>
                <a:ea typeface="Calibri" panose="020F0502020204030204" pitchFamily="34" charset="0"/>
                <a:cs typeface="Helvetica Neue" panose="02000503000000020004" pitchFamily="2" charset="0"/>
              </a:rPr>
              <a:t>Instagram : </a:t>
            </a:r>
            <a:r>
              <a:rPr lang="fr-CA" sz="1400" noProof="0" dirty="0">
                <a:effectLst/>
                <a:latin typeface="Avenir Book" panose="02000503020000020003" pitchFamily="2" charset="0"/>
                <a:ea typeface="Calibri" panose="020F0502020204030204" pitchFamily="34" charset="0"/>
                <a:cs typeface="Helvetica Neue" panose="02000503000000020004" pitchFamily="2" charset="0"/>
                <a:hlinkClick r:id="rId9"/>
              </a:rPr>
              <a:t>https://www.instagram.com/teamsterscanada/</a:t>
            </a:r>
            <a:endParaRPr lang="fr-CA" sz="1400" noProof="0" dirty="0">
              <a:effectLst/>
              <a:latin typeface="Avenir Book" panose="02000503020000020003" pitchFamily="2" charset="0"/>
              <a:ea typeface="Calibri" panose="020F0502020204030204" pitchFamily="34" charset="0"/>
              <a:cs typeface="Helvetica Neue" panose="02000503000000020004" pitchFamily="2"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sz="14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fr-CA" sz="1400" noProof="0" dirty="0">
                <a:effectLst/>
                <a:latin typeface="Avenir Book" panose="02000503020000020003" pitchFamily="2" charset="0"/>
                <a:ea typeface="Calibri" panose="020F0502020204030204" pitchFamily="34" charset="0"/>
                <a:cs typeface="Helvetica Neue" panose="02000503000000020004" pitchFamily="2" charset="0"/>
              </a:rPr>
              <a:t>YouTube : </a:t>
            </a:r>
            <a:r>
              <a:rPr lang="fr-CA" sz="1400" noProof="0" dirty="0">
                <a:effectLst/>
                <a:latin typeface="Avenir Book" panose="02000503020000020003" pitchFamily="2" charset="0"/>
                <a:ea typeface="Calibri" panose="020F0502020204030204" pitchFamily="34" charset="0"/>
                <a:cs typeface="Helvetica Neue" panose="02000503000000020004" pitchFamily="2" charset="0"/>
                <a:hlinkClick r:id="rId10"/>
              </a:rPr>
              <a:t>https://www.youtube.com/channel/UC8FHp8lFGbNhT9wX2lGfJbA</a:t>
            </a:r>
            <a:r>
              <a:rPr lang="fr-CA" sz="1400" noProof="0" dirty="0">
                <a:effectLst/>
              </a:rPr>
              <a:t> </a:t>
            </a:r>
            <a:endParaRPr lang="fr-CA" sz="1400" noProof="0" dirty="0"/>
          </a:p>
        </p:txBody>
      </p:sp>
    </p:spTree>
    <p:extLst>
      <p:ext uri="{BB962C8B-B14F-4D97-AF65-F5344CB8AC3E}">
        <p14:creationId xmlns:p14="http://schemas.microsoft.com/office/powerpoint/2010/main" val="1152926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E572DC3-CA21-8840-884E-E86108AC8A6E}"/>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425689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73643" y="1210962"/>
            <a:ext cx="8822725" cy="3693319"/>
          </a:xfrm>
          <a:prstGeom prst="rect">
            <a:avLst/>
          </a:prstGeom>
          <a:noFill/>
        </p:spPr>
        <p:txBody>
          <a:bodyPr wrap="square" rtlCol="0">
            <a:spAutoFit/>
          </a:bodyPr>
          <a:lstStyle/>
          <a:p>
            <a:r>
              <a:rPr lang="fr-CA" b="1" noProof="0" dirty="0"/>
              <a:t>Question #1</a:t>
            </a:r>
          </a:p>
          <a:p>
            <a:endParaRPr lang="fr-CA" noProof="0" dirty="0"/>
          </a:p>
          <a:p>
            <a:r>
              <a:rPr lang="fr-CA" noProof="0" dirty="0"/>
              <a:t>Lors de la procédure d'enquête, il est de bonne pratique de conseiller au membre de fournir toute information supplémentaire et tout contexte auxquels ils peuvent penser et qui pourraient être utiles pour répondre aux questions.</a:t>
            </a:r>
          </a:p>
          <a:p>
            <a:endParaRPr lang="fr-CA" noProof="0" dirty="0"/>
          </a:p>
          <a:p>
            <a:endParaRPr lang="fr-CA" noProof="0" dirty="0"/>
          </a:p>
          <a:p>
            <a:r>
              <a:rPr lang="fr-CA" noProof="0" dirty="0"/>
              <a:t>Vrai</a:t>
            </a:r>
          </a:p>
          <a:p>
            <a:endParaRPr lang="fr-CA" noProof="0" dirty="0"/>
          </a:p>
          <a:p>
            <a:endParaRPr lang="fr-CA" noProof="0" dirty="0"/>
          </a:p>
          <a:p>
            <a:r>
              <a:rPr lang="fr-CA" noProof="0" dirty="0"/>
              <a:t>Faux</a:t>
            </a:r>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16266" y="311740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31093" y="397776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2" name="TextBox 1">
            <a:extLst>
              <a:ext uri="{FF2B5EF4-FFF2-40B4-BE49-F238E27FC236}">
                <a16:creationId xmlns:a16="http://schemas.microsoft.com/office/drawing/2014/main" id="{6D10FC0A-B777-D14A-9BFF-6FC5E0A64EB7}"/>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1328245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355312"/>
          </a:xfrm>
          <a:prstGeom prst="rect">
            <a:avLst/>
          </a:prstGeom>
          <a:noFill/>
        </p:spPr>
        <p:txBody>
          <a:bodyPr wrap="square" rtlCol="0">
            <a:spAutoFit/>
          </a:bodyPr>
          <a:lstStyle/>
          <a:p>
            <a:r>
              <a:rPr lang="fr-CA" b="1" noProof="0" dirty="0"/>
              <a:t>Question #2</a:t>
            </a:r>
          </a:p>
          <a:p>
            <a:endParaRPr lang="fr-CA" noProof="0" dirty="0"/>
          </a:p>
          <a:p>
            <a:r>
              <a:rPr lang="fr-CA" noProof="0" dirty="0"/>
              <a:t>En pensant à la liste de recommandations à indiquer au membre en préparation des entrevues d'enquête, lequel des conseils suivants n'est PAS le bon conseil ?</a:t>
            </a:r>
          </a:p>
          <a:p>
            <a:endParaRPr lang="fr-CA" noProof="0" dirty="0"/>
          </a:p>
          <a:p>
            <a:endParaRPr lang="fr-CA" noProof="0" dirty="0"/>
          </a:p>
          <a:p>
            <a:r>
              <a:rPr lang="fr-CA" noProof="0" dirty="0"/>
              <a:t>Asseyez-vous droit, ne mâchez pas de gomme et parlez de manière audible</a:t>
            </a:r>
          </a:p>
          <a:p>
            <a:endParaRPr lang="fr-CA" noProof="0" dirty="0"/>
          </a:p>
          <a:p>
            <a:endParaRPr lang="fr-CA" noProof="0" dirty="0"/>
          </a:p>
          <a:p>
            <a:r>
              <a:rPr lang="fr-CA" noProof="0" dirty="0"/>
              <a:t>Soyez courtois car lorsque vous vous comportez de manière discourtoise, cela pourrait s'établir dans l'esprit de l'interrogateur comme de la culpabilité</a:t>
            </a:r>
          </a:p>
          <a:p>
            <a:endParaRPr lang="fr-CA" noProof="0" dirty="0"/>
          </a:p>
          <a:p>
            <a:endParaRPr lang="fr-CA" b="1" noProof="0" dirty="0"/>
          </a:p>
          <a:p>
            <a:r>
              <a:rPr lang="fr-CA" noProof="0" dirty="0"/>
              <a:t>C’est bien de raconter des blagues pour détendre l’atmosphère</a:t>
            </a:r>
            <a:endParaRPr lang="fr-CA" b="1" noProof="0" dirty="0"/>
          </a:p>
          <a:p>
            <a:endParaRPr lang="fr-CA" noProof="0" dirty="0"/>
          </a:p>
          <a:p>
            <a:r>
              <a:rPr lang="fr-CA" noProof="0" dirty="0"/>
              <a:t>Si vous ne connaissez pas les faits requis pour répondre à une question, dire « je ne sais pas » est parfaitement acceptable</a:t>
            </a:r>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444791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6" y="531729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9" name="TextBox 8">
            <a:extLst>
              <a:ext uri="{FF2B5EF4-FFF2-40B4-BE49-F238E27FC236}">
                <a16:creationId xmlns:a16="http://schemas.microsoft.com/office/drawing/2014/main" id="{80B5B128-8867-624C-9BA0-652AD643B8D8}"/>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589629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4801314"/>
          </a:xfrm>
          <a:prstGeom prst="rect">
            <a:avLst/>
          </a:prstGeom>
          <a:noFill/>
        </p:spPr>
        <p:txBody>
          <a:bodyPr wrap="square" rtlCol="0">
            <a:spAutoFit/>
          </a:bodyPr>
          <a:lstStyle/>
          <a:p>
            <a:r>
              <a:rPr lang="fr-CA" b="1" noProof="0" dirty="0"/>
              <a:t>Question #3</a:t>
            </a:r>
          </a:p>
          <a:p>
            <a:endParaRPr lang="fr-CA" noProof="0" dirty="0"/>
          </a:p>
          <a:p>
            <a:r>
              <a:rPr lang="fr-CA" noProof="0" dirty="0"/>
              <a:t>Toujours en pensant à la liste de recommandations à indiquer au membre en préparation des entrevues d'enquête, répondez aux énoncés suivants.</a:t>
            </a:r>
          </a:p>
          <a:p>
            <a:endParaRPr lang="fr-CA" noProof="0" dirty="0"/>
          </a:p>
          <a:p>
            <a:r>
              <a:rPr lang="fr-CA" noProof="0" dirty="0"/>
              <a:t>Si vous ne comprenez pas une question, répondez au mieux de vos capacités.</a:t>
            </a:r>
          </a:p>
          <a:p>
            <a:endParaRPr lang="fr-CA" noProof="0" dirty="0"/>
          </a:p>
          <a:p>
            <a:r>
              <a:rPr lang="fr-CA" noProof="0" dirty="0"/>
              <a:t>		</a:t>
            </a:r>
          </a:p>
          <a:p>
            <a:r>
              <a:rPr lang="fr-CA" noProof="0" dirty="0"/>
              <a:t>Vrai</a:t>
            </a:r>
          </a:p>
          <a:p>
            <a:endParaRPr lang="fr-CA" noProof="0" dirty="0"/>
          </a:p>
          <a:p>
            <a:endParaRPr lang="fr-CA" noProof="0" dirty="0"/>
          </a:p>
          <a:p>
            <a:endParaRPr lang="fr-CA" noProof="0" dirty="0"/>
          </a:p>
          <a:p>
            <a:r>
              <a:rPr lang="fr-CA" noProof="0" dirty="0"/>
              <a:t>Faux</a:t>
            </a:r>
          </a:p>
          <a:p>
            <a:endParaRPr lang="fr-CA" noProof="0" dirty="0"/>
          </a:p>
          <a:p>
            <a:endParaRPr lang="fr-CA" noProof="0" dirty="0"/>
          </a:p>
          <a:p>
            <a:endParaRPr lang="fr-CA" noProof="0" dirty="0"/>
          </a:p>
          <a:p>
            <a:endParaRPr lang="fr-CA" noProof="0"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191132"/>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TextBox 13">
            <a:extLst>
              <a:ext uri="{FF2B5EF4-FFF2-40B4-BE49-F238E27FC236}">
                <a16:creationId xmlns:a16="http://schemas.microsoft.com/office/drawing/2014/main" id="{9C21FB84-A140-294F-942A-19BD393DA808}"/>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2561485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49893" y="1205973"/>
            <a:ext cx="8822725" cy="4524315"/>
          </a:xfrm>
          <a:prstGeom prst="rect">
            <a:avLst/>
          </a:prstGeom>
          <a:noFill/>
        </p:spPr>
        <p:txBody>
          <a:bodyPr wrap="square" rtlCol="0">
            <a:spAutoFit/>
          </a:bodyPr>
          <a:lstStyle/>
          <a:p>
            <a:r>
              <a:rPr lang="fr-CA" b="1" noProof="0" dirty="0"/>
              <a:t>Question #4</a:t>
            </a:r>
          </a:p>
          <a:p>
            <a:endParaRPr lang="fr-CA" noProof="0" dirty="0"/>
          </a:p>
          <a:p>
            <a:r>
              <a:rPr lang="fr-CA" noProof="0" dirty="0"/>
              <a:t>Ne regardez pas votre représentant lorsque vous vous faites interrogé.</a:t>
            </a:r>
          </a:p>
          <a:p>
            <a:r>
              <a:rPr lang="fr-CA" noProof="0" dirty="0"/>
              <a:t>  </a:t>
            </a:r>
          </a:p>
          <a:p>
            <a:r>
              <a:rPr lang="fr-CA" noProof="0" dirty="0"/>
              <a:t>	</a:t>
            </a:r>
          </a:p>
          <a:p>
            <a:endParaRPr lang="fr-CA" noProof="0" dirty="0"/>
          </a:p>
          <a:p>
            <a:r>
              <a:rPr lang="fr-CA" noProof="0" dirty="0"/>
              <a:t>	</a:t>
            </a:r>
          </a:p>
          <a:p>
            <a:r>
              <a:rPr lang="fr-CA" noProof="0" dirty="0"/>
              <a:t>Vrai</a:t>
            </a:r>
          </a:p>
          <a:p>
            <a:endParaRPr lang="fr-CA" noProof="0" dirty="0"/>
          </a:p>
          <a:p>
            <a:endParaRPr lang="fr-CA" noProof="0" dirty="0"/>
          </a:p>
          <a:p>
            <a:endParaRPr lang="fr-CA" noProof="0" dirty="0"/>
          </a:p>
          <a:p>
            <a:r>
              <a:rPr lang="fr-CA" noProof="0" dirty="0"/>
              <a:t>Faux</a:t>
            </a:r>
          </a:p>
          <a:p>
            <a:endParaRPr lang="fr-CA" noProof="0" dirty="0"/>
          </a:p>
          <a:p>
            <a:endParaRPr lang="fr-CA" noProof="0" dirty="0"/>
          </a:p>
          <a:p>
            <a:endParaRPr lang="fr-CA" noProof="0" dirty="0"/>
          </a:p>
          <a:p>
            <a:endParaRPr lang="fr-CA" noProof="0"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0969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9" name="TextBox 8">
            <a:extLst>
              <a:ext uri="{FF2B5EF4-FFF2-40B4-BE49-F238E27FC236}">
                <a16:creationId xmlns:a16="http://schemas.microsoft.com/office/drawing/2014/main" id="{5747F2CD-6C68-2A4E-B8E5-FAF5BA479511}"/>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1167526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49893" y="1205973"/>
            <a:ext cx="8822725" cy="4524315"/>
          </a:xfrm>
          <a:prstGeom prst="rect">
            <a:avLst/>
          </a:prstGeom>
          <a:noFill/>
        </p:spPr>
        <p:txBody>
          <a:bodyPr wrap="square" rtlCol="0">
            <a:spAutoFit/>
          </a:bodyPr>
          <a:lstStyle/>
          <a:p>
            <a:r>
              <a:rPr lang="fr-CA" b="1" noProof="0" dirty="0"/>
              <a:t>Question #5</a:t>
            </a:r>
          </a:p>
          <a:p>
            <a:endParaRPr lang="fr-CA" noProof="0" dirty="0"/>
          </a:p>
          <a:p>
            <a:endParaRPr lang="fr-CA" noProof="0" dirty="0"/>
          </a:p>
          <a:p>
            <a:r>
              <a:rPr lang="fr-CA" noProof="0" dirty="0"/>
              <a:t>Si vous réalisez que vous avez fait une erreur en répondant à une question plus tôt durant l’entrevue, vous devez revenir en arrière et la corriger. 	</a:t>
            </a:r>
          </a:p>
          <a:p>
            <a:endParaRPr lang="fr-CA" noProof="0" dirty="0"/>
          </a:p>
          <a:p>
            <a:r>
              <a:rPr lang="fr-CA" noProof="0" dirty="0"/>
              <a:t>	</a:t>
            </a:r>
          </a:p>
          <a:p>
            <a:r>
              <a:rPr lang="fr-CA" noProof="0" dirty="0"/>
              <a:t>Vrai</a:t>
            </a:r>
          </a:p>
          <a:p>
            <a:endParaRPr lang="fr-CA" noProof="0" dirty="0"/>
          </a:p>
          <a:p>
            <a:endParaRPr lang="fr-CA" noProof="0" dirty="0"/>
          </a:p>
          <a:p>
            <a:endParaRPr lang="fr-CA" noProof="0" dirty="0"/>
          </a:p>
          <a:p>
            <a:r>
              <a:rPr lang="fr-CA" noProof="0" dirty="0"/>
              <a:t>Faux</a:t>
            </a:r>
          </a:p>
          <a:p>
            <a:endParaRPr lang="fr-CA" noProof="0" dirty="0"/>
          </a:p>
          <a:p>
            <a:endParaRPr lang="fr-CA" noProof="0" dirty="0"/>
          </a:p>
          <a:p>
            <a:endParaRPr lang="fr-CA" noProof="0" dirty="0"/>
          </a:p>
          <a:p>
            <a:endParaRPr lang="fr-CA" noProof="0"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0969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9" name="TextBox 8">
            <a:extLst>
              <a:ext uri="{FF2B5EF4-FFF2-40B4-BE49-F238E27FC236}">
                <a16:creationId xmlns:a16="http://schemas.microsoft.com/office/drawing/2014/main" id="{9234A734-ACAF-D54A-9C06-08BA262E6585}"/>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82972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49893" y="1205973"/>
            <a:ext cx="8822725" cy="4524315"/>
          </a:xfrm>
          <a:prstGeom prst="rect">
            <a:avLst/>
          </a:prstGeom>
          <a:noFill/>
        </p:spPr>
        <p:txBody>
          <a:bodyPr wrap="square" rtlCol="0">
            <a:spAutoFit/>
          </a:bodyPr>
          <a:lstStyle/>
          <a:p>
            <a:r>
              <a:rPr lang="fr-CA" b="1" noProof="0" dirty="0"/>
              <a:t>Question #6</a:t>
            </a:r>
          </a:p>
          <a:p>
            <a:endParaRPr lang="fr-CA" noProof="0" dirty="0"/>
          </a:p>
          <a:p>
            <a:endParaRPr lang="fr-CA" noProof="0" dirty="0"/>
          </a:p>
          <a:p>
            <a:r>
              <a:rPr lang="fr-CA" noProof="0" dirty="0"/>
              <a:t>À la fin de l'entrevue, on demandera au membre si la déclaration a été recueillie de façon juste et impartiale. S'il pense que c'est le cas, il répond "oui".</a:t>
            </a:r>
          </a:p>
          <a:p>
            <a:endParaRPr lang="fr-CA" noProof="0" dirty="0"/>
          </a:p>
          <a:p>
            <a:r>
              <a:rPr lang="fr-CA" noProof="0" dirty="0"/>
              <a:t>	</a:t>
            </a:r>
          </a:p>
          <a:p>
            <a:r>
              <a:rPr lang="fr-CA" noProof="0" dirty="0"/>
              <a:t>Vrai</a:t>
            </a:r>
          </a:p>
          <a:p>
            <a:endParaRPr lang="fr-CA" noProof="0" dirty="0"/>
          </a:p>
          <a:p>
            <a:endParaRPr lang="fr-CA" noProof="0" dirty="0"/>
          </a:p>
          <a:p>
            <a:endParaRPr lang="fr-CA" noProof="0" dirty="0"/>
          </a:p>
          <a:p>
            <a:r>
              <a:rPr lang="fr-CA" noProof="0" dirty="0"/>
              <a:t>Faux</a:t>
            </a:r>
          </a:p>
          <a:p>
            <a:endParaRPr lang="fr-CA" noProof="0" dirty="0"/>
          </a:p>
          <a:p>
            <a:endParaRPr lang="fr-CA" noProof="0" dirty="0"/>
          </a:p>
          <a:p>
            <a:endParaRPr lang="fr-CA" noProof="0" dirty="0"/>
          </a:p>
          <a:p>
            <a:endParaRPr lang="fr-CA" noProof="0"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0969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9" name="TextBox 8">
            <a:extLst>
              <a:ext uri="{FF2B5EF4-FFF2-40B4-BE49-F238E27FC236}">
                <a16:creationId xmlns:a16="http://schemas.microsoft.com/office/drawing/2014/main" id="{BD188A4A-4157-0A43-BD74-5A5D57AB3141}"/>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1822220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0" name="Rectangle 16">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4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noProof="0" dirty="0"/>
          </a:p>
        </p:txBody>
      </p:sp>
      <p:sp>
        <p:nvSpPr>
          <p:cNvPr id="10" name="Title 9">
            <a:extLst>
              <a:ext uri="{FF2B5EF4-FFF2-40B4-BE49-F238E27FC236}">
                <a16:creationId xmlns:a16="http://schemas.microsoft.com/office/drawing/2014/main" id="{2EDF44AC-0342-6A4B-8949-F367892FBC71}"/>
              </a:ext>
            </a:extLst>
          </p:cNvPr>
          <p:cNvSpPr>
            <a:spLocks noGrp="1"/>
          </p:cNvSpPr>
          <p:nvPr>
            <p:ph type="ctrTitle"/>
          </p:nvPr>
        </p:nvSpPr>
        <p:spPr>
          <a:xfrm>
            <a:off x="790941" y="342034"/>
            <a:ext cx="5952765" cy="1356138"/>
          </a:xfrm>
          <a:noFill/>
          <a:ln>
            <a:solidFill>
              <a:schemeClr val="bg1"/>
            </a:solidFill>
          </a:ln>
        </p:spPr>
        <p:txBody>
          <a:bodyPr>
            <a:normAutofit fontScale="90000"/>
          </a:bodyPr>
          <a:lstStyle/>
          <a:p>
            <a:r>
              <a:rPr lang="fr-CA" sz="4000" noProof="0" dirty="0">
                <a:solidFill>
                  <a:schemeClr val="bg1"/>
                </a:solidFill>
              </a:rPr>
              <a:t>étapes de la déclaration</a:t>
            </a:r>
          </a:p>
        </p:txBody>
      </p:sp>
      <p:pic>
        <p:nvPicPr>
          <p:cNvPr id="3" name="Picture 2" descr="Logo&#10;&#10;Description automatically generated">
            <a:extLst>
              <a:ext uri="{FF2B5EF4-FFF2-40B4-BE49-F238E27FC236}">
                <a16:creationId xmlns:a16="http://schemas.microsoft.com/office/drawing/2014/main" id="{786B97ED-18FA-F040-9920-798B455D9070}"/>
              </a:ext>
            </a:extLst>
          </p:cNvPr>
          <p:cNvPicPr>
            <a:picLocks noChangeAspect="1"/>
          </p:cNvPicPr>
          <p:nvPr/>
        </p:nvPicPr>
        <p:blipFill>
          <a:blip r:embed="rId3"/>
          <a:stretch>
            <a:fillRect/>
          </a:stretch>
        </p:blipFill>
        <p:spPr>
          <a:xfrm>
            <a:off x="8129008" y="1216473"/>
            <a:ext cx="3419524" cy="4264187"/>
          </a:xfrm>
          <a:prstGeom prst="rect">
            <a:avLst/>
          </a:prstGeom>
        </p:spPr>
      </p:pic>
      <p:sp>
        <p:nvSpPr>
          <p:cNvPr id="5" name="TextBox 4">
            <a:extLst>
              <a:ext uri="{FF2B5EF4-FFF2-40B4-BE49-F238E27FC236}">
                <a16:creationId xmlns:a16="http://schemas.microsoft.com/office/drawing/2014/main" id="{350F66E5-D46F-4742-8E48-A562F545FCA6}"/>
              </a:ext>
            </a:extLst>
          </p:cNvPr>
          <p:cNvSpPr txBox="1"/>
          <p:nvPr/>
        </p:nvSpPr>
        <p:spPr>
          <a:xfrm>
            <a:off x="790941" y="2173184"/>
            <a:ext cx="6683240" cy="3539430"/>
          </a:xfrm>
          <a:prstGeom prst="rect">
            <a:avLst/>
          </a:prstGeom>
          <a:noFill/>
        </p:spPr>
        <p:txBody>
          <a:bodyPr wrap="none" rtlCol="0">
            <a:spAutoFit/>
          </a:bodyPr>
          <a:lstStyle/>
          <a:p>
            <a:pPr marL="342900" indent="-342900">
              <a:buFont typeface="+mj-lt"/>
              <a:buAutoNum type="arabicPeriod"/>
            </a:pPr>
            <a:r>
              <a:rPr lang="fr-CA" sz="2800" noProof="0" dirty="0"/>
              <a:t>Avis</a:t>
            </a:r>
          </a:p>
          <a:p>
            <a:pPr marL="342900" indent="-342900">
              <a:buFont typeface="+mj-lt"/>
              <a:buAutoNum type="arabicPeriod"/>
            </a:pPr>
            <a:r>
              <a:rPr lang="fr-CA" sz="2800" noProof="0" dirty="0">
                <a:solidFill>
                  <a:srgbClr val="002E56"/>
                </a:solidFill>
              </a:rPr>
              <a:t>Questions d’ouverture</a:t>
            </a:r>
          </a:p>
          <a:p>
            <a:pPr marL="342900" indent="-342900">
              <a:buFont typeface="+mj-lt"/>
              <a:buAutoNum type="arabicPeriod"/>
            </a:pPr>
            <a:r>
              <a:rPr lang="fr-CA" sz="2800" noProof="0" dirty="0"/>
              <a:t>Examen du matériel, de la documentation</a:t>
            </a:r>
          </a:p>
          <a:p>
            <a:pPr marL="342900" indent="-342900">
              <a:buFont typeface="+mj-lt"/>
              <a:buAutoNum type="arabicPeriod"/>
            </a:pPr>
            <a:r>
              <a:rPr lang="fr-CA" sz="2800" noProof="0" dirty="0">
                <a:solidFill>
                  <a:srgbClr val="002E56"/>
                </a:solidFill>
              </a:rPr>
              <a:t>La version des faits du membre</a:t>
            </a:r>
          </a:p>
          <a:p>
            <a:pPr marL="342900" indent="-342900">
              <a:buFont typeface="+mj-lt"/>
              <a:buAutoNum type="arabicPeriod"/>
            </a:pPr>
            <a:r>
              <a:rPr lang="fr-CA" sz="2800" noProof="0" dirty="0"/>
              <a:t>Les questions de l’officier enquêteur</a:t>
            </a:r>
          </a:p>
          <a:p>
            <a:pPr marL="342900" indent="-342900">
              <a:buFont typeface="+mj-lt"/>
              <a:buAutoNum type="arabicPeriod"/>
            </a:pPr>
            <a:r>
              <a:rPr lang="fr-CA" sz="2800" noProof="0" dirty="0">
                <a:solidFill>
                  <a:srgbClr val="002E56"/>
                </a:solidFill>
              </a:rPr>
              <a:t>La dernière chance du membre</a:t>
            </a:r>
          </a:p>
          <a:p>
            <a:pPr marL="342900" indent="-342900">
              <a:buFont typeface="+mj-lt"/>
              <a:buAutoNum type="arabicPeriod"/>
            </a:pPr>
            <a:r>
              <a:rPr lang="fr-CA" sz="2800" noProof="0" dirty="0"/>
              <a:t>La fin de la déclaration</a:t>
            </a:r>
          </a:p>
          <a:p>
            <a:pPr marL="342900" indent="-342900">
              <a:buFont typeface="+mj-lt"/>
              <a:buAutoNum type="arabicPeriod"/>
            </a:pPr>
            <a:r>
              <a:rPr lang="fr-CA" sz="2800" noProof="0" dirty="0">
                <a:solidFill>
                  <a:srgbClr val="002E56"/>
                </a:solidFill>
              </a:rPr>
              <a:t>Déclaration écrite</a:t>
            </a:r>
          </a:p>
        </p:txBody>
      </p:sp>
    </p:spTree>
    <p:extLst>
      <p:ext uri="{BB962C8B-B14F-4D97-AF65-F5344CB8AC3E}">
        <p14:creationId xmlns:p14="http://schemas.microsoft.com/office/powerpoint/2010/main" val="7838826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r>
              <a:rPr lang="fr-CA" sz="3200" cap="none" noProof="0" dirty="0">
                <a:latin typeface="Avenir Book" panose="02000503020000020003" pitchFamily="2" charset="0"/>
              </a:rPr>
              <a:t>Groupe 1: 1 et 5</a:t>
            </a:r>
            <a:br>
              <a:rPr lang="fr-CA" sz="3200" cap="none" noProof="0" dirty="0">
                <a:latin typeface="Avenir Book" panose="02000503020000020003" pitchFamily="2" charset="0"/>
              </a:rPr>
            </a:br>
            <a:br>
              <a:rPr lang="fr-CA" sz="3200" cap="none" noProof="0" dirty="0">
                <a:latin typeface="Avenir Book" panose="02000503020000020003" pitchFamily="2" charset="0"/>
              </a:rPr>
            </a:br>
            <a:r>
              <a:rPr lang="fr-CA" sz="3200" cap="none" noProof="0" dirty="0">
                <a:latin typeface="Avenir Book" panose="02000503020000020003" pitchFamily="2" charset="0"/>
              </a:rPr>
              <a:t>Groupe 2: 2 et 6</a:t>
            </a:r>
            <a:br>
              <a:rPr lang="fr-CA" sz="3200" cap="none" noProof="0" dirty="0">
                <a:latin typeface="Avenir Book" panose="02000503020000020003" pitchFamily="2" charset="0"/>
              </a:rPr>
            </a:br>
            <a:br>
              <a:rPr lang="fr-CA" sz="3200" cap="none" noProof="0" dirty="0">
                <a:latin typeface="Avenir Book" panose="02000503020000020003" pitchFamily="2" charset="0"/>
              </a:rPr>
            </a:br>
            <a:r>
              <a:rPr lang="fr-CA" sz="3200" cap="none" noProof="0" dirty="0">
                <a:latin typeface="Avenir Book" panose="02000503020000020003" pitchFamily="2" charset="0"/>
              </a:rPr>
              <a:t>Groupe 3: 3 et 7</a:t>
            </a:r>
            <a:br>
              <a:rPr lang="fr-CA" sz="3200" cap="none" noProof="0" dirty="0">
                <a:latin typeface="Avenir Book" panose="02000503020000020003" pitchFamily="2" charset="0"/>
              </a:rPr>
            </a:br>
            <a:br>
              <a:rPr lang="fr-CA" sz="3200" cap="none" noProof="0" dirty="0">
                <a:latin typeface="Avenir Book" panose="02000503020000020003" pitchFamily="2" charset="0"/>
              </a:rPr>
            </a:br>
            <a:r>
              <a:rPr lang="fr-CA" sz="3200" cap="none" noProof="0" dirty="0">
                <a:latin typeface="Avenir Book" panose="02000503020000020003" pitchFamily="2" charset="0"/>
              </a:rPr>
              <a:t>Groupe 4: 4 et 8</a:t>
            </a:r>
            <a:endParaRPr lang="fr-CA" sz="900" noProof="0" dirty="0"/>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2" name="Picture Placeholder 11" descr="A picture containing LEGO, indoor, toy&#10;&#10;Description automatically generated">
            <a:extLst>
              <a:ext uri="{FF2B5EF4-FFF2-40B4-BE49-F238E27FC236}">
                <a16:creationId xmlns:a16="http://schemas.microsoft.com/office/drawing/2014/main" id="{A29504C5-1143-A342-9E18-3953E838C61F}"/>
              </a:ext>
            </a:extLst>
          </p:cNvPr>
          <p:cNvPicPr>
            <a:picLocks noGrp="1"/>
          </p:cNvPicPr>
          <p:nvPr>
            <p:ph type="pic" idx="1"/>
          </p:nvPr>
        </p:nvPicPr>
        <p:blipFill>
          <a:blip r:embed="rId3">
            <a:extLst>
              <a:ext uri="{28A0092B-C50C-407E-A947-70E740481C1C}">
                <a14:useLocalDpi xmlns:a14="http://schemas.microsoft.com/office/drawing/2010/main" val="0"/>
              </a:ext>
            </a:extLst>
          </a:blip>
          <a:srcRect l="29089" r="29089"/>
          <a:stretch>
            <a:fillRect/>
          </a:stretch>
        </p:blipFill>
        <p:spPr bwMode="auto">
          <a:xfrm>
            <a:off x="6994566" y="806357"/>
            <a:ext cx="4286992" cy="4739420"/>
          </a:xfrm>
          <a:prstGeom prst="rect">
            <a:avLst/>
          </a:prstGeom>
          <a:noFill/>
          <a:ln>
            <a:noFill/>
          </a:ln>
        </p:spPr>
      </p:pic>
      <p:pic>
        <p:nvPicPr>
          <p:cNvPr id="7" name="Picture 6">
            <a:extLst>
              <a:ext uri="{FF2B5EF4-FFF2-40B4-BE49-F238E27FC236}">
                <a16:creationId xmlns:a16="http://schemas.microsoft.com/office/drawing/2014/main" id="{1FB7EE2D-B589-284B-8670-478A203DE1FC}"/>
              </a:ext>
            </a:extLst>
          </p:cNvPr>
          <p:cNvPicPr>
            <a:picLocks noChangeAspect="1"/>
          </p:cNvPicPr>
          <p:nvPr/>
        </p:nvPicPr>
        <p:blipFill>
          <a:blip r:embed="rId4"/>
          <a:stretch>
            <a:fillRect/>
          </a:stretch>
        </p:blipFill>
        <p:spPr>
          <a:xfrm>
            <a:off x="10538959" y="196834"/>
            <a:ext cx="1485197" cy="1852386"/>
          </a:xfrm>
          <a:prstGeom prst="rect">
            <a:avLst/>
          </a:prstGeom>
        </p:spPr>
      </p:pic>
    </p:spTree>
    <p:extLst>
      <p:ext uri="{BB962C8B-B14F-4D97-AF65-F5344CB8AC3E}">
        <p14:creationId xmlns:p14="http://schemas.microsoft.com/office/powerpoint/2010/main" val="3343037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E6F85BB-C18C-D248-955B-6614338F7488}"/>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2492433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ectangle 10">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4" name="Content Placeholder 3">
            <a:extLst>
              <a:ext uri="{FF2B5EF4-FFF2-40B4-BE49-F238E27FC236}">
                <a16:creationId xmlns:a16="http://schemas.microsoft.com/office/drawing/2014/main" id="{28779640-E502-8B41-8DAC-04636E6EB59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902714" y="1551056"/>
            <a:ext cx="8558022" cy="2277232"/>
          </a:xfrm>
          <a:prstGeom prst="rect">
            <a:avLst/>
          </a:prstGeom>
        </p:spPr>
      </p:pic>
    </p:spTree>
    <p:extLst>
      <p:ext uri="{BB962C8B-B14F-4D97-AF65-F5344CB8AC3E}">
        <p14:creationId xmlns:p14="http://schemas.microsoft.com/office/powerpoint/2010/main" val="1279009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grpSp>
        <p:nvGrpSpPr>
          <p:cNvPr id="14" name="Group 13">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sp>
          <p:nvSpPr>
            <p:cNvPr id="16" name="Rectangle 15">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grpSp>
      <p:grpSp>
        <p:nvGrpSpPr>
          <p:cNvPr id="18" name="Group 17">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grpSp>
      <p:pic>
        <p:nvPicPr>
          <p:cNvPr id="5" name="Picture 4">
            <a:extLst>
              <a:ext uri="{FF2B5EF4-FFF2-40B4-BE49-F238E27FC236}">
                <a16:creationId xmlns:a16="http://schemas.microsoft.com/office/drawing/2014/main" id="{91C665E3-357D-3E4D-A091-053A5E717782}"/>
              </a:ext>
            </a:extLst>
          </p:cNvPr>
          <p:cNvPicPr>
            <a:picLocks noChangeAspect="1"/>
          </p:cNvPicPr>
          <p:nvPr/>
        </p:nvPicPr>
        <p:blipFill>
          <a:blip r:embed="rId3"/>
          <a:srcRect/>
          <a:stretch/>
        </p:blipFill>
        <p:spPr>
          <a:xfrm>
            <a:off x="4491228" y="1255929"/>
            <a:ext cx="3209544" cy="4039173"/>
          </a:xfrm>
          <a:prstGeom prst="rect">
            <a:avLst/>
          </a:prstGeom>
        </p:spPr>
      </p:pic>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grpSp>
      <p:pic>
        <p:nvPicPr>
          <p:cNvPr id="7" name="Picture 6">
            <a:extLst>
              <a:ext uri="{FF2B5EF4-FFF2-40B4-BE49-F238E27FC236}">
                <a16:creationId xmlns:a16="http://schemas.microsoft.com/office/drawing/2014/main" id="{FF9B521D-DB92-9240-8328-B2893AF3FA72}"/>
              </a:ext>
            </a:extLst>
          </p:cNvPr>
          <p:cNvPicPr>
            <a:picLocks noChangeAspect="1"/>
          </p:cNvPicPr>
          <p:nvPr/>
        </p:nvPicPr>
        <p:blipFill>
          <a:blip r:embed="rId4"/>
          <a:srcRect/>
          <a:stretch/>
        </p:blipFill>
        <p:spPr>
          <a:xfrm>
            <a:off x="739353" y="1255929"/>
            <a:ext cx="3209544" cy="4039174"/>
          </a:xfrm>
          <a:prstGeom prst="rect">
            <a:avLst/>
          </a:prstGeom>
        </p:spPr>
      </p:pic>
      <p:pic>
        <p:nvPicPr>
          <p:cNvPr id="3" name="Picture 2">
            <a:extLst>
              <a:ext uri="{FF2B5EF4-FFF2-40B4-BE49-F238E27FC236}">
                <a16:creationId xmlns:a16="http://schemas.microsoft.com/office/drawing/2014/main" id="{26F4468E-1F92-104E-8961-89FB283509C6}"/>
              </a:ext>
            </a:extLst>
          </p:cNvPr>
          <p:cNvPicPr>
            <a:picLocks noChangeAspect="1"/>
          </p:cNvPicPr>
          <p:nvPr/>
        </p:nvPicPr>
        <p:blipFill>
          <a:blip r:embed="rId5"/>
          <a:srcRect/>
          <a:stretch/>
        </p:blipFill>
        <p:spPr>
          <a:xfrm>
            <a:off x="8275887" y="1255928"/>
            <a:ext cx="3209544" cy="4039173"/>
          </a:xfrm>
          <a:prstGeom prst="rect">
            <a:avLst/>
          </a:prstGeom>
        </p:spPr>
      </p:pic>
      <p:pic>
        <p:nvPicPr>
          <p:cNvPr id="21" name="Picture 20" descr="A picture containing LEGO, indoor, toy&#10;&#10;Description automatically generated">
            <a:extLst>
              <a:ext uri="{FF2B5EF4-FFF2-40B4-BE49-F238E27FC236}">
                <a16:creationId xmlns:a16="http://schemas.microsoft.com/office/drawing/2014/main" id="{A29504C5-1143-A342-9E18-3953E838C61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0747" y="263127"/>
            <a:ext cx="1177211" cy="992802"/>
          </a:xfrm>
          <a:prstGeom prst="rect">
            <a:avLst/>
          </a:prstGeom>
          <a:noFill/>
          <a:ln>
            <a:noFill/>
          </a:ln>
        </p:spPr>
      </p:pic>
      <p:pic>
        <p:nvPicPr>
          <p:cNvPr id="17" name="Picture 16">
            <a:extLst>
              <a:ext uri="{FF2B5EF4-FFF2-40B4-BE49-F238E27FC236}">
                <a16:creationId xmlns:a16="http://schemas.microsoft.com/office/drawing/2014/main" id="{FACFE0E8-F747-8142-9809-76D68B230BC5}"/>
              </a:ext>
            </a:extLst>
          </p:cNvPr>
          <p:cNvPicPr>
            <a:picLocks noChangeAspect="1"/>
          </p:cNvPicPr>
          <p:nvPr/>
        </p:nvPicPr>
        <p:blipFill>
          <a:blip r:embed="rId7"/>
          <a:stretch>
            <a:fillRect/>
          </a:stretch>
        </p:blipFill>
        <p:spPr>
          <a:xfrm>
            <a:off x="10488271" y="4580539"/>
            <a:ext cx="1485197" cy="1852386"/>
          </a:xfrm>
          <a:prstGeom prst="rect">
            <a:avLst/>
          </a:prstGeom>
        </p:spPr>
      </p:pic>
    </p:spTree>
    <p:extLst>
      <p:ext uri="{BB962C8B-B14F-4D97-AF65-F5344CB8AC3E}">
        <p14:creationId xmlns:p14="http://schemas.microsoft.com/office/powerpoint/2010/main" val="21938083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E31F6C8-03AD-1141-B03D-A0D8A648530E}"/>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4167995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2BF2-D069-2E45-84AF-01675C30F204}"/>
              </a:ext>
            </a:extLst>
          </p:cNvPr>
          <p:cNvSpPr>
            <a:spLocks noGrp="1"/>
          </p:cNvSpPr>
          <p:nvPr>
            <p:ph type="ctrTitle"/>
          </p:nvPr>
        </p:nvSpPr>
        <p:spPr/>
        <p:txBody>
          <a:bodyPr/>
          <a:lstStyle/>
          <a:p>
            <a:r>
              <a:rPr lang="fr-CA" noProof="0" dirty="0"/>
              <a:t>QU'EN PENSEZ-VOUS?</a:t>
            </a:r>
          </a:p>
        </p:txBody>
      </p:sp>
      <p:sp>
        <p:nvSpPr>
          <p:cNvPr id="3" name="Subtitle 2">
            <a:extLst>
              <a:ext uri="{FF2B5EF4-FFF2-40B4-BE49-F238E27FC236}">
                <a16:creationId xmlns:a16="http://schemas.microsoft.com/office/drawing/2014/main" id="{59E6345D-8474-1E43-897D-76767FC093C0}"/>
              </a:ext>
            </a:extLst>
          </p:cNvPr>
          <p:cNvSpPr>
            <a:spLocks noGrp="1"/>
          </p:cNvSpPr>
          <p:nvPr>
            <p:ph type="subTitle" idx="1"/>
          </p:nvPr>
        </p:nvSpPr>
        <p:spPr/>
        <p:txBody>
          <a:bodyPr>
            <a:normAutofit/>
          </a:bodyPr>
          <a:lstStyle/>
          <a:p>
            <a:r>
              <a:rPr lang="fr-CA" sz="4000" noProof="0" dirty="0"/>
              <a:t>BAMCFC 3679</a:t>
            </a:r>
          </a:p>
        </p:txBody>
      </p:sp>
      <p:pic>
        <p:nvPicPr>
          <p:cNvPr id="4" name="Picture 3">
            <a:extLst>
              <a:ext uri="{FF2B5EF4-FFF2-40B4-BE49-F238E27FC236}">
                <a16:creationId xmlns:a16="http://schemas.microsoft.com/office/drawing/2014/main" id="{26F22905-81E9-E54F-9620-FDC3715E7927}"/>
              </a:ext>
            </a:extLst>
          </p:cNvPr>
          <p:cNvPicPr>
            <a:picLocks noChangeAspect="1"/>
          </p:cNvPicPr>
          <p:nvPr/>
        </p:nvPicPr>
        <p:blipFill>
          <a:blip r:embed="rId3"/>
          <a:stretch>
            <a:fillRect/>
          </a:stretch>
        </p:blipFill>
        <p:spPr>
          <a:xfrm>
            <a:off x="9496807" y="1947225"/>
            <a:ext cx="1837592" cy="2291905"/>
          </a:xfrm>
          <a:prstGeom prst="rect">
            <a:avLst/>
          </a:prstGeom>
        </p:spPr>
      </p:pic>
    </p:spTree>
    <p:extLst>
      <p:ext uri="{BB962C8B-B14F-4D97-AF65-F5344CB8AC3E}">
        <p14:creationId xmlns:p14="http://schemas.microsoft.com/office/powerpoint/2010/main" val="17401005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2C6CD-A889-144B-99D8-D67189448CDE}"/>
              </a:ext>
            </a:extLst>
          </p:cNvPr>
          <p:cNvSpPr>
            <a:spLocks noGrp="1"/>
          </p:cNvSpPr>
          <p:nvPr>
            <p:ph type="title"/>
          </p:nvPr>
        </p:nvSpPr>
        <p:spPr>
          <a:xfrm>
            <a:off x="1211283" y="964692"/>
            <a:ext cx="9987148" cy="1188720"/>
          </a:xfrm>
        </p:spPr>
        <p:txBody>
          <a:bodyPr/>
          <a:lstStyle/>
          <a:p>
            <a:r>
              <a:rPr lang="fr-CA" noProof="0" dirty="0"/>
              <a:t>BAMCFC 3679</a:t>
            </a:r>
          </a:p>
        </p:txBody>
      </p:sp>
      <p:sp>
        <p:nvSpPr>
          <p:cNvPr id="7" name="Rectangle 1">
            <a:extLst>
              <a:ext uri="{FF2B5EF4-FFF2-40B4-BE49-F238E27FC236}">
                <a16:creationId xmlns:a16="http://schemas.microsoft.com/office/drawing/2014/main" id="{EF66B013-6BBC-E14B-87C4-1B21AF322FE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noProof="0" dirty="0"/>
          </a:p>
        </p:txBody>
      </p:sp>
      <p:pic>
        <p:nvPicPr>
          <p:cNvPr id="11" name="Content Placeholder 10">
            <a:extLst>
              <a:ext uri="{FF2B5EF4-FFF2-40B4-BE49-F238E27FC236}">
                <a16:creationId xmlns:a16="http://schemas.microsoft.com/office/drawing/2014/main" id="{F9D2A706-8A94-1644-9A97-BAC86C6637DA}"/>
              </a:ext>
            </a:extLst>
          </p:cNvPr>
          <p:cNvPicPr>
            <a:picLocks noGrp="1" noChangeAspect="1"/>
          </p:cNvPicPr>
          <p:nvPr>
            <p:ph idx="1"/>
          </p:nvPr>
        </p:nvPicPr>
        <p:blipFill>
          <a:blip r:embed="rId3"/>
          <a:srcRect/>
          <a:stretch/>
        </p:blipFill>
        <p:spPr>
          <a:xfrm>
            <a:off x="1046381" y="2660904"/>
            <a:ext cx="10521160" cy="3651258"/>
          </a:xfrm>
        </p:spPr>
      </p:pic>
      <p:pic>
        <p:nvPicPr>
          <p:cNvPr id="5" name="Picture 4">
            <a:extLst>
              <a:ext uri="{FF2B5EF4-FFF2-40B4-BE49-F238E27FC236}">
                <a16:creationId xmlns:a16="http://schemas.microsoft.com/office/drawing/2014/main" id="{59B7F75E-455F-AE40-9387-4D49E330EEC4}"/>
              </a:ext>
            </a:extLst>
          </p:cNvPr>
          <p:cNvPicPr>
            <a:picLocks noChangeAspect="1"/>
          </p:cNvPicPr>
          <p:nvPr/>
        </p:nvPicPr>
        <p:blipFill>
          <a:blip r:embed="rId4"/>
          <a:stretch>
            <a:fillRect/>
          </a:stretch>
        </p:blipFill>
        <p:spPr>
          <a:xfrm>
            <a:off x="10061921" y="228600"/>
            <a:ext cx="1837592" cy="2291905"/>
          </a:xfrm>
          <a:prstGeom prst="rect">
            <a:avLst/>
          </a:prstGeom>
        </p:spPr>
      </p:pic>
    </p:spTree>
    <p:extLst>
      <p:ext uri="{BB962C8B-B14F-4D97-AF65-F5344CB8AC3E}">
        <p14:creationId xmlns:p14="http://schemas.microsoft.com/office/powerpoint/2010/main" val="208683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191A90C-E7C3-1C46-89F5-885C5DD4999B}"/>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684014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2BF2-D069-2E45-84AF-01675C30F204}"/>
              </a:ext>
            </a:extLst>
          </p:cNvPr>
          <p:cNvSpPr>
            <a:spLocks noGrp="1"/>
          </p:cNvSpPr>
          <p:nvPr>
            <p:ph type="ctrTitle"/>
          </p:nvPr>
        </p:nvSpPr>
        <p:spPr/>
        <p:txBody>
          <a:bodyPr/>
          <a:lstStyle/>
          <a:p>
            <a:r>
              <a:rPr lang="fr-CA" noProof="0" dirty="0"/>
              <a:t>QU'EN PENSEZ-VOUS?</a:t>
            </a:r>
          </a:p>
        </p:txBody>
      </p:sp>
      <p:sp>
        <p:nvSpPr>
          <p:cNvPr id="3" name="Subtitle 2">
            <a:extLst>
              <a:ext uri="{FF2B5EF4-FFF2-40B4-BE49-F238E27FC236}">
                <a16:creationId xmlns:a16="http://schemas.microsoft.com/office/drawing/2014/main" id="{59E6345D-8474-1E43-897D-76767FC093C0}"/>
              </a:ext>
            </a:extLst>
          </p:cNvPr>
          <p:cNvSpPr>
            <a:spLocks noGrp="1"/>
          </p:cNvSpPr>
          <p:nvPr>
            <p:ph type="subTitle" idx="1"/>
          </p:nvPr>
        </p:nvSpPr>
        <p:spPr/>
        <p:txBody>
          <a:bodyPr>
            <a:normAutofit/>
          </a:bodyPr>
          <a:lstStyle/>
          <a:p>
            <a:r>
              <a:rPr lang="fr-CA" sz="4000" noProof="0" dirty="0"/>
              <a:t>BAMCFC 3680</a:t>
            </a:r>
          </a:p>
        </p:txBody>
      </p:sp>
      <p:pic>
        <p:nvPicPr>
          <p:cNvPr id="4" name="Picture 3">
            <a:extLst>
              <a:ext uri="{FF2B5EF4-FFF2-40B4-BE49-F238E27FC236}">
                <a16:creationId xmlns:a16="http://schemas.microsoft.com/office/drawing/2014/main" id="{10C4D082-96F5-5844-8671-1A1A0F16A073}"/>
              </a:ext>
            </a:extLst>
          </p:cNvPr>
          <p:cNvPicPr>
            <a:picLocks noChangeAspect="1"/>
          </p:cNvPicPr>
          <p:nvPr/>
        </p:nvPicPr>
        <p:blipFill>
          <a:blip r:embed="rId3"/>
          <a:stretch>
            <a:fillRect/>
          </a:stretch>
        </p:blipFill>
        <p:spPr>
          <a:xfrm>
            <a:off x="9496807" y="1947225"/>
            <a:ext cx="1837592" cy="2291905"/>
          </a:xfrm>
          <a:prstGeom prst="rect">
            <a:avLst/>
          </a:prstGeom>
        </p:spPr>
      </p:pic>
    </p:spTree>
    <p:extLst>
      <p:ext uri="{BB962C8B-B14F-4D97-AF65-F5344CB8AC3E}">
        <p14:creationId xmlns:p14="http://schemas.microsoft.com/office/powerpoint/2010/main" val="12456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2C6CD-A889-144B-99D8-D67189448CDE}"/>
              </a:ext>
            </a:extLst>
          </p:cNvPr>
          <p:cNvSpPr>
            <a:spLocks noGrp="1"/>
          </p:cNvSpPr>
          <p:nvPr>
            <p:ph type="title"/>
          </p:nvPr>
        </p:nvSpPr>
        <p:spPr>
          <a:xfrm>
            <a:off x="1211283" y="964692"/>
            <a:ext cx="9987148" cy="1188720"/>
          </a:xfrm>
        </p:spPr>
        <p:txBody>
          <a:bodyPr/>
          <a:lstStyle/>
          <a:p>
            <a:r>
              <a:rPr lang="fr-CA" noProof="0" dirty="0"/>
              <a:t>BAMCFC 3680</a:t>
            </a:r>
          </a:p>
        </p:txBody>
      </p:sp>
      <p:sp>
        <p:nvSpPr>
          <p:cNvPr id="7" name="Rectangle 1">
            <a:extLst>
              <a:ext uri="{FF2B5EF4-FFF2-40B4-BE49-F238E27FC236}">
                <a16:creationId xmlns:a16="http://schemas.microsoft.com/office/drawing/2014/main" id="{EF66B013-6BBC-E14B-87C4-1B21AF322FE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noProof="0" dirty="0"/>
          </a:p>
        </p:txBody>
      </p:sp>
      <p:pic>
        <p:nvPicPr>
          <p:cNvPr id="11" name="Content Placeholder 10">
            <a:extLst>
              <a:ext uri="{FF2B5EF4-FFF2-40B4-BE49-F238E27FC236}">
                <a16:creationId xmlns:a16="http://schemas.microsoft.com/office/drawing/2014/main" id="{F9D2A706-8A94-1644-9A97-BAC86C6637DA}"/>
              </a:ext>
            </a:extLst>
          </p:cNvPr>
          <p:cNvPicPr>
            <a:picLocks noGrp="1" noChangeAspect="1"/>
          </p:cNvPicPr>
          <p:nvPr>
            <p:ph idx="1"/>
          </p:nvPr>
        </p:nvPicPr>
        <p:blipFill>
          <a:blip r:embed="rId3"/>
          <a:srcRect/>
          <a:stretch/>
        </p:blipFill>
        <p:spPr>
          <a:xfrm>
            <a:off x="1046381" y="2660904"/>
            <a:ext cx="10521160" cy="3651258"/>
          </a:xfrm>
        </p:spPr>
      </p:pic>
      <p:pic>
        <p:nvPicPr>
          <p:cNvPr id="5" name="Picture 4">
            <a:extLst>
              <a:ext uri="{FF2B5EF4-FFF2-40B4-BE49-F238E27FC236}">
                <a16:creationId xmlns:a16="http://schemas.microsoft.com/office/drawing/2014/main" id="{9BADB44A-450D-9E44-AFBE-03CD78249BDF}"/>
              </a:ext>
            </a:extLst>
          </p:cNvPr>
          <p:cNvPicPr>
            <a:picLocks noChangeAspect="1"/>
          </p:cNvPicPr>
          <p:nvPr/>
        </p:nvPicPr>
        <p:blipFill>
          <a:blip r:embed="rId4"/>
          <a:stretch>
            <a:fillRect/>
          </a:stretch>
        </p:blipFill>
        <p:spPr>
          <a:xfrm>
            <a:off x="10279635" y="368999"/>
            <a:ext cx="1837592" cy="2291905"/>
          </a:xfrm>
          <a:prstGeom prst="rect">
            <a:avLst/>
          </a:prstGeom>
        </p:spPr>
      </p:pic>
    </p:spTree>
    <p:extLst>
      <p:ext uri="{BB962C8B-B14F-4D97-AF65-F5344CB8AC3E}">
        <p14:creationId xmlns:p14="http://schemas.microsoft.com/office/powerpoint/2010/main" val="35852831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0471381-144A-1D4E-B415-0A33F279FFFC}"/>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196238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pic>
        <p:nvPicPr>
          <p:cNvPr id="3" name="Picture 2" descr="Paper files on the table">
            <a:extLst>
              <a:ext uri="{FF2B5EF4-FFF2-40B4-BE49-F238E27FC236}">
                <a16:creationId xmlns:a16="http://schemas.microsoft.com/office/drawing/2014/main" id="{B311EF44-07A4-BE42-9A87-2AAFA67F24ED}"/>
              </a:ext>
            </a:extLst>
          </p:cNvPr>
          <p:cNvPicPr>
            <a:picLocks noChangeAspect="1"/>
          </p:cNvPicPr>
          <p:nvPr/>
        </p:nvPicPr>
        <p:blipFill rotWithShape="1">
          <a:blip r:embed="rId3">
            <a:duotone>
              <a:schemeClr val="bg2">
                <a:shade val="45000"/>
                <a:satMod val="135000"/>
              </a:schemeClr>
              <a:prstClr val="white"/>
            </a:duotone>
          </a:blip>
          <a:srcRect l="20222" r="20224" b="2"/>
          <a:stretch/>
        </p:blipFill>
        <p:spPr>
          <a:xfrm>
            <a:off x="6096000" y="10"/>
            <a:ext cx="6096000" cy="6857990"/>
          </a:xfrm>
          <a:prstGeom prst="rect">
            <a:avLst/>
          </a:prstGeom>
        </p:spPr>
      </p:pic>
      <p:sp>
        <p:nvSpPr>
          <p:cNvPr id="4" name="Title 3">
            <a:extLst>
              <a:ext uri="{FF2B5EF4-FFF2-40B4-BE49-F238E27FC236}">
                <a16:creationId xmlns:a16="http://schemas.microsoft.com/office/drawing/2014/main" id="{A3044A89-0603-9E46-98A2-81B87ECA641B}"/>
              </a:ext>
            </a:extLst>
          </p:cNvPr>
          <p:cNvSpPr>
            <a:spLocks noGrp="1"/>
          </p:cNvSpPr>
          <p:nvPr>
            <p:ph type="ctrTitle"/>
          </p:nvPr>
        </p:nvSpPr>
        <p:spPr>
          <a:xfrm>
            <a:off x="1600200" y="2386744"/>
            <a:ext cx="8991600" cy="1645920"/>
          </a:xfrm>
          <a:solidFill>
            <a:srgbClr val="FFFFFF"/>
          </a:solidFill>
        </p:spPr>
        <p:txBody>
          <a:bodyPr>
            <a:normAutofit/>
          </a:bodyPr>
          <a:lstStyle/>
          <a:p>
            <a:r>
              <a:rPr lang="fr-CA" noProof="0" dirty="0"/>
              <a:t>Rédiger une lettre de grief</a:t>
            </a:r>
          </a:p>
        </p:txBody>
      </p:sp>
      <p:sp>
        <p:nvSpPr>
          <p:cNvPr id="5" name="Subtitle 4">
            <a:extLst>
              <a:ext uri="{FF2B5EF4-FFF2-40B4-BE49-F238E27FC236}">
                <a16:creationId xmlns:a16="http://schemas.microsoft.com/office/drawing/2014/main" id="{77CB8E25-867E-704E-9882-B7EE0CADB7BA}"/>
              </a:ext>
            </a:extLst>
          </p:cNvPr>
          <p:cNvSpPr>
            <a:spLocks noGrp="1"/>
          </p:cNvSpPr>
          <p:nvPr>
            <p:ph type="subTitle" idx="1"/>
          </p:nvPr>
        </p:nvSpPr>
        <p:spPr>
          <a:xfrm>
            <a:off x="1947553" y="4352544"/>
            <a:ext cx="8217725" cy="1239894"/>
          </a:xfrm>
        </p:spPr>
        <p:txBody>
          <a:bodyPr>
            <a:noAutofit/>
          </a:bodyPr>
          <a:lstStyle/>
          <a:p>
            <a:r>
              <a:rPr lang="fr-CA" sz="2800" noProof="0" dirty="0">
                <a:solidFill>
                  <a:schemeClr val="bg1"/>
                </a:solidFill>
              </a:rPr>
              <a:t>S'il n'y a pas de règlement et qu'il y a lieu de déposer un grief, déposez-le dans les délais prévus dans la convention collective.</a:t>
            </a:r>
          </a:p>
        </p:txBody>
      </p:sp>
      <p:pic>
        <p:nvPicPr>
          <p:cNvPr id="6" name="Picture 5">
            <a:extLst>
              <a:ext uri="{FF2B5EF4-FFF2-40B4-BE49-F238E27FC236}">
                <a16:creationId xmlns:a16="http://schemas.microsoft.com/office/drawing/2014/main" id="{AA5DCB02-E4C0-D549-A321-404F912F0065}"/>
              </a:ext>
            </a:extLst>
          </p:cNvPr>
          <p:cNvPicPr>
            <a:picLocks noChangeAspect="1"/>
          </p:cNvPicPr>
          <p:nvPr/>
        </p:nvPicPr>
        <p:blipFill>
          <a:blip r:embed="rId4"/>
          <a:stretch>
            <a:fillRect/>
          </a:stretch>
        </p:blipFill>
        <p:spPr>
          <a:xfrm>
            <a:off x="324147" y="2123571"/>
            <a:ext cx="1741669" cy="2172266"/>
          </a:xfrm>
          <a:prstGeom prst="rect">
            <a:avLst/>
          </a:prstGeom>
        </p:spPr>
      </p:pic>
    </p:spTree>
    <p:extLst>
      <p:ext uri="{BB962C8B-B14F-4D97-AF65-F5344CB8AC3E}">
        <p14:creationId xmlns:p14="http://schemas.microsoft.com/office/powerpoint/2010/main" val="35388139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ADAF2-AB4C-9544-883B-04813EA37B22}"/>
              </a:ext>
            </a:extLst>
          </p:cNvPr>
          <p:cNvSpPr>
            <a:spLocks noGrp="1"/>
          </p:cNvSpPr>
          <p:nvPr>
            <p:ph type="title"/>
          </p:nvPr>
        </p:nvSpPr>
        <p:spPr/>
        <p:txBody>
          <a:bodyPr>
            <a:normAutofit/>
          </a:bodyPr>
          <a:lstStyle/>
          <a:p>
            <a:r>
              <a:rPr lang="fr-CA" sz="3200" noProof="0" dirty="0"/>
              <a:t>Écrivez-le</a:t>
            </a:r>
          </a:p>
        </p:txBody>
      </p:sp>
      <p:sp>
        <p:nvSpPr>
          <p:cNvPr id="5" name="Content Placeholder 4">
            <a:extLst>
              <a:ext uri="{FF2B5EF4-FFF2-40B4-BE49-F238E27FC236}">
                <a16:creationId xmlns:a16="http://schemas.microsoft.com/office/drawing/2014/main" id="{B3890E28-4B6D-7748-955D-4513545E659D}"/>
              </a:ext>
            </a:extLst>
          </p:cNvPr>
          <p:cNvSpPr>
            <a:spLocks noGrp="1"/>
          </p:cNvSpPr>
          <p:nvPr>
            <p:ph idx="1"/>
          </p:nvPr>
        </p:nvSpPr>
        <p:spPr>
          <a:xfrm>
            <a:off x="6605516" y="804672"/>
            <a:ext cx="4946404" cy="5248656"/>
          </a:xfrm>
        </p:spPr>
        <p:txBody>
          <a:bodyPr>
            <a:normAutofit fontScale="92500" lnSpcReduction="20000"/>
          </a:bodyPr>
          <a:lstStyle/>
          <a:p>
            <a:pPr algn="l"/>
            <a:endParaRPr lang="fr-CA" sz="1800" b="0" i="0" u="none" strike="noStrike" baseline="0" noProof="0" dirty="0">
              <a:solidFill>
                <a:srgbClr val="000000"/>
              </a:solidFill>
              <a:latin typeface="Arial" panose="020B0604020202020204" pitchFamily="34" charset="0"/>
            </a:endParaRPr>
          </a:p>
          <a:p>
            <a:r>
              <a:rPr lang="fr-CA" b="0" i="0" u="none" strike="noStrike" baseline="0" noProof="0" dirty="0">
                <a:solidFill>
                  <a:srgbClr val="000000"/>
                </a:solidFill>
              </a:rPr>
              <a:t>C’est là où les faits sont rassemblés. </a:t>
            </a:r>
            <a:endParaRPr lang="fr-CA" noProof="0" dirty="0"/>
          </a:p>
          <a:p>
            <a:pPr lvl="0"/>
            <a:r>
              <a:rPr lang="fr-CA" noProof="0" dirty="0">
                <a:solidFill>
                  <a:srgbClr val="002E56"/>
                </a:solidFill>
              </a:rPr>
              <a:t>Assurez-vous de l’envoyer à la bonne personne.</a:t>
            </a:r>
          </a:p>
          <a:p>
            <a:pPr lvl="0"/>
            <a:r>
              <a:rPr lang="fr-CA" noProof="0" dirty="0"/>
              <a:t>Avez-vous une entente en vertu de laquelle les griefs sont transmis par voie électronique? L’entente prévoit-elle des accusés de réception?</a:t>
            </a:r>
          </a:p>
          <a:p>
            <a:pPr lvl="0"/>
            <a:r>
              <a:rPr lang="fr-CA" noProof="0" dirty="0">
                <a:solidFill>
                  <a:srgbClr val="002E56"/>
                </a:solidFill>
              </a:rPr>
              <a:t>Développez votre propre style d'écriture avec lequel vous êtes à l'aise ainsi que votre propre façon de conclure la lettre. N'écrivez pas un roman. Soyez juste et précis. Formulez une accusation claire et n'oubliez pas d'inclure la solution demandée.</a:t>
            </a:r>
          </a:p>
          <a:p>
            <a:pPr lvl="0"/>
            <a:r>
              <a:rPr lang="fr-CA" noProof="0" dirty="0"/>
              <a:t>Gardez à l’esprit que vous n’êtes pas un avocat et que vous n’avez pas besoin de prétendre d’en être un!</a:t>
            </a:r>
          </a:p>
          <a:p>
            <a:pPr lvl="0"/>
            <a:r>
              <a:rPr lang="fr-CA" noProof="0" dirty="0">
                <a:solidFill>
                  <a:srgbClr val="002E56"/>
                </a:solidFill>
              </a:rPr>
              <a:t>Agissez et écrivez de manière professionnelle.</a:t>
            </a:r>
          </a:p>
          <a:p>
            <a:pPr lvl="0"/>
            <a:r>
              <a:rPr lang="fr-CA" noProof="0" dirty="0"/>
              <a:t>Tenez le plaignant informé et au courant de ce qui se passe. </a:t>
            </a:r>
          </a:p>
          <a:p>
            <a:endParaRPr lang="fr-CA" noProof="0" dirty="0"/>
          </a:p>
        </p:txBody>
      </p:sp>
      <p:sp>
        <p:nvSpPr>
          <p:cNvPr id="6" name="Text Placeholder 5">
            <a:extLst>
              <a:ext uri="{FF2B5EF4-FFF2-40B4-BE49-F238E27FC236}">
                <a16:creationId xmlns:a16="http://schemas.microsoft.com/office/drawing/2014/main" id="{0B8B06E1-2BCE-CC40-93E9-64EA35A7B854}"/>
              </a:ext>
            </a:extLst>
          </p:cNvPr>
          <p:cNvSpPr>
            <a:spLocks noGrp="1"/>
          </p:cNvSpPr>
          <p:nvPr>
            <p:ph type="body" sz="half" idx="2"/>
          </p:nvPr>
        </p:nvSpPr>
        <p:spPr/>
        <p:txBody>
          <a:bodyPr>
            <a:normAutofit/>
          </a:bodyPr>
          <a:lstStyle/>
          <a:p>
            <a:r>
              <a:rPr lang="fr-CA" sz="2400" noProof="0" dirty="0"/>
              <a:t>Présenter le grief</a:t>
            </a:r>
          </a:p>
        </p:txBody>
      </p:sp>
    </p:spTree>
    <p:extLst>
      <p:ext uri="{BB962C8B-B14F-4D97-AF65-F5344CB8AC3E}">
        <p14:creationId xmlns:p14="http://schemas.microsoft.com/office/powerpoint/2010/main" val="2144603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D70A-5BE1-9645-A98D-EF8A9DC1BF4F}"/>
              </a:ext>
            </a:extLst>
          </p:cNvPr>
          <p:cNvSpPr>
            <a:spLocks noGrp="1"/>
          </p:cNvSpPr>
          <p:nvPr>
            <p:ph type="title"/>
          </p:nvPr>
        </p:nvSpPr>
        <p:spPr/>
        <p:txBody>
          <a:bodyPr/>
          <a:lstStyle/>
          <a:p>
            <a:r>
              <a:rPr lang="fr-CA" noProof="0" dirty="0"/>
              <a:t>Trouvez votre feuille de travail</a:t>
            </a:r>
          </a:p>
        </p:txBody>
      </p:sp>
      <p:pic>
        <p:nvPicPr>
          <p:cNvPr id="6" name="Content Placeholder 5">
            <a:extLst>
              <a:ext uri="{FF2B5EF4-FFF2-40B4-BE49-F238E27FC236}">
                <a16:creationId xmlns:a16="http://schemas.microsoft.com/office/drawing/2014/main" id="{5D9EB20E-8097-3443-99F5-8A8DA3A9787F}"/>
              </a:ext>
            </a:extLst>
          </p:cNvPr>
          <p:cNvPicPr>
            <a:picLocks noGrp="1" noChangeAspect="1"/>
          </p:cNvPicPr>
          <p:nvPr>
            <p:ph idx="1"/>
          </p:nvPr>
        </p:nvPicPr>
        <p:blipFill>
          <a:blip r:embed="rId3"/>
          <a:srcRect/>
          <a:stretch/>
        </p:blipFill>
        <p:spPr>
          <a:xfrm>
            <a:off x="6346061" y="499080"/>
            <a:ext cx="4483711" cy="5967700"/>
          </a:xfrm>
        </p:spPr>
      </p:pic>
      <p:sp>
        <p:nvSpPr>
          <p:cNvPr id="4" name="Text Placeholder 3">
            <a:extLst>
              <a:ext uri="{FF2B5EF4-FFF2-40B4-BE49-F238E27FC236}">
                <a16:creationId xmlns:a16="http://schemas.microsoft.com/office/drawing/2014/main" id="{F7EBD691-C974-A143-B99D-069FC7F46084}"/>
              </a:ext>
            </a:extLst>
          </p:cNvPr>
          <p:cNvSpPr>
            <a:spLocks noGrp="1"/>
          </p:cNvSpPr>
          <p:nvPr>
            <p:ph type="body" sz="half" idx="2"/>
          </p:nvPr>
        </p:nvSpPr>
        <p:spPr/>
        <p:txBody>
          <a:bodyPr/>
          <a:lstStyle/>
          <a:p>
            <a:r>
              <a:rPr lang="fr-CA" noProof="0" dirty="0"/>
              <a:t>Complétez la feuille de travail par vous-même et soyez prêt à partager vos réponses avec d'autres dans quelques minutes.</a:t>
            </a:r>
          </a:p>
          <a:p>
            <a:r>
              <a:rPr lang="fr-CA" noProof="0" dirty="0"/>
              <a:t>Éteignez votre caméra maintenant, puis rallumez-la une fois que vous avez terminé votre feuille de travail, afin que je sache que vous êtes prêt à continuer.</a:t>
            </a:r>
          </a:p>
        </p:txBody>
      </p:sp>
      <p:pic>
        <p:nvPicPr>
          <p:cNvPr id="7" name="Picture 6" descr="A red and white syringe&#10;&#10;Description automatically generated with low confidence">
            <a:extLst>
              <a:ext uri="{FF2B5EF4-FFF2-40B4-BE49-F238E27FC236}">
                <a16:creationId xmlns:a16="http://schemas.microsoft.com/office/drawing/2014/main" id="{8A56F226-43FC-8F42-BA5B-E8B49E775B60}"/>
              </a:ext>
            </a:extLst>
          </p:cNvPr>
          <p:cNvPicPr/>
          <p:nvPr/>
        </p:nvPicPr>
        <p:blipFill>
          <a:blip r:embed="rId4">
            <a:extLst>
              <a:ext uri="{28A0092B-C50C-407E-A947-70E740481C1C}">
                <a14:useLocalDpi xmlns:a14="http://schemas.microsoft.com/office/drawing/2010/main" val="0"/>
              </a:ext>
            </a:extLst>
          </a:blip>
          <a:stretch>
            <a:fillRect/>
          </a:stretch>
        </p:blipFill>
        <p:spPr>
          <a:xfrm>
            <a:off x="11064241" y="2077775"/>
            <a:ext cx="901382" cy="1042615"/>
          </a:xfrm>
          <a:prstGeom prst="rect">
            <a:avLst/>
          </a:prstGeom>
        </p:spPr>
      </p:pic>
      <p:pic>
        <p:nvPicPr>
          <p:cNvPr id="8" name="Picture 7" descr="A picture containing dark, automaton&#10;&#10;Description automatically generated">
            <a:extLst>
              <a:ext uri="{FF2B5EF4-FFF2-40B4-BE49-F238E27FC236}">
                <a16:creationId xmlns:a16="http://schemas.microsoft.com/office/drawing/2014/main" id="{01960A87-BD83-6248-AEED-C91F30513A1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128884" y="3549918"/>
            <a:ext cx="704215" cy="939165"/>
          </a:xfrm>
          <a:prstGeom prst="rect">
            <a:avLst/>
          </a:prstGeom>
          <a:noFill/>
          <a:ln>
            <a:noFill/>
          </a:ln>
        </p:spPr>
      </p:pic>
    </p:spTree>
    <p:extLst>
      <p:ext uri="{BB962C8B-B14F-4D97-AF65-F5344CB8AC3E}">
        <p14:creationId xmlns:p14="http://schemas.microsoft.com/office/powerpoint/2010/main" val="40185856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Title 4">
            <a:extLst>
              <a:ext uri="{FF2B5EF4-FFF2-40B4-BE49-F238E27FC236}">
                <a16:creationId xmlns:a16="http://schemas.microsoft.com/office/drawing/2014/main" id="{D9C4CD93-7CA1-1B4C-9323-EA57346D630A}"/>
              </a:ext>
            </a:extLst>
          </p:cNvPr>
          <p:cNvSpPr>
            <a:spLocks noGrp="1"/>
          </p:cNvSpPr>
          <p:nvPr>
            <p:ph type="title"/>
          </p:nvPr>
        </p:nvSpPr>
        <p:spPr>
          <a:xfrm>
            <a:off x="1353787" y="964692"/>
            <a:ext cx="9607138" cy="1188720"/>
          </a:xfrm>
          <a:solidFill>
            <a:srgbClr val="FFFFFF">
              <a:alpha val="10000"/>
            </a:srgbClr>
          </a:solidFill>
          <a:ln>
            <a:solidFill>
              <a:schemeClr val="tx1"/>
            </a:solidFill>
          </a:ln>
        </p:spPr>
        <p:txBody>
          <a:bodyPr>
            <a:noAutofit/>
          </a:bodyPr>
          <a:lstStyle/>
          <a:p>
            <a:r>
              <a:rPr lang="fr-CA" sz="3600" noProof="0" dirty="0">
                <a:solidFill>
                  <a:schemeClr val="tx1"/>
                </a:solidFill>
              </a:rPr>
              <a:t>Rédiger une lettre de grief</a:t>
            </a:r>
          </a:p>
        </p:txBody>
      </p:sp>
      <p:sp>
        <p:nvSpPr>
          <p:cNvPr id="6" name="Content Placeholder 5">
            <a:extLst>
              <a:ext uri="{FF2B5EF4-FFF2-40B4-BE49-F238E27FC236}">
                <a16:creationId xmlns:a16="http://schemas.microsoft.com/office/drawing/2014/main" id="{58CC758A-BF31-8A4E-802C-755213654D2C}"/>
              </a:ext>
            </a:extLst>
          </p:cNvPr>
          <p:cNvSpPr>
            <a:spLocks noGrp="1"/>
          </p:cNvSpPr>
          <p:nvPr>
            <p:ph idx="1"/>
          </p:nvPr>
        </p:nvSpPr>
        <p:spPr>
          <a:xfrm>
            <a:off x="1353786" y="2626168"/>
            <a:ext cx="9607137" cy="3101983"/>
          </a:xfrm>
        </p:spPr>
        <p:txBody>
          <a:bodyPr>
            <a:noAutofit/>
          </a:bodyPr>
          <a:lstStyle/>
          <a:p>
            <a:r>
              <a:rPr lang="fr-CA" sz="2800" b="1" noProof="0" dirty="0"/>
              <a:t>Premier </a:t>
            </a:r>
            <a:r>
              <a:rPr lang="fr-CA" sz="2800" noProof="0" dirty="0"/>
              <a:t>paragraphe - Quelle étape de la procédure de règlement des griefs s'agit-il?</a:t>
            </a:r>
          </a:p>
          <a:p>
            <a:r>
              <a:rPr lang="fr-CA" sz="2800" b="1" noProof="0" dirty="0"/>
              <a:t>Deuxième</a:t>
            </a:r>
            <a:r>
              <a:rPr lang="fr-CA" sz="2800" noProof="0" dirty="0"/>
              <a:t> paragraphe - Que s'est-il passé ?</a:t>
            </a:r>
          </a:p>
          <a:p>
            <a:r>
              <a:rPr lang="fr-CA" sz="2800" b="1" noProof="0" dirty="0"/>
              <a:t>Troisième</a:t>
            </a:r>
            <a:r>
              <a:rPr lang="fr-CA" sz="2800" noProof="0" dirty="0"/>
              <a:t> paragraphe – Formulez clairement l’accusation ou  le litige.</a:t>
            </a:r>
          </a:p>
          <a:p>
            <a:r>
              <a:rPr lang="fr-CA" sz="2800" b="1" noProof="0" dirty="0"/>
              <a:t>Quatrième </a:t>
            </a:r>
            <a:r>
              <a:rPr lang="fr-CA" sz="2800" noProof="0" dirty="0"/>
              <a:t>paragraphe - Soyez clair et expliquez ce qu'il faudra pour régler le litige</a:t>
            </a:r>
          </a:p>
        </p:txBody>
      </p:sp>
      <p:pic>
        <p:nvPicPr>
          <p:cNvPr id="7" name="Picture 6">
            <a:extLst>
              <a:ext uri="{FF2B5EF4-FFF2-40B4-BE49-F238E27FC236}">
                <a16:creationId xmlns:a16="http://schemas.microsoft.com/office/drawing/2014/main" id="{C5342662-777E-7443-ADF0-138D4C33716E}"/>
              </a:ext>
            </a:extLst>
          </p:cNvPr>
          <p:cNvPicPr>
            <a:picLocks noChangeAspect="1"/>
          </p:cNvPicPr>
          <p:nvPr/>
        </p:nvPicPr>
        <p:blipFill>
          <a:blip r:embed="rId3"/>
          <a:stretch>
            <a:fillRect/>
          </a:stretch>
        </p:blipFill>
        <p:spPr>
          <a:xfrm>
            <a:off x="611187" y="570126"/>
            <a:ext cx="1485197" cy="1852386"/>
          </a:xfrm>
          <a:prstGeom prst="rect">
            <a:avLst/>
          </a:prstGeom>
        </p:spPr>
      </p:pic>
    </p:spTree>
    <p:extLst>
      <p:ext uri="{BB962C8B-B14F-4D97-AF65-F5344CB8AC3E}">
        <p14:creationId xmlns:p14="http://schemas.microsoft.com/office/powerpoint/2010/main" val="16234333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79DF1F8-2658-7C43-A3FA-E184FAC4B33F}"/>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185112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1EA7-5256-CD4E-A5E2-1563198F3340}"/>
              </a:ext>
            </a:extLst>
          </p:cNvPr>
          <p:cNvSpPr>
            <a:spLocks noGrp="1"/>
          </p:cNvSpPr>
          <p:nvPr>
            <p:ph type="title"/>
          </p:nvPr>
        </p:nvSpPr>
        <p:spPr>
          <a:xfrm>
            <a:off x="7878688" y="640080"/>
            <a:ext cx="3686267" cy="3140937"/>
          </a:xfrm>
          <a:noFill/>
          <a:ln>
            <a:noFill/>
          </a:ln>
        </p:spPr>
        <p:txBody>
          <a:bodyPr vert="horz" lIns="274320" tIns="182880" rIns="274320" bIns="182880" rtlCol="0" anchor="ctr" anchorCtr="1">
            <a:normAutofit/>
          </a:bodyPr>
          <a:lstStyle/>
          <a:p>
            <a:r>
              <a:rPr lang="fr-CA" sz="2800" noProof="0" dirty="0">
                <a:solidFill>
                  <a:schemeClr val="bg1"/>
                </a:solidFill>
              </a:rPr>
              <a:t>Jack black</a:t>
            </a:r>
            <a:br>
              <a:rPr lang="fr-CA" sz="2800" noProof="0" dirty="0">
                <a:solidFill>
                  <a:schemeClr val="bg1"/>
                </a:solidFill>
              </a:rPr>
            </a:br>
            <a:br>
              <a:rPr lang="fr-CA" sz="2800" noProof="0" dirty="0">
                <a:solidFill>
                  <a:schemeClr val="bg1"/>
                </a:solidFill>
              </a:rPr>
            </a:br>
            <a:r>
              <a:rPr lang="fr-CA" sz="2800" cap="none" noProof="0" dirty="0">
                <a:solidFill>
                  <a:schemeClr val="bg1"/>
                </a:solidFill>
              </a:rPr>
              <a:t>20 jours de suspension</a:t>
            </a:r>
            <a:endParaRPr lang="fr-CA" sz="2800" noProof="0" dirty="0">
              <a:solidFill>
                <a:schemeClr val="bg1"/>
              </a:solidFill>
            </a:endParaRPr>
          </a:p>
        </p:txBody>
      </p:sp>
      <p:sp>
        <p:nvSpPr>
          <p:cNvPr id="4" name="Text Placeholder 3">
            <a:extLst>
              <a:ext uri="{FF2B5EF4-FFF2-40B4-BE49-F238E27FC236}">
                <a16:creationId xmlns:a16="http://schemas.microsoft.com/office/drawing/2014/main" id="{2217537F-6A44-E04B-B6DC-8C37F319979C}"/>
              </a:ext>
            </a:extLst>
          </p:cNvPr>
          <p:cNvSpPr>
            <a:spLocks noGrp="1"/>
          </p:cNvSpPr>
          <p:nvPr>
            <p:ph type="body" sz="half" idx="2"/>
          </p:nvPr>
        </p:nvSpPr>
        <p:spPr>
          <a:xfrm>
            <a:off x="7878688" y="3429000"/>
            <a:ext cx="3686267" cy="1723100"/>
          </a:xfrm>
        </p:spPr>
        <p:txBody>
          <a:bodyPr vert="horz" lIns="91440" tIns="45720" rIns="91440" bIns="45720" rtlCol="0">
            <a:normAutofit/>
          </a:bodyPr>
          <a:lstStyle/>
          <a:p>
            <a:r>
              <a:rPr lang="fr-CA" sz="1800" noProof="0" dirty="0">
                <a:solidFill>
                  <a:schemeClr val="bg1"/>
                </a:solidFill>
              </a:rPr>
              <a:t>Qu’avez-vous aimé dans cet exemple ?</a:t>
            </a:r>
          </a:p>
          <a:p>
            <a:r>
              <a:rPr lang="fr-CA" sz="1800" noProof="0" dirty="0">
                <a:solidFill>
                  <a:schemeClr val="bg1"/>
                </a:solidFill>
              </a:rPr>
              <a:t>Que changeriez-vous ou amélioreriez-vous ?</a:t>
            </a:r>
          </a:p>
        </p:txBody>
      </p:sp>
      <p:sp>
        <p:nvSpPr>
          <p:cNvPr id="3" name="Right Triangle 2">
            <a:extLst>
              <a:ext uri="{FF2B5EF4-FFF2-40B4-BE49-F238E27FC236}">
                <a16:creationId xmlns:a16="http://schemas.microsoft.com/office/drawing/2014/main" id="{613C2477-B70E-3F43-9FB8-AE4AAE01AC52}"/>
              </a:ext>
            </a:extLst>
          </p:cNvPr>
          <p:cNvSpPr/>
          <p:nvPr/>
        </p:nvSpPr>
        <p:spPr>
          <a:xfrm flipH="1">
            <a:off x="9280236" y="4866513"/>
            <a:ext cx="2911764" cy="1991487"/>
          </a:xfrm>
          <a:prstGeom prst="rtTriangle">
            <a:avLst/>
          </a:prstGeom>
          <a:solidFill>
            <a:srgbClr val="BBBD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7" name="Picture 6" descr="A picture containing LEGO, indoor, toy&#10;&#10;Description automatically generated">
            <a:extLst>
              <a:ext uri="{FF2B5EF4-FFF2-40B4-BE49-F238E27FC236}">
                <a16:creationId xmlns:a16="http://schemas.microsoft.com/office/drawing/2014/main" id="{A29504C5-1143-A342-9E18-3953E838C6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36118" y="5903214"/>
            <a:ext cx="1276828" cy="908624"/>
          </a:xfrm>
          <a:prstGeom prst="rect">
            <a:avLst/>
          </a:prstGeom>
          <a:noFill/>
          <a:ln>
            <a:noFill/>
          </a:ln>
        </p:spPr>
      </p:pic>
      <p:sp>
        <p:nvSpPr>
          <p:cNvPr id="20" name="Rectangle 19">
            <a:extLst>
              <a:ext uri="{FF2B5EF4-FFF2-40B4-BE49-F238E27FC236}">
                <a16:creationId xmlns:a16="http://schemas.microsoft.com/office/drawing/2014/main" id="{790D5D38-C57D-49FF-AD49-74EE9CDA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927823CD-9652-4764-A45D-9C4DE664B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15" name="Picture 14" descr="Close-up of train wheels">
            <a:extLst>
              <a:ext uri="{FF2B5EF4-FFF2-40B4-BE49-F238E27FC236}">
                <a16:creationId xmlns:a16="http://schemas.microsoft.com/office/drawing/2014/main" id="{47106919-421F-144B-B122-B0A36A8E1CB9}"/>
              </a:ext>
            </a:extLst>
          </p:cNvPr>
          <p:cNvPicPr>
            <a:picLocks noChangeAspect="1"/>
          </p:cNvPicPr>
          <p:nvPr/>
        </p:nvPicPr>
        <p:blipFill rotWithShape="1">
          <a:blip r:embed="rId4"/>
          <a:srcRect r="7969" b="-1"/>
          <a:stretch/>
        </p:blipFill>
        <p:spPr>
          <a:xfrm>
            <a:off x="1113201" y="1122807"/>
            <a:ext cx="5925312" cy="4297680"/>
          </a:xfrm>
          <a:prstGeom prst="rect">
            <a:avLst/>
          </a:prstGeom>
        </p:spPr>
      </p:pic>
      <p:pic>
        <p:nvPicPr>
          <p:cNvPr id="9" name="Picture 8">
            <a:extLst>
              <a:ext uri="{FF2B5EF4-FFF2-40B4-BE49-F238E27FC236}">
                <a16:creationId xmlns:a16="http://schemas.microsoft.com/office/drawing/2014/main" id="{E97BC427-2B9D-F34C-BEE9-CF336946815B}"/>
              </a:ext>
            </a:extLst>
          </p:cNvPr>
          <p:cNvPicPr>
            <a:picLocks noChangeAspect="1"/>
          </p:cNvPicPr>
          <p:nvPr/>
        </p:nvPicPr>
        <p:blipFill>
          <a:blip r:embed="rId5"/>
          <a:stretch>
            <a:fillRect/>
          </a:stretch>
        </p:blipFill>
        <p:spPr>
          <a:xfrm>
            <a:off x="11054978" y="205362"/>
            <a:ext cx="957968" cy="1194809"/>
          </a:xfrm>
          <a:prstGeom prst="rect">
            <a:avLst/>
          </a:prstGeom>
        </p:spPr>
      </p:pic>
    </p:spTree>
    <p:extLst>
      <p:ext uri="{BB962C8B-B14F-4D97-AF65-F5344CB8AC3E}">
        <p14:creationId xmlns:p14="http://schemas.microsoft.com/office/powerpoint/2010/main" val="32954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96193D9-0D5C-5C4A-82BF-9483FC8CC754}"/>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7085414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1CAE-3731-FD4B-B5F1-6DF64C06284A}"/>
              </a:ext>
            </a:extLst>
          </p:cNvPr>
          <p:cNvSpPr>
            <a:spLocks noGrp="1"/>
          </p:cNvSpPr>
          <p:nvPr>
            <p:ph type="ctrTitle"/>
          </p:nvPr>
        </p:nvSpPr>
        <p:spPr>
          <a:xfrm>
            <a:off x="5498590" y="988741"/>
            <a:ext cx="5888754" cy="4880518"/>
          </a:xfrm>
          <a:noFill/>
          <a:ln>
            <a:noFill/>
          </a:ln>
        </p:spPr>
        <p:txBody>
          <a:bodyPr wrap="square">
            <a:normAutofit/>
          </a:bodyPr>
          <a:lstStyle/>
          <a:p>
            <a:pPr algn="l"/>
            <a:r>
              <a:rPr lang="fr-CA" sz="4800" noProof="0" dirty="0">
                <a:solidFill>
                  <a:schemeClr val="tx1"/>
                </a:solidFill>
              </a:rPr>
              <a:t>LE RÈGLEMENT</a:t>
            </a: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fr-CA" noProof="0" dirty="0">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Subtitle 2">
            <a:extLst>
              <a:ext uri="{FF2B5EF4-FFF2-40B4-BE49-F238E27FC236}">
                <a16:creationId xmlns:a16="http://schemas.microsoft.com/office/drawing/2014/main" id="{9F5CE0EE-265A-5E4F-971E-95971111590B}"/>
              </a:ext>
            </a:extLst>
          </p:cNvPr>
          <p:cNvSpPr>
            <a:spLocks noGrp="1"/>
          </p:cNvSpPr>
          <p:nvPr>
            <p:ph type="subTitle" idx="1"/>
          </p:nvPr>
        </p:nvSpPr>
        <p:spPr>
          <a:xfrm>
            <a:off x="1867700" y="2007220"/>
            <a:ext cx="2595118" cy="2843560"/>
          </a:xfrm>
        </p:spPr>
        <p:txBody>
          <a:bodyPr anchor="ctr">
            <a:normAutofit/>
          </a:bodyPr>
          <a:lstStyle/>
          <a:p>
            <a:pPr algn="r"/>
            <a:r>
              <a:rPr lang="fr-CA" noProof="0" dirty="0">
                <a:solidFill>
                  <a:srgbClr val="FFFFFF"/>
                </a:solidFill>
              </a:rPr>
              <a:t>Assurez-vous que le règlement est conforme aux termes de la convention collective</a:t>
            </a:r>
          </a:p>
        </p:txBody>
      </p:sp>
      <p:pic>
        <p:nvPicPr>
          <p:cNvPr id="6" name="Picture 5">
            <a:extLst>
              <a:ext uri="{FF2B5EF4-FFF2-40B4-BE49-F238E27FC236}">
                <a16:creationId xmlns:a16="http://schemas.microsoft.com/office/drawing/2014/main" id="{4AE185EC-31E3-6F45-963B-C3CECF4B10A6}"/>
              </a:ext>
            </a:extLst>
          </p:cNvPr>
          <p:cNvPicPr>
            <a:picLocks noChangeAspect="1"/>
          </p:cNvPicPr>
          <p:nvPr/>
        </p:nvPicPr>
        <p:blipFill>
          <a:blip r:embed="rId3"/>
          <a:stretch>
            <a:fillRect/>
          </a:stretch>
        </p:blipFill>
        <p:spPr>
          <a:xfrm>
            <a:off x="702955" y="2342863"/>
            <a:ext cx="1485197" cy="1852386"/>
          </a:xfrm>
          <a:prstGeom prst="rect">
            <a:avLst/>
          </a:prstGeom>
        </p:spPr>
      </p:pic>
    </p:spTree>
    <p:extLst>
      <p:ext uri="{BB962C8B-B14F-4D97-AF65-F5344CB8AC3E}">
        <p14:creationId xmlns:p14="http://schemas.microsoft.com/office/powerpoint/2010/main" val="31889844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4" name="Rectangle 13">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885576DE-A333-9A4D-8F7B-9216B95D0C95}"/>
              </a:ext>
            </a:extLst>
          </p:cNvPr>
          <p:cNvSpPr>
            <a:spLocks noGrp="1"/>
          </p:cNvSpPr>
          <p:nvPr>
            <p:ph type="title"/>
          </p:nvPr>
        </p:nvSpPr>
        <p:spPr>
          <a:xfrm>
            <a:off x="7637776" y="1501254"/>
            <a:ext cx="3162359" cy="3497084"/>
          </a:xfrm>
          <a:noFill/>
          <a:ln>
            <a:solidFill>
              <a:srgbClr val="FFFFFF"/>
            </a:solidFill>
          </a:ln>
        </p:spPr>
        <p:txBody>
          <a:bodyPr wrap="square">
            <a:normAutofit/>
          </a:bodyPr>
          <a:lstStyle/>
          <a:p>
            <a:r>
              <a:rPr lang="fr-CA" sz="3200" noProof="0" dirty="0">
                <a:solidFill>
                  <a:srgbClr val="FFFFFF"/>
                </a:solidFill>
              </a:rPr>
              <a:t>Lors de la rencontre avec la compagnie…</a:t>
            </a:r>
          </a:p>
        </p:txBody>
      </p:sp>
      <p:graphicFrame>
        <p:nvGraphicFramePr>
          <p:cNvPr id="7" name="Content Placeholder 4">
            <a:extLst>
              <a:ext uri="{FF2B5EF4-FFF2-40B4-BE49-F238E27FC236}">
                <a16:creationId xmlns:a16="http://schemas.microsoft.com/office/drawing/2014/main" id="{4A4F2D6A-A2C0-4876-B6F9-863BD2AADBFF}"/>
              </a:ext>
            </a:extLst>
          </p:cNvPr>
          <p:cNvGraphicFramePr>
            <a:graphicFrameLocks noGrp="1"/>
          </p:cNvGraphicFramePr>
          <p:nvPr>
            <p:ph idx="1"/>
            <p:extLst>
              <p:ext uri="{D42A27DB-BD31-4B8C-83A1-F6EECF244321}">
                <p14:modId xmlns:p14="http://schemas.microsoft.com/office/powerpoint/2010/main" val="4289490333"/>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3CA13D3-D29D-814D-8C30-9915876DC9F6}"/>
              </a:ext>
            </a:extLst>
          </p:cNvPr>
          <p:cNvPicPr>
            <a:picLocks noChangeAspect="1"/>
          </p:cNvPicPr>
          <p:nvPr/>
        </p:nvPicPr>
        <p:blipFill>
          <a:blip r:embed="rId8"/>
          <a:stretch>
            <a:fillRect/>
          </a:stretch>
        </p:blipFill>
        <p:spPr>
          <a:xfrm>
            <a:off x="10463013" y="2502807"/>
            <a:ext cx="1485197" cy="1852386"/>
          </a:xfrm>
          <a:prstGeom prst="rect">
            <a:avLst/>
          </a:prstGeom>
        </p:spPr>
      </p:pic>
    </p:spTree>
    <p:extLst>
      <p:ext uri="{BB962C8B-B14F-4D97-AF65-F5344CB8AC3E}">
        <p14:creationId xmlns:p14="http://schemas.microsoft.com/office/powerpoint/2010/main" val="13790490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6B6F85AB-6091-E343-BBB5-799744C9EEC8}"/>
              </a:ext>
            </a:extLst>
          </p:cNvPr>
          <p:cNvSpPr>
            <a:spLocks noGrp="1"/>
          </p:cNvSpPr>
          <p:nvPr>
            <p:ph type="title"/>
          </p:nvPr>
        </p:nvSpPr>
        <p:spPr>
          <a:xfrm>
            <a:off x="1620942" y="1944707"/>
            <a:ext cx="2800934" cy="2968583"/>
          </a:xfrm>
          <a:noFill/>
          <a:ln>
            <a:solidFill>
              <a:schemeClr val="bg1"/>
            </a:solidFill>
          </a:ln>
        </p:spPr>
        <p:txBody>
          <a:bodyPr wrap="square">
            <a:noAutofit/>
          </a:bodyPr>
          <a:lstStyle/>
          <a:p>
            <a:r>
              <a:rPr lang="fr-CA" noProof="0" dirty="0">
                <a:solidFill>
                  <a:schemeClr val="bg1"/>
                </a:solidFill>
              </a:rPr>
              <a:t>Quelques questions à considérer lors d’un Règlement de grief</a:t>
            </a:r>
          </a:p>
        </p:txBody>
      </p:sp>
      <p:graphicFrame>
        <p:nvGraphicFramePr>
          <p:cNvPr id="5" name="Content Placeholder 2">
            <a:extLst>
              <a:ext uri="{FF2B5EF4-FFF2-40B4-BE49-F238E27FC236}">
                <a16:creationId xmlns:a16="http://schemas.microsoft.com/office/drawing/2014/main" id="{B00DD4FB-8B4F-4D49-A190-442AEDF64967}"/>
              </a:ext>
            </a:extLst>
          </p:cNvPr>
          <p:cNvGraphicFramePr>
            <a:graphicFrameLocks noGrp="1"/>
          </p:cNvGraphicFramePr>
          <p:nvPr>
            <p:ph idx="1"/>
            <p:extLst>
              <p:ext uri="{D42A27DB-BD31-4B8C-83A1-F6EECF244321}">
                <p14:modId xmlns:p14="http://schemas.microsoft.com/office/powerpoint/2010/main" val="1986654060"/>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3131E05-CE6C-214C-820F-1E8BF0713595}"/>
              </a:ext>
            </a:extLst>
          </p:cNvPr>
          <p:cNvPicPr>
            <a:picLocks noChangeAspect="1"/>
          </p:cNvPicPr>
          <p:nvPr/>
        </p:nvPicPr>
        <p:blipFill>
          <a:blip r:embed="rId8"/>
          <a:stretch>
            <a:fillRect/>
          </a:stretch>
        </p:blipFill>
        <p:spPr>
          <a:xfrm>
            <a:off x="175960" y="2284789"/>
            <a:ext cx="1834799" cy="2288421"/>
          </a:xfrm>
          <a:prstGeom prst="rect">
            <a:avLst/>
          </a:prstGeom>
        </p:spPr>
      </p:pic>
    </p:spTree>
    <p:extLst>
      <p:ext uri="{BB962C8B-B14F-4D97-AF65-F5344CB8AC3E}">
        <p14:creationId xmlns:p14="http://schemas.microsoft.com/office/powerpoint/2010/main" val="3173454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BEE84EC-6C1B-684C-B580-038721CB7ECD}"/>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0520447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611793"/>
          </a:xfrm>
          <a:prstGeom prst="rect">
            <a:avLst/>
          </a:prstGeom>
          <a:noFill/>
        </p:spPr>
        <p:txBody>
          <a:bodyPr wrap="square" rtlCol="0">
            <a:spAutoFit/>
          </a:bodyPr>
          <a:lstStyle/>
          <a:p>
            <a:r>
              <a:rPr lang="fr-CA" b="1" noProof="0" dirty="0"/>
              <a:t>Question #1</a:t>
            </a:r>
          </a:p>
          <a:p>
            <a:endParaRPr lang="fr-CA" noProof="0" dirty="0"/>
          </a:p>
          <a:p>
            <a:r>
              <a:rPr lang="fr-CA" noProof="0" dirty="0"/>
              <a:t>Lors du transfert du dossier de grief au Président général, vous devez inclure toutes les preuves et tous les documents, y compris les déclarations, les formulaires ou dossiers disciplinaires et les dossiers médicaux et toute preuve d’événements survenus après le congédiement, si nécessaire. Que manque-t-il à cette liste ?</a:t>
            </a:r>
          </a:p>
          <a:p>
            <a:endParaRPr lang="fr-CA" noProof="0" dirty="0"/>
          </a:p>
          <a:p>
            <a:pPr>
              <a:spcBef>
                <a:spcPts val="200"/>
              </a:spcBef>
            </a:pPr>
            <a:r>
              <a:rPr lang="fr-CA" noProof="0" dirty="0"/>
              <a:t>Une copie du processus de règlement des griefs</a:t>
            </a:r>
          </a:p>
          <a:p>
            <a:pPr>
              <a:spcBef>
                <a:spcPts val="200"/>
              </a:spcBef>
            </a:pPr>
            <a:endParaRPr lang="fr-CA" noProof="0" dirty="0"/>
          </a:p>
          <a:p>
            <a:pPr>
              <a:spcBef>
                <a:spcPts val="200"/>
              </a:spcBef>
            </a:pPr>
            <a:endParaRPr lang="fr-CA" noProof="0" dirty="0"/>
          </a:p>
          <a:p>
            <a:pPr>
              <a:spcBef>
                <a:spcPts val="200"/>
              </a:spcBef>
            </a:pPr>
            <a:r>
              <a:rPr lang="fr-CA" noProof="0" dirty="0"/>
              <a:t>Une explication écrite de la raison pour laquelle le dossier est avancé</a:t>
            </a:r>
          </a:p>
          <a:p>
            <a:pPr>
              <a:spcBef>
                <a:spcPts val="200"/>
              </a:spcBef>
            </a:pPr>
            <a:endParaRPr lang="fr-CA" b="1" noProof="0" dirty="0"/>
          </a:p>
          <a:p>
            <a:pPr>
              <a:spcBef>
                <a:spcPts val="200"/>
              </a:spcBef>
            </a:pPr>
            <a:endParaRPr lang="fr-CA" b="1" noProof="0" dirty="0"/>
          </a:p>
          <a:p>
            <a:pPr>
              <a:spcBef>
                <a:spcPts val="200"/>
              </a:spcBef>
            </a:pPr>
            <a:r>
              <a:rPr lang="fr-CA" noProof="0" dirty="0"/>
              <a:t>Votre opinion personnelle sur le résultat</a:t>
            </a:r>
          </a:p>
          <a:p>
            <a:pPr>
              <a:spcBef>
                <a:spcPts val="200"/>
              </a:spcBef>
            </a:pPr>
            <a:endParaRPr lang="fr-CA" noProof="0" dirty="0"/>
          </a:p>
          <a:p>
            <a:pPr>
              <a:spcBef>
                <a:spcPts val="200"/>
              </a:spcBef>
            </a:pPr>
            <a:endParaRPr lang="fr-CA" noProof="0" dirty="0"/>
          </a:p>
          <a:p>
            <a:pPr>
              <a:spcBef>
                <a:spcPts val="200"/>
              </a:spcBef>
            </a:pPr>
            <a:r>
              <a:rPr lang="fr-CA" noProof="0" dirty="0"/>
              <a:t>Un aperçu du rôle du Président général</a:t>
            </a:r>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76150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76595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4685782"/>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6" y="5555166"/>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Tree>
    <p:extLst>
      <p:ext uri="{BB962C8B-B14F-4D97-AF65-F5344CB8AC3E}">
        <p14:creationId xmlns:p14="http://schemas.microsoft.com/office/powerpoint/2010/main" val="327901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3518912"/>
          </a:xfrm>
          <a:prstGeom prst="rect">
            <a:avLst/>
          </a:prstGeom>
          <a:noFill/>
        </p:spPr>
        <p:txBody>
          <a:bodyPr wrap="square" rtlCol="0">
            <a:spAutoFit/>
          </a:bodyPr>
          <a:lstStyle/>
          <a:p>
            <a:r>
              <a:rPr lang="fr-CA" b="1" noProof="0" dirty="0"/>
              <a:t>Question #2</a:t>
            </a:r>
          </a:p>
          <a:p>
            <a:endParaRPr lang="fr-CA" noProof="0" dirty="0"/>
          </a:p>
          <a:p>
            <a:r>
              <a:rPr lang="fr-CA" noProof="0" dirty="0"/>
              <a:t>Lorsque vous présentez un grief au Président général, vous informez le plaignant que cela a été fait. Un dossier avancé au Président général a plus de chance de succès pour le plaignant.</a:t>
            </a:r>
          </a:p>
          <a:p>
            <a:endParaRPr lang="fr-CA" noProof="0" dirty="0"/>
          </a:p>
          <a:p>
            <a:endParaRPr lang="fr-CA" noProof="0" dirty="0"/>
          </a:p>
          <a:p>
            <a:pPr>
              <a:spcAft>
                <a:spcPts val="200"/>
              </a:spcAft>
            </a:pPr>
            <a:r>
              <a:rPr lang="fr-CA" noProof="0" dirty="0"/>
              <a:t>Vrai</a:t>
            </a:r>
          </a:p>
          <a:p>
            <a:pPr>
              <a:spcAft>
                <a:spcPts val="200"/>
              </a:spcAft>
            </a:pPr>
            <a:endParaRPr lang="fr-CA" b="1" noProof="0" dirty="0"/>
          </a:p>
          <a:p>
            <a:pPr>
              <a:spcAft>
                <a:spcPts val="200"/>
              </a:spcAft>
            </a:pPr>
            <a:endParaRPr lang="fr-CA" b="1" noProof="0" dirty="0"/>
          </a:p>
          <a:p>
            <a:pPr>
              <a:spcAft>
                <a:spcPts val="200"/>
              </a:spcAft>
            </a:pPr>
            <a:r>
              <a:rPr lang="fr-CA" noProof="0" dirty="0"/>
              <a:t>Faux</a:t>
            </a:r>
          </a:p>
          <a:p>
            <a:endParaRPr lang="fr-CA" noProof="0" dirty="0"/>
          </a:p>
          <a:p>
            <a:r>
              <a:rPr lang="fr-CA" noProof="0" dirty="0"/>
              <a:t>.</a:t>
            </a:r>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3676898260"/>
      </p:ext>
    </p:extLst>
  </p:cSld>
  <p:clrMapOvr>
    <a:masterClrMapping/>
  </p:clrMapOvr>
</p:sld>
</file>

<file path=ppt/theme/theme1.xml><?xml version="1.0" encoding="utf-8"?>
<a:theme xmlns:a="http://schemas.openxmlformats.org/drawingml/2006/main" name="Parcel">
  <a:themeElements>
    <a:clrScheme name="Custom 12">
      <a:dk1>
        <a:srgbClr val="000000"/>
      </a:dk1>
      <a:lt1>
        <a:srgbClr val="FFFFFF"/>
      </a:lt1>
      <a:dk2>
        <a:srgbClr val="BBBDBF"/>
      </a:dk2>
      <a:lt2>
        <a:srgbClr val="A32A3A"/>
      </a:lt2>
      <a:accent1>
        <a:srgbClr val="98999F"/>
      </a:accent1>
      <a:accent2>
        <a:srgbClr val="002E56"/>
      </a:accent2>
      <a:accent3>
        <a:srgbClr val="A32A30"/>
      </a:accent3>
      <a:accent4>
        <a:srgbClr val="A32A3A"/>
      </a:accent4>
      <a:accent5>
        <a:srgbClr val="98999F"/>
      </a:accent5>
      <a:accent6>
        <a:srgbClr val="000000"/>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56235</TotalTime>
  <Words>6735</Words>
  <Application>Microsoft Macintosh PowerPoint</Application>
  <PresentationFormat>Widescreen</PresentationFormat>
  <Paragraphs>899</Paragraphs>
  <Slides>110</Slides>
  <Notes>110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110</vt:i4>
      </vt:variant>
    </vt:vector>
  </HeadingPairs>
  <TitlesOfParts>
    <vt:vector size="120" baseType="lpstr">
      <vt:lpstr>Arial</vt:lpstr>
      <vt:lpstr>ArialMT</vt:lpstr>
      <vt:lpstr>Avenir Book</vt:lpstr>
      <vt:lpstr>Avenir Light</vt:lpstr>
      <vt:lpstr>Calibri</vt:lpstr>
      <vt:lpstr>Cambria</vt:lpstr>
      <vt:lpstr>Courier New</vt:lpstr>
      <vt:lpstr>Gill Sans MT</vt:lpstr>
      <vt:lpstr>Roboto Light</vt:lpstr>
      <vt:lpstr>Parcel</vt:lpstr>
      <vt:lpstr>Conférence ferroviaire de Teamsters Canada</vt:lpstr>
      <vt:lpstr>« L'éducation ouvre la voie à la connaissance; la connaissance crée les étapes vers le progrès »</vt:lpstr>
      <vt:lpstr>Conférence ferroviaire de Teamsters Canada</vt:lpstr>
      <vt:lpstr>PowerPoint Presentation</vt:lpstr>
      <vt:lpstr>PowerPoint Presentation</vt:lpstr>
      <vt:lpstr>Médias sociaux – Conférence ferroviaire</vt:lpstr>
      <vt:lpstr>Médias sociaux - TEAMSTERS CANADA</vt:lpstr>
      <vt:lpstr>PowerPoint Presentation</vt:lpstr>
      <vt:lpstr>Trouvez votre feuille de travail</vt:lpstr>
      <vt:lpstr>PowerPoint Presentation</vt:lpstr>
      <vt:lpstr>PowerPoint Presentation</vt:lpstr>
      <vt:lpstr>Parfois, nos membres ne connaissent pas (ou oublient) l'importance d'être syndiqués, particulièrement au 21e siècle, alors que l'économie et la mondialisation mettent à l’épreuve nos conditions de travail.  Pour cette raison, il est de notre devoir d'éduquer et d'informer nos collègues de travail sur la structure et l’histoire de notre syndicat, afin qu'ils comprennent mieux les luttes qu'ont traversées nos dirigeants, et les raisons pour lesquelles nous devons encore être unis afin de maintenir et d’améliorer nos conditions de vie et de travail.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Dans le passé, une séparation existait entre les représentants législatifs et les aspects protecteurs de nos syndicats. Cette situation affectait la représentation efficace de nos membres.  Par conséquent, l'un des objectifs que nous avons est d'éliminer cette séparation en renforçant l'importance que tous les officiers de division travaillent ensemble dans le meilleur intérêt des membres que nous représentons.  Une meilleure compréhension de nos rôles et responsabilités est une partie importante de ce processus. Cette section du cours traite des rôles et des responsabilités des présidents locaux, en se rappelant que les mêmes principes s'appliquent à tous les officiers de division.  Ainsi, cela garantira que les Présidents locaux auront une meilleure compréhension de la façon de travailler ensemble, avec les officiers de division afin d’aider nos membres à recevoir l'aide dont ils ont besoin.</vt:lpstr>
      <vt:lpstr>1-Vous êtes le nouvel officier de division et souhaitez développer la solidarité entre les membres de votre division.   Comment procédez-vous?</vt:lpstr>
      <vt:lpstr>PowerPoint Presentation</vt:lpstr>
      <vt:lpstr>2 - Un membre vous présente une plainte. Après avoir fait enquête, en fonction des cas précédents et de la convention collective, vous décidez qu’il ne s’agit pas d’un grief valide. Le membre insiste pour qu’un grief soit déposé.   Que faites-vous?  </vt:lpstr>
      <vt:lpstr>3 - Un membre a travaillé en temps supplémentaire, mais est payé au taux régulier. Il peut déposer un grief, mais refuse de le faire.   Que faites-vous?</vt:lpstr>
      <vt:lpstr>4 - L’employeur met en place une nouvelle politique. Un petit groupe d’employés se plaint auprès de vous.   Que faites-vous?</vt:lpstr>
      <vt:lpstr>5 - L’employeur apporte des modifications qui est en violation évidente de la convention collective. Après avoir fait enquête, vous vous rendez compte que la majorité des membres consentent à la violation et ne souhaitent pas déposer un grief.   Que faites-vous?</vt:lpstr>
      <vt:lpstr>6 - Un membre vous approche pour vous informer qu’il s’est blessé le dos au travail dix jours plus tôt. Le superviseur local l’a convaincu de ne pas déclarer la blessure à la Commission des accidents du travail. Le membre a consulté un médecin sans toutefois l’informer qu’il avait subi sa blessure au travail. Le membre continue de souffrir de maux de dos et ne sait pas quoi faire.   Que faites-vous?</vt:lpstr>
      <vt:lpstr>7 - De jeunes employés sont engagés par la compagnie.   Que faites-vous? </vt:lpstr>
      <vt:lpstr>Trouvez votre feuille de travail</vt:lpstr>
      <vt:lpstr>Rôles et responsabilités du président  local et du vice-président local</vt:lpstr>
      <vt:lpstr>PowerPoint Presentation</vt:lpstr>
      <vt:lpstr>PowerPoint Presentation</vt:lpstr>
      <vt:lpstr>Section 37</vt:lpstr>
      <vt:lpstr>ne s’applique pas à l’extérieur du cadre de la convention collective</vt:lpstr>
      <vt:lpstr>Une décision arbitraire est…</vt:lpstr>
      <vt:lpstr>Une PROCÉDURE discriminatoire est…</vt:lpstr>
      <vt:lpstr>La mauvaise foi est…</vt:lpstr>
      <vt:lpstr>histoire D’UN PLAIGNANT</vt:lpstr>
      <vt:lpstr>écouter</vt:lpstr>
      <vt:lpstr>PowerPoint Presentation</vt:lpstr>
      <vt:lpstr>Écoute active</vt:lpstr>
      <vt:lpstr>Parler avec les membres</vt:lpstr>
      <vt:lpstr>PowerPoint Presentation</vt:lpstr>
      <vt:lpstr>À titre de dirigeant de division, il est important de bien comprendre comment régler un litige en milieu de travail, qu’il s’agisse d’une plainte ou d’un grief. </vt:lpstr>
      <vt:lpstr>Trouvez votre feuille de travail</vt:lpstr>
      <vt:lpstr>PowerPoint Presentation</vt:lpstr>
      <vt:lpstr>PowerPoint Presentation</vt:lpstr>
      <vt:lpstr>PowerPoint Presentation</vt:lpstr>
      <vt:lpstr>L’enquête du syndicat : à la recherche des faits</vt:lpstr>
      <vt:lpstr>1 - QUI</vt:lpstr>
      <vt:lpstr>2 - QUOI</vt:lpstr>
      <vt:lpstr>3 - QUAND</vt:lpstr>
      <vt:lpstr>4 - OÙ</vt:lpstr>
      <vt:lpstr>5 - POURQUOI</vt:lpstr>
      <vt:lpstr>6 - BUT</vt:lpstr>
      <vt:lpstr>7 - DOCUMENTATION</vt:lpstr>
      <vt:lpstr>PowerPoint Presentation</vt:lpstr>
      <vt:lpstr>PowerPoint Presentation</vt:lpstr>
      <vt:lpstr>Conduite d’un OFFICIER de division</vt:lpstr>
      <vt:lpstr>PowerPoint Presentation</vt:lpstr>
      <vt:lpstr>PowerPoint Presentation</vt:lpstr>
      <vt:lpstr>PowerPoint Presentation</vt:lpstr>
      <vt:lpstr>Presque toutes les conventions collectives de la CFTC mentionnent qu’aucun employé ne doit faire l’objet de sanctions disciplinaires ou d’un congédiement avant qu’une enquête juste et impartiale n’ait été menée et que la responsabilité n’ait été établie.  Les enquêtes formelles représentent la première étape du processus d’enquête et de discipline. Elles tiennent compte de la forme de preuve à laquelle l’entreprise se fie le plus au moment d’évaluer les sanctions disciplinaires à imposer et de défendre ses gestes durant la procédure de griefs ou d’arbitrage.</vt:lpstr>
      <vt:lpstr>PowerPoint Presentation</vt:lpstr>
      <vt:lpstr>La convention collective définit les règles auxquelles la compagnie doit se conformer afin de respecter le droit d’un membre à une enquête juste et impartiale.  Tous les employés ont ces droits fondamentaux lorsqu’ils font l’objet d’une enquête disciplinaire.</vt:lpstr>
      <vt:lpstr>Chaque employé a le droit de…</vt:lpstr>
      <vt:lpstr>Chaque employé a le droit de…</vt:lpstr>
      <vt:lpstr>Chaque employé a le droit 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étapes de la déclaration</vt:lpstr>
      <vt:lpstr>Groupe 1: 1 et 5  Groupe 2: 2 et 6  Groupe 3: 3 et 7  Groupe 4: 4 et 8</vt:lpstr>
      <vt:lpstr>PowerPoint Presentation</vt:lpstr>
      <vt:lpstr>PowerPoint Presentation</vt:lpstr>
      <vt:lpstr>PowerPoint Presentation</vt:lpstr>
      <vt:lpstr>QU'EN PENSEZ-VOUS?</vt:lpstr>
      <vt:lpstr>BAMCFC 3679</vt:lpstr>
      <vt:lpstr>PowerPoint Presentation</vt:lpstr>
      <vt:lpstr>QU'EN PENSEZ-VOUS?</vt:lpstr>
      <vt:lpstr>BAMCFC 3680</vt:lpstr>
      <vt:lpstr>PowerPoint Presentation</vt:lpstr>
      <vt:lpstr>Rédiger une lettre de grief</vt:lpstr>
      <vt:lpstr>Écrivez-le</vt:lpstr>
      <vt:lpstr>Rédiger une lettre de grief</vt:lpstr>
      <vt:lpstr>PowerPoint Presentation</vt:lpstr>
      <vt:lpstr>Jack black  20 jours de suspension</vt:lpstr>
      <vt:lpstr>PowerPoint Presentation</vt:lpstr>
      <vt:lpstr>LE RÈGLEMENT</vt:lpstr>
      <vt:lpstr>Lors de la rencontre avec la compagnie…</vt:lpstr>
      <vt:lpstr>Quelques questions à considérer lors d’un Règlement de grief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 judicata</vt:lpstr>
      <vt:lpstr>PowerPoint Presentation</vt:lpstr>
      <vt:lpstr>PowerPoint Presentation</vt:lpstr>
      <vt:lpstr>Laissez vos actions  inspirer les autres  à rêver plus,  à apprendre plus,  à faire plus  et à devenir plus !   Soyez un leader!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dc:title>
  <dc:creator>Janet Stewart</dc:creator>
  <cp:lastModifiedBy>Ryan Finnson</cp:lastModifiedBy>
  <cp:revision>206</cp:revision>
  <cp:lastPrinted>2021-06-15T22:21:14Z</cp:lastPrinted>
  <dcterms:created xsi:type="dcterms:W3CDTF">2021-06-02T17:49:27Z</dcterms:created>
  <dcterms:modified xsi:type="dcterms:W3CDTF">2026-03-18T16:37:08Z</dcterms:modified>
</cp:coreProperties>
</file>